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94" r:id="rId3"/>
    <p:sldId id="312" r:id="rId4"/>
    <p:sldId id="313" r:id="rId5"/>
    <p:sldId id="314" r:id="rId6"/>
    <p:sldId id="315" r:id="rId7"/>
    <p:sldId id="299" r:id="rId8"/>
    <p:sldId id="304" r:id="rId9"/>
    <p:sldId id="296" r:id="rId10"/>
    <p:sldId id="305" r:id="rId11"/>
    <p:sldId id="295" r:id="rId12"/>
    <p:sldId id="265" r:id="rId13"/>
  </p:sldIdLst>
  <p:sldSz cx="12169775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86" y="324"/>
      </p:cViewPr>
      <p:guideLst>
        <p:guide orient="horz" pos="2160"/>
        <p:guide pos="3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77;&#1079;&#1077;&#1085;&#1090;&#1072;&#1094;&#1080;&#1103;%20&#1088;&#1099;&#1085;&#1086;&#1082;%20&#1090;&#1088;&#1091;&#1076;&#1072;%20&#1075;.%20&#1050;&#1091;&#1076;&#1099;&#1084;&#1082;&#1072;&#1088;\&#1050;&#1086;&#1087;&#1080;&#1103;%20&#1057;&#1083;&#1072;&#1081;&#1076;%20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77;&#1079;&#1077;&#1085;&#1090;&#1072;&#1094;&#1080;&#1103;%20&#1088;&#1099;&#1085;&#1086;&#1082;%20&#1090;&#1088;&#1091;&#1076;&#1072;%20&#1075;.%20&#1050;&#1091;&#1076;&#1099;&#1084;&#1082;&#1072;&#1088;\&#1050;&#1086;&#1087;&#1080;&#1103;%20&#1057;&#1083;&#1072;&#1081;&#1076;%20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77;&#1079;&#1077;&#1085;&#1090;&#1072;&#1094;&#1080;&#1103;%20&#1088;&#1099;&#1085;&#1086;&#1082;%20&#1090;&#1088;&#1091;&#1076;&#1072;%20&#1075;.%20&#1050;&#1091;&#1076;&#1099;&#1084;&#1082;&#1072;&#1088;\&#1050;&#1086;&#1087;&#1080;&#1103;%20&#1057;&#1083;&#1072;&#1081;&#1076;%20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77;&#1079;&#1077;&#1085;&#1090;&#1072;&#1094;&#1080;&#1103;%20&#1088;&#1099;&#1085;&#1086;&#1082;%20&#1090;&#1088;&#1091;&#1076;&#1072;%20&#1075;.%20&#1050;&#1091;&#1076;&#1099;&#1084;&#1082;&#1072;&#1088;\&#1050;&#1086;&#1087;&#1080;&#1103;%20&#1057;&#1083;&#1072;&#1081;&#1076;%2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77;&#1079;&#1077;&#1085;&#1090;&#1072;&#1094;&#1080;&#1103;%20&#1088;&#1099;&#1085;&#1086;&#1082;%20&#1090;&#1088;&#1091;&#1076;&#1072;%20&#1075;.%20&#1050;&#1091;&#1076;&#1099;&#1084;&#1082;&#1072;&#1088;\&#1050;&#1086;&#1087;&#1080;&#1103;%20&#1057;&#1083;&#1072;&#1081;&#1076;%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77;&#1079;&#1077;&#1085;&#1090;&#1072;&#1094;&#1080;&#1103;%20&#1088;&#1099;&#1085;&#1086;&#1082;%20&#1090;&#1088;&#1091;&#1076;&#1072;%20&#1075;.%20&#1050;&#1091;&#1076;&#1099;&#1084;&#1082;&#1072;&#1088;\&#1050;&#1086;&#1087;&#1080;&#1103;%20&#1057;&#1083;&#1072;&#1081;&#1076;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77;&#1079;&#1077;&#1085;&#1090;&#1072;&#1094;&#1080;&#1103;%20&#1088;&#1099;&#1085;&#1086;&#1082;%20&#1090;&#1088;&#1091;&#1076;&#1072;%20&#1075;.%20&#1050;&#1091;&#1076;&#1099;&#1084;&#1082;&#1072;&#1088;\&#1050;&#1086;&#1087;&#1080;&#1103;%20&#1057;&#1083;&#1072;&#1081;&#1076;%201%20&#1045;&#1050;&#1091;&#1076;&#1099;&#1084;&#1082;&#1072;&#1088;&#1089;&#1082;&#1080;&#1081;%20&#1088;&#1072;&#1081;&#1086;&#108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77;&#1079;&#1077;&#1085;&#1090;&#1072;&#1094;&#1080;&#1103;%20&#1088;&#1099;&#1085;&#1086;&#1082;%20&#1090;&#1088;&#1091;&#1076;&#1072;%20&#1075;.%20&#1050;&#1091;&#1076;&#1099;&#1084;&#1082;&#1072;&#1088;\&#1050;&#1086;&#1087;&#1080;&#1103;%20&#1057;&#1083;&#1072;&#1081;&#1076;%201%20&#1045;&#1050;&#1091;&#1076;&#1099;&#1084;&#1082;&#1072;&#1088;&#1089;&#1082;&#1080;&#1081;%20&#1088;&#1072;&#1081;&#1086;&#108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77;&#1079;&#1077;&#1085;&#1090;&#1072;&#1094;&#1080;&#1103;%20&#1088;&#1099;&#1085;&#1086;&#1082;%20&#1090;&#1088;&#1091;&#1076;&#1072;%20&#1075;.%20&#1050;&#1091;&#1076;&#1099;&#1084;&#1082;&#1072;&#1088;\&#1050;&#1086;&#1087;&#1080;&#1103;%20&#1057;&#1083;&#1072;&#1081;&#1076;%201%20&#1045;&#1050;&#1091;&#1076;&#1099;&#1084;&#1082;&#1072;&#1088;&#1089;&#1082;&#1080;&#1081;%20&#1088;&#1072;&#1081;&#1086;&#108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77;&#1079;&#1077;&#1085;&#1090;&#1072;&#1094;&#1080;&#1103;%20&#1088;&#1099;&#1085;&#1086;&#1082;%20&#1090;&#1088;&#1091;&#1076;&#1072;%20&#1075;.%20&#1050;&#1091;&#1076;&#1099;&#1084;&#1082;&#1072;&#1088;\&#1050;&#1086;&#1087;&#1080;&#1103;%20&#1057;&#1083;&#1072;&#1081;&#1076;%20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77;&#1079;&#1077;&#1085;&#1090;&#1072;&#1094;&#1080;&#1103;%20&#1088;&#1099;&#1085;&#1086;&#1082;%20&#1090;&#1088;&#1091;&#1076;&#1072;%20&#1075;.%20&#1050;&#1091;&#1076;&#1099;&#1084;&#1082;&#1072;&#1088;\&#1050;&#1086;&#1087;&#1080;&#1103;%20&#1057;&#1083;&#1072;&#1081;&#1076;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351139471500801"/>
          <c:y val="0.12358620014150033"/>
          <c:w val="0.53497542826210842"/>
          <c:h val="0.79170081008447246"/>
        </c:manualLayout>
      </c:layout>
      <c:pieChart>
        <c:varyColors val="1"/>
        <c:firstSliceAng val="0"/>
      </c:pieChart>
    </c:plotArea>
    <c:plotVisOnly val="1"/>
    <c:dispBlanksAs val="zero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cat>
            <c:strRef>
              <c:f>Лист1!$A$27:$A$32</c:f>
              <c:strCache>
                <c:ptCount val="6"/>
                <c:pt idx="0">
                  <c:v>С трудоустройством</c:v>
                </c:pt>
                <c:pt idx="1">
                  <c:v>Направлены на переобучение</c:v>
                </c:pt>
                <c:pt idx="2">
                  <c:v>Выведены на досрочную пенсию</c:v>
                </c:pt>
                <c:pt idx="3">
                  <c:v>С длительным непосещением</c:v>
                </c:pt>
                <c:pt idx="4">
                  <c:v>По личному заявлению</c:v>
                </c:pt>
                <c:pt idx="5">
                  <c:v>по иным основаниям </c:v>
                </c:pt>
              </c:strCache>
            </c:strRef>
          </c:cat>
          <c:val>
            <c:numRef>
              <c:f>Лист1!$B$27:$B$32</c:f>
              <c:numCache>
                <c:formatCode>General</c:formatCode>
                <c:ptCount val="6"/>
                <c:pt idx="0">
                  <c:v>579</c:v>
                </c:pt>
                <c:pt idx="1">
                  <c:v>65</c:v>
                </c:pt>
                <c:pt idx="2">
                  <c:v>3</c:v>
                </c:pt>
                <c:pt idx="3">
                  <c:v>113</c:v>
                </c:pt>
                <c:pt idx="4">
                  <c:v>121</c:v>
                </c:pt>
                <c:pt idx="5">
                  <c:v>109</c:v>
                </c:pt>
              </c:numCache>
            </c:numRef>
          </c:val>
        </c:ser>
        <c:axId val="46291584"/>
        <c:axId val="58290560"/>
      </c:barChart>
      <c:catAx>
        <c:axId val="46291584"/>
        <c:scaling>
          <c:orientation val="minMax"/>
        </c:scaling>
        <c:axPos val="l"/>
        <c:tickLblPos val="nextTo"/>
        <c:crossAx val="58290560"/>
        <c:crosses val="autoZero"/>
        <c:auto val="1"/>
        <c:lblAlgn val="ctr"/>
        <c:lblOffset val="100"/>
      </c:catAx>
      <c:valAx>
        <c:axId val="58290560"/>
        <c:scaling>
          <c:orientation val="minMax"/>
        </c:scaling>
        <c:axPos val="b"/>
        <c:majorGridlines/>
        <c:numFmt formatCode="General" sourceLinked="1"/>
        <c:tickLblPos val="nextTo"/>
        <c:crossAx val="46291584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v>765 ед.</c:v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2</a:t>
                    </a:r>
                    <a:r>
                      <a:rPr lang="ru-RU" baseline="0"/>
                      <a:t> </a:t>
                    </a:r>
                    <a:endParaRPr lang="ru-RU"/>
                  </a:p>
                  <a:p>
                    <a:r>
                      <a:rPr lang="ru-RU"/>
                      <a:t>0,2</a:t>
                    </a:r>
                    <a:r>
                      <a:rPr lang="ru-RU" baseline="0"/>
                      <a:t> 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402</a:t>
                    </a:r>
                    <a:r>
                      <a:rPr lang="ru-RU" baseline="0"/>
                      <a:t> </a:t>
                    </a:r>
                    <a:endParaRPr lang="ru-RU"/>
                  </a:p>
                  <a:p>
                    <a:r>
                      <a:rPr lang="ru-RU" baseline="0"/>
                      <a:t>50,9  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385</a:t>
                    </a:r>
                  </a:p>
                  <a:p>
                    <a:r>
                      <a:rPr lang="ru-RU" baseline="0"/>
                      <a:t>48,7 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Лист1!$A$1:$A$3</c:f>
              <c:strCache>
                <c:ptCount val="3"/>
                <c:pt idx="0">
                  <c:v>Государственные</c:v>
                </c:pt>
                <c:pt idx="1">
                  <c:v>Муниципальные</c:v>
                </c:pt>
                <c:pt idx="2">
                  <c:v>Иные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2</c:v>
                </c:pt>
                <c:pt idx="1">
                  <c:v>402</c:v>
                </c:pt>
                <c:pt idx="2">
                  <c:v>385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v>От 44 работодателей</c:v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193</a:t>
                    </a:r>
                  </a:p>
                  <a:p>
                    <a:r>
                      <a:rPr lang="ru-RU"/>
                      <a:t>54</a:t>
                    </a:r>
                    <a:r>
                      <a:rPr lang="ru-RU" baseline="0"/>
                      <a:t> 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18</a:t>
                    </a:r>
                  </a:p>
                  <a:p>
                    <a:r>
                      <a:rPr lang="ru-RU" baseline="0"/>
                      <a:t>13 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4.9520013123359567E-2"/>
                  <c:y val="-0.1543518518518519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119</a:t>
                    </a:r>
                  </a:p>
                  <a:p>
                    <a:r>
                      <a:rPr lang="ru-RU"/>
                      <a:t>87</a:t>
                    </a:r>
                    <a:r>
                      <a:rPr lang="ru-RU" baseline="0"/>
                      <a:t> 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Лист1!$A$37:$A$39</c:f>
              <c:strCache>
                <c:ptCount val="3"/>
                <c:pt idx="0">
                  <c:v>Государственные</c:v>
                </c:pt>
                <c:pt idx="1">
                  <c:v>Муниципальные</c:v>
                </c:pt>
                <c:pt idx="2">
                  <c:v>Иные</c:v>
                </c:pt>
              </c:strCache>
            </c:strRef>
          </c:cat>
          <c:val>
            <c:numRef>
              <c:f>Лист1!$B$37:$B$39</c:f>
              <c:numCache>
                <c:formatCode>General</c:formatCode>
                <c:ptCount val="3"/>
                <c:pt idx="0">
                  <c:v>0</c:v>
                </c:pt>
                <c:pt idx="1">
                  <c:v>18</c:v>
                </c:pt>
                <c:pt idx="2">
                  <c:v>119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339902421579658"/>
          <c:y val="0.22481074899723788"/>
          <c:w val="0.40227023091856545"/>
          <c:h val="0.3983360086427179"/>
        </c:manualLayout>
      </c:layout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Лист1!$A$21:$A$25</c:f>
              <c:strCache>
                <c:ptCount val="5"/>
                <c:pt idx="0">
                  <c:v>Менее 1 мес</c:v>
                </c:pt>
                <c:pt idx="1">
                  <c:v>От 1 до 3 мес</c:v>
                </c:pt>
                <c:pt idx="2">
                  <c:v>От 3 до 6 мес</c:v>
                </c:pt>
                <c:pt idx="3">
                  <c:v>От 6 до 1 года</c:v>
                </c:pt>
                <c:pt idx="4">
                  <c:v>Более 1 года</c:v>
                </c:pt>
              </c:strCache>
            </c:strRef>
          </c:cat>
          <c:val>
            <c:numRef>
              <c:f>Лист1!$B$21:$B$25</c:f>
              <c:numCache>
                <c:formatCode>General</c:formatCode>
                <c:ptCount val="5"/>
                <c:pt idx="0">
                  <c:v>24</c:v>
                </c:pt>
                <c:pt idx="1">
                  <c:v>33</c:v>
                </c:pt>
                <c:pt idx="2">
                  <c:v>13</c:v>
                </c:pt>
                <c:pt idx="3">
                  <c:v>67</c:v>
                </c:pt>
                <c:pt idx="4">
                  <c:v>0</c:v>
                </c:pt>
              </c:numCache>
            </c:numRef>
          </c:val>
        </c:ser>
        <c:axId val="58700160"/>
        <c:axId val="58701696"/>
      </c:barChart>
      <c:catAx>
        <c:axId val="58700160"/>
        <c:scaling>
          <c:orientation val="minMax"/>
        </c:scaling>
        <c:axPos val="b"/>
        <c:tickLblPos val="nextTo"/>
        <c:crossAx val="58701696"/>
        <c:crosses val="autoZero"/>
        <c:auto val="1"/>
        <c:lblAlgn val="ctr"/>
        <c:lblOffset val="100"/>
      </c:catAx>
      <c:valAx>
        <c:axId val="5870169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5870016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251678111168706E-2"/>
          <c:y val="0.16558535689918974"/>
          <c:w val="0.50678500237955026"/>
          <c:h val="0.69884636656282972"/>
        </c:manualLayout>
      </c:layout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3265306122449039"/>
          <c:y val="0.25554435355224031"/>
          <c:w val="0.32199546485260816"/>
          <c:h val="0.31603176831421226"/>
        </c:manualLayout>
      </c:layout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v>По полу</c:v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7</a:t>
                    </a:r>
                    <a:r>
                      <a:rPr lang="en-US"/>
                      <a:t>36</a:t>
                    </a:r>
                    <a:endParaRPr lang="ru-RU"/>
                  </a:p>
                  <a:p>
                    <a:r>
                      <a:rPr lang="en-US"/>
                      <a:t>52,6</a:t>
                    </a:r>
                    <a:r>
                      <a:rPr lang="en-US" baseline="0"/>
                      <a:t> 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662</a:t>
                    </a:r>
                    <a:endParaRPr lang="ru-RU"/>
                  </a:p>
                  <a:p>
                    <a:r>
                      <a:rPr lang="en-US" baseline="0"/>
                      <a:t>47</a:t>
                    </a:r>
                    <a:r>
                      <a:rPr lang="ru-RU" baseline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Лист1!$A$1:$A$2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736</c:v>
                </c:pt>
                <c:pt idx="1">
                  <c:v>662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v>По возрасту</c:v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Lbl>
              <c:idx val="7"/>
              <c:layout/>
              <c:showVal val="1"/>
            </c:dLbl>
            <c:delete val="1"/>
          </c:dLbls>
          <c:cat>
            <c:strRef>
              <c:f>Лист1!$A$46:$A$53</c:f>
              <c:strCache>
                <c:ptCount val="8"/>
                <c:pt idx="0">
                  <c:v>14-15</c:v>
                </c:pt>
                <c:pt idx="1">
                  <c:v>16-17</c:v>
                </c:pt>
                <c:pt idx="2">
                  <c:v>18-19</c:v>
                </c:pt>
                <c:pt idx="3">
                  <c:v>20-24</c:v>
                </c:pt>
                <c:pt idx="4">
                  <c:v>25-29</c:v>
                </c:pt>
                <c:pt idx="5">
                  <c:v>30-54</c:v>
                </c:pt>
                <c:pt idx="6">
                  <c:v>55-60</c:v>
                </c:pt>
                <c:pt idx="7">
                  <c:v>60 и старше</c:v>
                </c:pt>
              </c:strCache>
            </c:strRef>
          </c:cat>
          <c:val>
            <c:numRef>
              <c:f>Лист1!$B$46:$B$53</c:f>
              <c:numCache>
                <c:formatCode>General</c:formatCode>
                <c:ptCount val="8"/>
                <c:pt idx="0">
                  <c:v>86</c:v>
                </c:pt>
                <c:pt idx="1">
                  <c:v>26</c:v>
                </c:pt>
                <c:pt idx="2">
                  <c:v>25</c:v>
                </c:pt>
                <c:pt idx="3">
                  <c:v>133</c:v>
                </c:pt>
                <c:pt idx="4">
                  <c:v>98</c:v>
                </c:pt>
                <c:pt idx="5">
                  <c:v>809</c:v>
                </c:pt>
                <c:pt idx="6">
                  <c:v>135</c:v>
                </c:pt>
                <c:pt idx="7">
                  <c:v>25</c:v>
                </c:pt>
              </c:numCache>
            </c:numRef>
          </c:val>
        </c:ser>
        <c:axId val="57692544"/>
        <c:axId val="57694080"/>
      </c:barChart>
      <c:catAx>
        <c:axId val="57692544"/>
        <c:scaling>
          <c:orientation val="minMax"/>
        </c:scaling>
        <c:axPos val="b"/>
        <c:tickLblPos val="nextTo"/>
        <c:crossAx val="57694080"/>
        <c:crosses val="autoZero"/>
        <c:auto val="1"/>
        <c:lblAlgn val="ctr"/>
        <c:lblOffset val="100"/>
      </c:catAx>
      <c:valAx>
        <c:axId val="5769408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57692544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v>По категориям занятости</c:v>
          </c:tx>
          <c:dLbls>
            <c:dLbl>
              <c:idx val="0"/>
              <c:layout>
                <c:manualLayout>
                  <c:x val="-4.5696601374224211E-2"/>
                  <c:y val="0.1283068783068781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64</a:t>
                    </a:r>
                  </a:p>
                  <a:p>
                    <a:r>
                      <a:rPr lang="ru-RU"/>
                      <a:t>4,6</a:t>
                    </a:r>
                    <a:r>
                      <a:rPr lang="ru-RU" baseline="0"/>
                      <a:t> 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874</a:t>
                    </a:r>
                  </a:p>
                  <a:p>
                    <a:r>
                      <a:rPr lang="ru-RU" baseline="0"/>
                      <a:t>62,5 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460</a:t>
                    </a:r>
                  </a:p>
                  <a:p>
                    <a:r>
                      <a:rPr lang="ru-RU"/>
                      <a:t>32,9</a:t>
                    </a:r>
                    <a:r>
                      <a:rPr lang="ru-RU" baseline="0"/>
                      <a:t> 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Лист1!$A$17:$A$19</c:f>
              <c:strCache>
                <c:ptCount val="3"/>
                <c:pt idx="0">
                  <c:v>занятые</c:v>
                </c:pt>
                <c:pt idx="1">
                  <c:v>прекратившие работу</c:v>
                </c:pt>
                <c:pt idx="2">
                  <c:v>ранее не работающие</c:v>
                </c:pt>
              </c:strCache>
            </c:strRef>
          </c:cat>
          <c:val>
            <c:numRef>
              <c:f>Лист1!$B$17:$B$19</c:f>
              <c:numCache>
                <c:formatCode>General</c:formatCode>
                <c:ptCount val="3"/>
                <c:pt idx="0">
                  <c:v>64</c:v>
                </c:pt>
                <c:pt idx="1">
                  <c:v>874</c:v>
                </c:pt>
                <c:pt idx="2">
                  <c:v>460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v>По наличию несовершеннолетних детей</c:v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821</a:t>
                    </a:r>
                  </a:p>
                  <a:p>
                    <a:r>
                      <a:rPr lang="ru-RU"/>
                      <a:t>58,8%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577</a:t>
                    </a:r>
                  </a:p>
                  <a:p>
                    <a:r>
                      <a:rPr lang="ru-RU"/>
                      <a:t>41,2%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Лист1!$A$31:$A$32</c:f>
              <c:strCache>
                <c:ptCount val="2"/>
                <c:pt idx="0">
                  <c:v>не имеющие несовершеннолетних детей</c:v>
                </c:pt>
                <c:pt idx="1">
                  <c:v>имеющие несовершеннолетних детей</c:v>
                </c:pt>
              </c:strCache>
            </c:strRef>
          </c:cat>
          <c:val>
            <c:numRef>
              <c:f>Лист1!$B$31:$B$32</c:f>
              <c:numCache>
                <c:formatCode>General</c:formatCode>
                <c:ptCount val="2"/>
                <c:pt idx="0">
                  <c:v>821</c:v>
                </c:pt>
                <c:pt idx="1">
                  <c:v>577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v>Всего 88 чел</c:v>
          </c:tx>
          <c:dLbls>
            <c:showVal val="1"/>
          </c:dLbls>
          <c:cat>
            <c:strRef>
              <c:f>Лист1!$A$61:$A$65</c:f>
              <c:strCache>
                <c:ptCount val="5"/>
                <c:pt idx="0">
                  <c:v>инвалиды</c:v>
                </c:pt>
                <c:pt idx="1">
                  <c:v>ИП прекратившие деятельность</c:v>
                </c:pt>
                <c:pt idx="2">
                  <c:v>освободившиеся из МЛС</c:v>
                </c:pt>
                <c:pt idx="3">
                  <c:v>обратившиеся после окончания сезонных работ</c:v>
                </c:pt>
                <c:pt idx="4">
                  <c:v>лица из числа детей-сирот</c:v>
                </c:pt>
              </c:strCache>
            </c:strRef>
          </c:cat>
          <c:val>
            <c:numRef>
              <c:f>Лист1!$B$61:$B$65</c:f>
              <c:numCache>
                <c:formatCode>General</c:formatCode>
                <c:ptCount val="5"/>
                <c:pt idx="0">
                  <c:v>24</c:v>
                </c:pt>
                <c:pt idx="1">
                  <c:v>9</c:v>
                </c:pt>
                <c:pt idx="2">
                  <c:v>20</c:v>
                </c:pt>
                <c:pt idx="3">
                  <c:v>19</c:v>
                </c:pt>
                <c:pt idx="4">
                  <c:v>6</c:v>
                </c:pt>
              </c:numCache>
            </c:numRef>
          </c:val>
        </c:ser>
        <c:axId val="57639680"/>
        <c:axId val="57641216"/>
      </c:barChart>
      <c:catAx>
        <c:axId val="57639680"/>
        <c:scaling>
          <c:orientation val="minMax"/>
        </c:scaling>
        <c:axPos val="l"/>
        <c:tickLblPos val="nextTo"/>
        <c:crossAx val="57641216"/>
        <c:crosses val="autoZero"/>
        <c:auto val="1"/>
        <c:lblAlgn val="ctr"/>
        <c:lblOffset val="100"/>
      </c:catAx>
      <c:valAx>
        <c:axId val="57641216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5763968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v>По уровню образования</c:v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498</a:t>
                    </a:r>
                  </a:p>
                  <a:p>
                    <a:r>
                      <a:rPr lang="ru-RU"/>
                      <a:t>44,9 %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525</a:t>
                    </a:r>
                  </a:p>
                  <a:p>
                    <a:r>
                      <a:rPr lang="ru-RU"/>
                      <a:t>47,3</a:t>
                    </a:r>
                    <a:r>
                      <a:rPr lang="ru-RU" baseline="0"/>
                      <a:t> 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83</a:t>
                    </a:r>
                  </a:p>
                  <a:p>
                    <a:r>
                      <a:rPr lang="ru-RU"/>
                      <a:t>7,4 %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Лист1!$A$1:$A$3</c:f>
              <c:strCache>
                <c:ptCount val="3"/>
                <c:pt idx="0">
                  <c:v>Не имеют специального образования</c:v>
                </c:pt>
                <c:pt idx="1">
                  <c:v>Имеют среднее специальное образование</c:v>
                </c:pt>
                <c:pt idx="2">
                  <c:v>Имеют высшее образование 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498</c:v>
                </c:pt>
                <c:pt idx="1">
                  <c:v>525</c:v>
                </c:pt>
                <c:pt idx="2">
                  <c:v>83</c:v>
                </c:pt>
              </c:numCache>
            </c:numRef>
          </c:val>
        </c:ser>
        <c:axId val="57896960"/>
        <c:axId val="57898496"/>
      </c:barChart>
      <c:catAx>
        <c:axId val="57896960"/>
        <c:scaling>
          <c:orientation val="minMax"/>
        </c:scaling>
        <c:axPos val="l"/>
        <c:tickLblPos val="nextTo"/>
        <c:crossAx val="57898496"/>
        <c:crosses val="autoZero"/>
        <c:auto val="1"/>
        <c:lblAlgn val="ctr"/>
        <c:lblOffset val="100"/>
      </c:catAx>
      <c:valAx>
        <c:axId val="57898496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57896960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По темпу прироста</c:v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217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219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Лист1!$A$13:$A$21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Лист1!$B$13:$B$21</c:f>
              <c:numCache>
                <c:formatCode>General</c:formatCode>
                <c:ptCount val="9"/>
                <c:pt idx="0">
                  <c:v>217</c:v>
                </c:pt>
                <c:pt idx="1">
                  <c:v>219</c:v>
                </c:pt>
                <c:pt idx="2">
                  <c:v>257</c:v>
                </c:pt>
                <c:pt idx="3">
                  <c:v>242</c:v>
                </c:pt>
                <c:pt idx="4">
                  <c:v>367</c:v>
                </c:pt>
                <c:pt idx="5">
                  <c:v>576</c:v>
                </c:pt>
                <c:pt idx="6">
                  <c:v>728</c:v>
                </c:pt>
                <c:pt idx="7">
                  <c:v>838</c:v>
                </c:pt>
                <c:pt idx="8">
                  <c:v>890</c:v>
                </c:pt>
              </c:numCache>
            </c:numRef>
          </c:val>
        </c:ser>
        <c:axId val="46269568"/>
        <c:axId val="46271104"/>
      </c:barChart>
      <c:catAx>
        <c:axId val="46269568"/>
        <c:scaling>
          <c:orientation val="minMax"/>
        </c:scaling>
        <c:axPos val="b"/>
        <c:tickLblPos val="nextTo"/>
        <c:crossAx val="46271104"/>
        <c:crosses val="autoZero"/>
        <c:auto val="1"/>
        <c:lblAlgn val="ctr"/>
        <c:lblOffset val="100"/>
      </c:catAx>
      <c:valAx>
        <c:axId val="46271104"/>
        <c:scaling>
          <c:orientation val="minMax"/>
        </c:scaling>
        <c:axPos val="l"/>
        <c:majorGridlines/>
        <c:numFmt formatCode="General" sourceLinked="1"/>
        <c:tickLblPos val="nextTo"/>
        <c:crossAx val="46269568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F4A0F63E-1BBD-46AD-BADF-150DECFE2EE9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39775"/>
            <a:ext cx="65722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3E342987-DBA9-4222-BF2E-6D9BF7C02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97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39775"/>
            <a:ext cx="6572250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2982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2987-DBA9-4222-BF2E-6D9BF7C02F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9923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2987-DBA9-4222-BF2E-6D9BF7C02F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3850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60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60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6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8"/>
            <a:ext cx="10344309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7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D621-98B7-484B-A76B-438580646BDF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649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B582-C9E7-431E-A123-CC17967C4C38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184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40"/>
            <a:ext cx="2738199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74640"/>
            <a:ext cx="8011768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143F-5DFC-4FE0-9AD3-A9D9B921C299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629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A517-503E-42A1-BBF3-075576DF603A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28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3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E458-DF9E-4BC2-AAE7-A60FC374FFCF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307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8489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6302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EF30-F0B8-4D7D-9C99-19D089976255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852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8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8488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975B-E7BE-4920-92AF-BC0A762053DC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386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2ACA-0B7E-4BB9-988A-5B962E57FF44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092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E88-210B-443A-8843-18733AAC9060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905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90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8044" y="273052"/>
            <a:ext cx="680324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90" y="1435102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24A2-A9A2-496E-B664-0A9534B37E3F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103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2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2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2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CCD4-6AEF-4D89-BFDF-22BE5CD28915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71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91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91" y="1600203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90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37913-2C8A-4A3E-AFA0-C8C851BC75D9}" type="datetime1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3"/>
            <a:ext cx="3853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3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298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5" Type="http://schemas.openxmlformats.org/officeDocument/2006/relationships/chart" Target="../charts/chart1.xml"/><Relationship Id="rId10" Type="http://schemas.openxmlformats.org/officeDocument/2006/relationships/chart" Target="../charts/chart6.xml"/><Relationship Id="rId4" Type="http://schemas.openxmlformats.org/officeDocument/2006/relationships/image" Target="../media/image4.png"/><Relationship Id="rId9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6384928A-AB8F-47C8-AFB5-66E29C1445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81911"/>
            <a:ext cx="12169775" cy="137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38480" y="6275443"/>
            <a:ext cx="1168299" cy="396000"/>
          </a:xfrm>
          <a:prstGeom prst="rect">
            <a:avLst/>
          </a:prstGeom>
          <a:noFill/>
          <a:ln>
            <a:noFill/>
          </a:ln>
        </p:spPr>
        <p:txBody>
          <a:bodyPr wrap="square" rIns="72000" rtlCol="0" anchor="ctr">
            <a:noAutofit/>
          </a:bodyPr>
          <a:lstStyle/>
          <a:p>
            <a:pPr algn="r"/>
            <a:r>
              <a:rPr lang="ru-RU" sz="1400" dirty="0">
                <a:latin typeface="PT Serif" charset="0"/>
                <a:ea typeface="PT Serif" charset="0"/>
                <a:cs typeface="PT Serif" charset="0"/>
              </a:rPr>
              <a:t>2020</a:t>
            </a:r>
            <a:endParaRPr lang="en-US" sz="1400" dirty="0">
              <a:latin typeface="PT Serif" charset="0"/>
              <a:ea typeface="PT Serif" charset="0"/>
              <a:cs typeface="PT Serif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ECA015B-28AD-41F6-8CE6-E925E084BACE}"/>
              </a:ext>
            </a:extLst>
          </p:cNvPr>
          <p:cNvSpPr txBox="1"/>
          <p:nvPr/>
        </p:nvSpPr>
        <p:spPr>
          <a:xfrm>
            <a:off x="558902" y="3570181"/>
            <a:ext cx="10422529" cy="132343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4000" dirty="0">
                <a:solidFill>
                  <a:srgbClr val="0070C0"/>
                </a:solidFill>
                <a:latin typeface="Franklin Gothic Medium Cond" panose="020B0606030402020204" pitchFamily="34" charset="0"/>
                <a:ea typeface="PT Serif" charset="0"/>
                <a:cs typeface="Times New Roman" panose="02020603050405020304" pitchFamily="18" charset="0"/>
              </a:rPr>
              <a:t>Ситуация на рынке </a:t>
            </a:r>
            <a:r>
              <a:rPr lang="ru-RU" sz="4000" dirty="0" smtClean="0">
                <a:solidFill>
                  <a:srgbClr val="0070C0"/>
                </a:solidFill>
                <a:latin typeface="Franklin Gothic Medium Cond" panose="020B0606030402020204" pitchFamily="34" charset="0"/>
                <a:ea typeface="PT Serif" charset="0"/>
                <a:cs typeface="Times New Roman" panose="02020603050405020304" pitchFamily="18" charset="0"/>
              </a:rPr>
              <a:t>труда по </a:t>
            </a:r>
            <a:r>
              <a:rPr lang="ru-RU" sz="4000" dirty="0" err="1" smtClean="0">
                <a:solidFill>
                  <a:srgbClr val="0070C0"/>
                </a:solidFill>
                <a:latin typeface="Franklin Gothic Medium Cond" panose="020B0606030402020204" pitchFamily="34" charset="0"/>
                <a:ea typeface="PT Serif" charset="0"/>
                <a:cs typeface="Times New Roman" panose="02020603050405020304" pitchFamily="18" charset="0"/>
              </a:rPr>
              <a:t>Кудымкарскому</a:t>
            </a:r>
            <a:r>
              <a:rPr lang="ru-RU" sz="4000" dirty="0" smtClean="0">
                <a:solidFill>
                  <a:srgbClr val="0070C0"/>
                </a:solidFill>
                <a:latin typeface="Franklin Gothic Medium Cond" panose="020B0606030402020204" pitchFamily="34" charset="0"/>
                <a:ea typeface="PT Serif" charset="0"/>
                <a:cs typeface="Times New Roman" panose="02020603050405020304" pitchFamily="18" charset="0"/>
              </a:rPr>
              <a:t> муниципальному округу </a:t>
            </a:r>
            <a:endParaRPr lang="ru-RU" sz="4000" dirty="0">
              <a:solidFill>
                <a:srgbClr val="0070C0"/>
              </a:solidFill>
              <a:latin typeface="Franklin Gothic Medium Cond" panose="020B0606030402020204" pitchFamily="34" charset="0"/>
              <a:ea typeface="PT Serif" charset="0"/>
              <a:cs typeface="Times New Roman" panose="02020603050405020304" pitchFamily="18" charset="0"/>
            </a:endParaRPr>
          </a:p>
        </p:txBody>
      </p:sp>
      <p:pic>
        <p:nvPicPr>
          <p:cNvPr id="7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118" y="548680"/>
            <a:ext cx="3546661" cy="25276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" name="Picture 11" descr="http://www.metalinfo.ru/ru/news/87862_bi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67" y="235148"/>
            <a:ext cx="1002278" cy="1159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6295" y="515719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 ЦЗН Пермского края по г. Кудымкару </a:t>
            </a:r>
          </a:p>
          <a:p>
            <a:r>
              <a:rPr lang="ru-RU" dirty="0" smtClean="0"/>
              <a:t>материалы к совещанию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3438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>
            <a:extLst>
              <a:ext uri="{FF2B5EF4-FFF2-40B4-BE49-F238E27FC236}">
                <a16:creationId xmlns="" xmlns:a16="http://schemas.microsoft.com/office/drawing/2014/main" id="{6384928A-AB8F-47C8-AFB5-66E29C1445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6" y="1477"/>
            <a:ext cx="11311153" cy="907243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25691" y="6466160"/>
            <a:ext cx="2839614" cy="365125"/>
          </a:xfrm>
        </p:spPr>
        <p:txBody>
          <a:bodyPr/>
          <a:lstStyle/>
          <a:p>
            <a:fld id="{8CE87BC5-FA0D-4842-A171-25ED9D933BC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0231" y="44624"/>
            <a:ext cx="10960818" cy="52322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2800" dirty="0">
                <a:solidFill>
                  <a:srgbClr val="0070C0"/>
                </a:solidFill>
                <a:latin typeface="Franklin Gothic Medium Cond" panose="020B0606030402020204" pitchFamily="34" charset="0"/>
                <a:ea typeface="+mj-ea"/>
                <a:cs typeface="+mj-cs"/>
              </a:rPr>
              <a:t>Мониторинг реализации субсидии на снижение напряженности на </a:t>
            </a:r>
            <a:r>
              <a:rPr lang="ru-RU" sz="2800" dirty="0" smtClean="0">
                <a:solidFill>
                  <a:srgbClr val="0070C0"/>
                </a:solidFill>
                <a:latin typeface="Franklin Gothic Medium Cond" panose="020B0606030402020204" pitchFamily="34" charset="0"/>
                <a:ea typeface="+mj-ea"/>
                <a:cs typeface="+mj-cs"/>
              </a:rPr>
              <a:t>01.10.2020 г   </a:t>
            </a:r>
            <a:endParaRPr lang="ru-RU" sz="2800" dirty="0">
              <a:solidFill>
                <a:srgbClr val="0070C0"/>
              </a:solidFill>
              <a:latin typeface="Franklin Gothic Medium Cond" panose="020B0606030402020204" pitchFamily="34" charset="0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9024" y="908720"/>
            <a:ext cx="7957252" cy="86409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1400" dirty="0">
                <a:latin typeface="Franklin Gothic Medium Cond" panose="020B0606030402020204" pitchFamily="34" charset="0"/>
                <a:ea typeface="+mj-ea"/>
                <a:cs typeface="+mj-cs"/>
              </a:rPr>
              <a:t>Постановление Правительства Пермского края  от 02.09.2020 № 649-П </a:t>
            </a:r>
          </a:p>
          <a:p>
            <a:pPr>
              <a:spcBef>
                <a:spcPct val="0"/>
              </a:spcBef>
            </a:pPr>
            <a:r>
              <a:rPr lang="ru-RU" sz="1400" dirty="0">
                <a:latin typeface="Franklin Gothic Medium Cond" panose="020B0606030402020204" pitchFamily="34" charset="0"/>
                <a:ea typeface="+mj-ea"/>
                <a:cs typeface="+mj-cs"/>
              </a:rPr>
              <a:t>«О реализации дополнительных мероприятий, направленных на снижение</a:t>
            </a:r>
          </a:p>
          <a:p>
            <a:pPr>
              <a:spcBef>
                <a:spcPct val="0"/>
              </a:spcBef>
            </a:pPr>
            <a:r>
              <a:rPr lang="ru-RU" sz="1400" dirty="0">
                <a:latin typeface="Franklin Gothic Medium Cond" panose="020B0606030402020204" pitchFamily="34" charset="0"/>
                <a:ea typeface="+mj-ea"/>
                <a:cs typeface="+mj-cs"/>
              </a:rPr>
              <a:t>напряженности на рынке труда Пермского края»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625303" y="5301208"/>
            <a:ext cx="46430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455145" y="4300138"/>
            <a:ext cx="53702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pic>
        <p:nvPicPr>
          <p:cNvPr id="31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049" y="133130"/>
            <a:ext cx="812054" cy="5787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73" descr="Программист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713" y="907349"/>
            <a:ext cx="326479" cy="3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7359345" y="857064"/>
            <a:ext cx="3986154" cy="461665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2400">
                <a:solidFill>
                  <a:srgbClr val="0070C0"/>
                </a:solidFill>
                <a:latin typeface="Franklin Gothic Medium Cond" panose="020B06060304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1 МРОТ  + РК + Взносы </a:t>
            </a:r>
            <a:r>
              <a:rPr lang="ru-RU" b="1" dirty="0">
                <a:solidFill>
                  <a:schemeClr val="tx1"/>
                </a:solidFill>
              </a:rPr>
              <a:t>х 3 мес</a:t>
            </a:r>
            <a:r>
              <a:rPr lang="ru-RU" sz="2000" dirty="0"/>
              <a:t>.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7861889"/>
              </p:ext>
            </p:extLst>
          </p:nvPr>
        </p:nvGraphicFramePr>
        <p:xfrm>
          <a:off x="289024" y="1916831"/>
          <a:ext cx="11536387" cy="3240361"/>
        </p:xfrm>
        <a:graphic>
          <a:graphicData uri="http://schemas.openxmlformats.org/drawingml/2006/table">
            <a:tbl>
              <a:tblPr/>
              <a:tblGrid>
                <a:gridCol w="1472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59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58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0550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48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927724">
                  <a:extLst>
                    <a:ext uri="{9D8B030D-6E8A-4147-A177-3AD203B41FA5}">
                      <a16:colId xmlns="" xmlns:a16="http://schemas.microsoft.com/office/drawing/2014/main" val="2647441547"/>
                    </a:ext>
                  </a:extLst>
                </a:gridCol>
                <a:gridCol w="69996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99493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МО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ВРЕМЕННАЯ ЗАНЯТОСТЬ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ОБЩЕСТВЕННЫЕ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Работодатели-участники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0217">
                <a:tc vMerge="1">
                  <a:txBody>
                    <a:bodyPr/>
                    <a:lstStyle/>
                    <a:p>
                      <a:pPr algn="l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заявилось работодателей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какое количество человек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заявилось работодателей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какое количество человек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347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Пермский край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7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 smtClean="0">
                          <a:effectLst/>
                          <a:latin typeface="+mn-lt"/>
                        </a:rPr>
                        <a:t>Кудымкарский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 МО 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Верх-Иньвенское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сельское потребительское общество, ООО «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Самковское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торгово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промышленное предприятие» ,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Егвинское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сельское потребительское общество,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Кувинское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сельское потребительское общество,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Белоевское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сельское потребительское общество,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Верх-Юсьвинское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сельское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потребительское общество.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76418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5328855"/>
              </p:ext>
            </p:extLst>
          </p:nvPr>
        </p:nvGraphicFramePr>
        <p:xfrm>
          <a:off x="324248" y="260649"/>
          <a:ext cx="11665293" cy="6395741"/>
        </p:xfrm>
        <a:graphic>
          <a:graphicData uri="http://schemas.openxmlformats.org/drawingml/2006/table">
            <a:tbl>
              <a:tblPr/>
              <a:tblGrid>
                <a:gridCol w="1315675">
                  <a:extLst>
                    <a:ext uri="{9D8B030D-6E8A-4147-A177-3AD203B41FA5}">
                      <a16:colId xmlns:a16="http://schemas.microsoft.com/office/drawing/2014/main" xmlns="" val="2158502460"/>
                    </a:ext>
                  </a:extLst>
                </a:gridCol>
                <a:gridCol w="753303">
                  <a:extLst>
                    <a:ext uri="{9D8B030D-6E8A-4147-A177-3AD203B41FA5}">
                      <a16:colId xmlns:a16="http://schemas.microsoft.com/office/drawing/2014/main" xmlns="" val="3482231104"/>
                    </a:ext>
                  </a:extLst>
                </a:gridCol>
                <a:gridCol w="686835">
                  <a:extLst>
                    <a:ext uri="{9D8B030D-6E8A-4147-A177-3AD203B41FA5}">
                      <a16:colId xmlns:a16="http://schemas.microsoft.com/office/drawing/2014/main" xmlns="" val="645766881"/>
                    </a:ext>
                  </a:extLst>
                </a:gridCol>
                <a:gridCol w="775460">
                  <a:extLst>
                    <a:ext uri="{9D8B030D-6E8A-4147-A177-3AD203B41FA5}">
                      <a16:colId xmlns:a16="http://schemas.microsoft.com/office/drawing/2014/main" xmlns="" val="3762929311"/>
                    </a:ext>
                  </a:extLst>
                </a:gridCol>
                <a:gridCol w="1606308">
                  <a:extLst>
                    <a:ext uri="{9D8B030D-6E8A-4147-A177-3AD203B41FA5}">
                      <a16:colId xmlns:a16="http://schemas.microsoft.com/office/drawing/2014/main" xmlns="" val="395487519"/>
                    </a:ext>
                  </a:extLst>
                </a:gridCol>
                <a:gridCol w="819773">
                  <a:extLst>
                    <a:ext uri="{9D8B030D-6E8A-4147-A177-3AD203B41FA5}">
                      <a16:colId xmlns:a16="http://schemas.microsoft.com/office/drawing/2014/main" xmlns="" val="679915243"/>
                    </a:ext>
                  </a:extLst>
                </a:gridCol>
                <a:gridCol w="908394">
                  <a:extLst>
                    <a:ext uri="{9D8B030D-6E8A-4147-A177-3AD203B41FA5}">
                      <a16:colId xmlns:a16="http://schemas.microsoft.com/office/drawing/2014/main" xmlns="" val="1278161478"/>
                    </a:ext>
                  </a:extLst>
                </a:gridCol>
                <a:gridCol w="465276">
                  <a:extLst>
                    <a:ext uri="{9D8B030D-6E8A-4147-A177-3AD203B41FA5}">
                      <a16:colId xmlns:a16="http://schemas.microsoft.com/office/drawing/2014/main" xmlns="" val="3435093018"/>
                    </a:ext>
                  </a:extLst>
                </a:gridCol>
                <a:gridCol w="1110705">
                  <a:extLst>
                    <a:ext uri="{9D8B030D-6E8A-4147-A177-3AD203B41FA5}">
                      <a16:colId xmlns:a16="http://schemas.microsoft.com/office/drawing/2014/main" xmlns="" val="475360567"/>
                    </a:ext>
                  </a:extLst>
                </a:gridCol>
                <a:gridCol w="742090">
                  <a:extLst>
                    <a:ext uri="{9D8B030D-6E8A-4147-A177-3AD203B41FA5}">
                      <a16:colId xmlns:a16="http://schemas.microsoft.com/office/drawing/2014/main" xmlns="" val="3352113768"/>
                    </a:ext>
                  </a:extLst>
                </a:gridCol>
                <a:gridCol w="941630">
                  <a:extLst>
                    <a:ext uri="{9D8B030D-6E8A-4147-A177-3AD203B41FA5}">
                      <a16:colId xmlns:a16="http://schemas.microsoft.com/office/drawing/2014/main" xmlns="" val="2081320067"/>
                    </a:ext>
                  </a:extLst>
                </a:gridCol>
                <a:gridCol w="819773">
                  <a:extLst>
                    <a:ext uri="{9D8B030D-6E8A-4147-A177-3AD203B41FA5}">
                      <a16:colId xmlns:a16="http://schemas.microsoft.com/office/drawing/2014/main" xmlns="" val="754714222"/>
                    </a:ext>
                  </a:extLst>
                </a:gridCol>
                <a:gridCol w="720071">
                  <a:extLst>
                    <a:ext uri="{9D8B030D-6E8A-4147-A177-3AD203B41FA5}">
                      <a16:colId xmlns:a16="http://schemas.microsoft.com/office/drawing/2014/main" xmlns="" val="3318648913"/>
                    </a:ext>
                  </a:extLst>
                </a:gridCol>
              </a:tblGrid>
              <a:tr h="221218">
                <a:tc gridSpan="1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Реестр получателей субсидий на возмещение расходов на частичную оплату труда при организации общественных работ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7729942"/>
                  </a:ext>
                </a:extLst>
              </a:tr>
              <a:tr h="22006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трудоустройство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Выделены лимиты, </a:t>
                      </a:r>
                      <a:br>
                        <a:rPr lang="ru-RU" sz="8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8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Заявка на какое  количество, чел.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средств по предварительной заявке из расчета 54486,75 руб. на 1 место (север 56855,76), руб.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КП,  %</a:t>
                      </a:r>
                    </a:p>
                  </a:txBody>
                  <a:tcPr marL="3779" marR="3779" marT="377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Профессии по доп. создаваемым рабочим местам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Отметка о заключении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соглашения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средств по заключенным соглашениям, руб.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трудоустроенных граждан, чел.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9820917"/>
                  </a:ext>
                </a:extLst>
              </a:tr>
              <a:tr h="162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безработных граждан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(КП= 1408 чел.)</a:t>
                      </a:r>
                      <a:b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ищущих работу</a:t>
                      </a:r>
                      <a:b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(КП= 100 чел.)</a:t>
                      </a:r>
                      <a:b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3779221"/>
                  </a:ext>
                </a:extLst>
              </a:tr>
              <a:tr h="539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безработные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ищущие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3202692"/>
                  </a:ext>
                </a:extLst>
              </a:tr>
              <a:tr h="2564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Пермский край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1408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82111060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870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47199961.52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57.7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13408351.74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8286162"/>
                  </a:ext>
                </a:extLst>
              </a:tr>
              <a:tr h="28795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КПО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7397260.19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5689974.53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98.1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2430867.09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7211904"/>
                  </a:ext>
                </a:extLst>
              </a:tr>
              <a:tr h="29498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Кудымкар и Кудымкарский район</a:t>
                      </a:r>
                    </a:p>
                  </a:txBody>
                  <a:tcPr marL="3779" marR="3779" marT="37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3484819.0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2513159.53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117.5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1339210.74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8899397"/>
                  </a:ext>
                </a:extLst>
              </a:tr>
              <a:tr h="30316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Кудымкарский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1018902.22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965607.33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0132850"/>
                  </a:ext>
                </a:extLst>
              </a:tr>
              <a:tr h="45038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Кувинское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сельское потребительское общество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108973.5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изготовитель полуфабрикатов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108973,5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2934825"/>
                  </a:ext>
                </a:extLst>
              </a:tr>
              <a:tr h="28795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Верх-Иьвенское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сельское потребительское общество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163460.25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фасовщик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161478,81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4503710"/>
                  </a:ext>
                </a:extLst>
              </a:tr>
              <a:tr h="2564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Белоевское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сельпо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38140.72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изготовитель полуфабрикатов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38140,72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3813210"/>
                  </a:ext>
                </a:extLst>
              </a:tr>
              <a:tr h="24766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Деминское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сельпо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108973.5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истопник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108806.1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6691700"/>
                  </a:ext>
                </a:extLst>
              </a:tr>
              <a:tr h="3335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Егвинское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сельпо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217947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истопник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217947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2321408"/>
                  </a:ext>
                </a:extLst>
              </a:tr>
              <a:tr h="56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ИП Антипова Елена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Николаевна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54486.75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подсобный рабочий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7897680"/>
                  </a:ext>
                </a:extLst>
              </a:tr>
              <a:tr h="9458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Верх-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Юсьвинское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потребительское общество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217947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истопник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217612.2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0411500"/>
                  </a:ext>
                </a:extLst>
              </a:tr>
              <a:tr h="74954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Самковское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торгово-промышленное предприятие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108973.5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истопник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72649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9" marR="3779" marT="3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8867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2250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7832" y="3051563"/>
            <a:ext cx="9874114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ru-RU"/>
            </a:defPPr>
            <a:lvl1pPr>
              <a:defRPr sz="4000">
                <a:solidFill>
                  <a:srgbClr val="0070C0"/>
                </a:solidFill>
                <a:latin typeface="Franklin Gothic Medium Cond" panose="020B0606030402020204" pitchFamily="34" charset="0"/>
                <a:ea typeface="PT Serif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0913" y="6221915"/>
            <a:ext cx="795935" cy="396000"/>
          </a:xfrm>
          <a:prstGeom prst="rect">
            <a:avLst/>
          </a:prstGeom>
          <a:noFill/>
          <a:ln>
            <a:noFill/>
          </a:ln>
        </p:spPr>
        <p:txBody>
          <a:bodyPr wrap="square" rIns="72000" rtlCol="0" anchor="ctr">
            <a:noAutofit/>
          </a:bodyPr>
          <a:lstStyle/>
          <a:p>
            <a:pPr algn="ctr"/>
            <a:r>
              <a:rPr lang="ru-RU" sz="1600" dirty="0">
                <a:ea typeface="PT Serif" charset="0"/>
                <a:cs typeface="PT Serif" charset="0"/>
              </a:rPr>
              <a:t>2020</a:t>
            </a:r>
            <a:endParaRPr lang="en-US" sz="1600" dirty="0">
              <a:ea typeface="PT Serif" charset="0"/>
              <a:cs typeface="PT Serif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578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6384928A-AB8F-47C8-AFB5-66E29C1445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0" y="133130"/>
            <a:ext cx="11311153" cy="90724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71AEEF-9729-45CF-991B-0EE5924A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491" y="274638"/>
            <a:ext cx="10952798" cy="418058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Динамика регистрируемой </a:t>
            </a:r>
            <a:r>
              <a:rPr lang="ru-RU" sz="24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безработицы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84EF225-511F-40A5-B943-6B41B1B6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7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63" y="133130"/>
            <a:ext cx="683639" cy="4872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83665125"/>
              </p:ext>
            </p:extLst>
          </p:nvPr>
        </p:nvGraphicFramePr>
        <p:xfrm>
          <a:off x="324248" y="1040373"/>
          <a:ext cx="1144927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8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0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05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05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62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48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405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8497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9614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отчетную дату ( на 01.10.2020 )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района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безработных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вакансий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напряженности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безработных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вакансий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напряженности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Пермский край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Кудымкарский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6,2 %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6285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xmlns="" id="{6384928A-AB8F-47C8-AFB5-66E29C1445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9" y="0"/>
            <a:ext cx="11311153" cy="631959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150143" y="44624"/>
            <a:ext cx="11047311" cy="42505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rgbClr val="0070C0"/>
                </a:solidFill>
                <a:latin typeface="Franklin Gothic Medium Cond" panose="020B0606030402020204" pitchFamily="34" charset="0"/>
              </a:rPr>
              <a:t>Характеристика граждан обратившихся в Службу занятости</a:t>
            </a:r>
            <a:endParaRPr lang="ru-RU" sz="2800" dirty="0">
              <a:solidFill>
                <a:srgbClr val="0070C0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19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455" y="133130"/>
            <a:ext cx="755648" cy="538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0144" y="568496"/>
            <a:ext cx="1044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С 01.01.2020 по 01.10. 2020 обратились в Службу занятости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Franklin Gothic Medium" panose="020B0603020102020204" pitchFamily="34" charset="0"/>
              </a:rPr>
              <a:t>  1398 </a:t>
            </a:r>
            <a:r>
              <a:rPr lang="ru-RU" b="1" cap="all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человек, из них:</a:t>
            </a:r>
            <a:endParaRPr lang="ru-RU" b="1" cap="all" dirty="0">
              <a:solidFill>
                <a:srgbClr val="0070C0"/>
              </a:solidFill>
              <a:latin typeface="Franklin Gothic Medium" panose="020B0603020102020204" pitchFamily="34" charset="0"/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50065742"/>
              </p:ext>
            </p:extLst>
          </p:nvPr>
        </p:nvGraphicFramePr>
        <p:xfrm>
          <a:off x="3780631" y="1142078"/>
          <a:ext cx="3384376" cy="2286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924647" y="1052736"/>
            <a:ext cx="0" cy="2161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669063" y="1052735"/>
            <a:ext cx="0" cy="2161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188343" y="3356992"/>
            <a:ext cx="9793088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924647" y="3573016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671642" y="3573016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0144" y="1047776"/>
            <a:ext cx="2894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По месту проживания</a:t>
            </a:r>
            <a:endParaRPr lang="ru-RU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981300" y="1047776"/>
            <a:ext cx="2894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По полу</a:t>
            </a:r>
            <a:endParaRPr lang="ru-RU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754638" y="1047776"/>
            <a:ext cx="2894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По возрасту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754638" y="3515143"/>
            <a:ext cx="3687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По отдельному социальному статусу </a:t>
            </a:r>
            <a:endParaRPr lang="ru-RU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981300" y="3515143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По наличию несовершеннолетних  детей</a:t>
            </a:r>
            <a:endParaRPr lang="ru-RU" sz="1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50144" y="3515143"/>
            <a:ext cx="2894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По категориям занятости </a:t>
            </a:r>
            <a:endParaRPr lang="ru-RU" sz="1400" b="1" dirty="0"/>
          </a:p>
        </p:txBody>
      </p:sp>
      <p:graphicFrame>
        <p:nvGraphicFramePr>
          <p:cNvPr id="50" name="Диаграмма 4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32219161"/>
              </p:ext>
            </p:extLst>
          </p:nvPr>
        </p:nvGraphicFramePr>
        <p:xfrm>
          <a:off x="207961" y="1001682"/>
          <a:ext cx="3500662" cy="253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54" name="TextBox 2053"/>
          <p:cNvSpPr txBox="1"/>
          <p:nvPr/>
        </p:nvSpPr>
        <p:spPr>
          <a:xfrm>
            <a:off x="195065" y="6381328"/>
            <a:ext cx="33424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/>
              <a:t>*занятые – школьники, </a:t>
            </a:r>
            <a:r>
              <a:rPr lang="ru-RU" sz="1100" b="1" i="1" dirty="0" err="1" smtClean="0"/>
              <a:t>предпенсинеры</a:t>
            </a:r>
            <a:endParaRPr lang="ru-RU" sz="11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599932" y="386369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0070C0"/>
                </a:solidFill>
              </a:rPr>
              <a:t>Всего - </a:t>
            </a:r>
            <a:r>
              <a:rPr lang="en-US" sz="1200" b="1" dirty="0" smtClean="0">
                <a:solidFill>
                  <a:srgbClr val="0070C0"/>
                </a:solidFill>
              </a:rPr>
              <a:t>81</a:t>
            </a:r>
            <a:r>
              <a:rPr lang="ru-RU" sz="1200" b="1" dirty="0" smtClean="0">
                <a:solidFill>
                  <a:srgbClr val="0070C0"/>
                </a:solidFill>
              </a:rPr>
              <a:t> чел.</a:t>
            </a:r>
            <a:endParaRPr lang="ru-RU" sz="1200" b="1" dirty="0">
              <a:solidFill>
                <a:srgbClr val="0070C0"/>
              </a:solidFill>
            </a:endParaRPr>
          </a:p>
        </p:txBody>
      </p:sp>
      <p:graphicFrame>
        <p:nvGraphicFramePr>
          <p:cNvPr id="28" name="Диаграмма 27"/>
          <p:cNvGraphicFramePr/>
          <p:nvPr/>
        </p:nvGraphicFramePr>
        <p:xfrm>
          <a:off x="3924648" y="1052736"/>
          <a:ext cx="374441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9" name="Диаграмма 28"/>
          <p:cNvGraphicFramePr/>
          <p:nvPr/>
        </p:nvGraphicFramePr>
        <p:xfrm>
          <a:off x="7813079" y="1268760"/>
          <a:ext cx="396044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1" name="Диаграмма 30"/>
          <p:cNvGraphicFramePr/>
          <p:nvPr/>
        </p:nvGraphicFramePr>
        <p:xfrm>
          <a:off x="0" y="3861048"/>
          <a:ext cx="3852639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055648" y="3933056"/>
          <a:ext cx="3541407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3" name="Диаграмма 32"/>
          <p:cNvGraphicFramePr/>
          <p:nvPr/>
        </p:nvGraphicFramePr>
        <p:xfrm>
          <a:off x="7813079" y="4077072"/>
          <a:ext cx="4104456" cy="2551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407675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910377E-CCDE-431A-BCC0-324A35B4A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z="1200" smtClean="0">
                <a:solidFill>
                  <a:srgbClr val="002060"/>
                </a:solidFill>
              </a:rPr>
              <a:pPr/>
              <a:t>4</a:t>
            </a:fld>
            <a:endParaRPr lang="en-US" sz="1200" dirty="0">
              <a:solidFill>
                <a:srgbClr val="002060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384928A-AB8F-47C8-AFB5-66E29C1445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6" y="1"/>
            <a:ext cx="11311153" cy="76470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69154" y="11143"/>
            <a:ext cx="10952798" cy="85010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rgbClr val="0070C0"/>
                </a:solidFill>
                <a:latin typeface="Franklin Gothic Medium Cond" panose="020B0606030402020204" pitchFamily="34" charset="0"/>
              </a:rPr>
              <a:t>Характеристика граждан, признанных безработными Службой занятости </a:t>
            </a:r>
            <a:endParaRPr lang="ru-RU" sz="2800" dirty="0">
              <a:solidFill>
                <a:srgbClr val="0070C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485247" y="1052736"/>
            <a:ext cx="304165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/>
            <a:r>
              <a:rPr lang="ru-RU" sz="1400" b="1" dirty="0" smtClean="0">
                <a:solidFill>
                  <a:prstClr val="black"/>
                </a:solidFill>
              </a:rPr>
              <a:t>По роду занятий 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7962" y="620688"/>
            <a:ext cx="1044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 cap="all">
                <a:solidFill>
                  <a:srgbClr val="0070C0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ru-RU" dirty="0"/>
              <a:t>С 01.01.2020 по </a:t>
            </a:r>
            <a:r>
              <a:rPr lang="ru-RU" dirty="0" smtClean="0"/>
              <a:t>01.10.2020 </a:t>
            </a:r>
            <a:r>
              <a:rPr lang="ru-RU" dirty="0"/>
              <a:t>признаны безработными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1108 </a:t>
            </a:r>
            <a:r>
              <a:rPr lang="ru-RU" dirty="0" smtClean="0"/>
              <a:t>человек</a:t>
            </a:r>
            <a:r>
              <a:rPr lang="ru-RU" dirty="0"/>
              <a:t>, из них: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4644" y="1052736"/>
            <a:ext cx="2894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По уровню  образования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1551" y="3878792"/>
            <a:ext cx="5939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solidFill>
                  <a:srgbClr val="0070C0"/>
                </a:solidFill>
              </a:rPr>
              <a:t>*</a:t>
            </a:r>
            <a:r>
              <a:rPr lang="en-US" sz="1100" b="1" i="1" dirty="0" smtClean="0">
                <a:solidFill>
                  <a:srgbClr val="0070C0"/>
                </a:solidFill>
              </a:rPr>
              <a:t>354</a:t>
            </a:r>
            <a:r>
              <a:rPr lang="ru-RU" sz="1100" b="1" i="1" dirty="0" smtClean="0">
                <a:solidFill>
                  <a:srgbClr val="0070C0"/>
                </a:solidFill>
              </a:rPr>
              <a:t> чел. закончили 11 </a:t>
            </a:r>
            <a:r>
              <a:rPr lang="ru-RU" sz="1100" b="1" i="1" dirty="0" err="1" smtClean="0">
                <a:solidFill>
                  <a:srgbClr val="0070C0"/>
                </a:solidFill>
              </a:rPr>
              <a:t>кл</a:t>
            </a:r>
            <a:r>
              <a:rPr lang="ru-RU" sz="1100" b="1" i="1" dirty="0" smtClean="0">
                <a:solidFill>
                  <a:srgbClr val="0070C0"/>
                </a:solidFill>
              </a:rPr>
              <a:t>., </a:t>
            </a:r>
            <a:r>
              <a:rPr lang="en-US" sz="1100" b="1" i="1" dirty="0" smtClean="0">
                <a:solidFill>
                  <a:srgbClr val="0070C0"/>
                </a:solidFill>
              </a:rPr>
              <a:t>144</a:t>
            </a:r>
            <a:r>
              <a:rPr lang="ru-RU" sz="1100" b="1" i="1" dirty="0" smtClean="0">
                <a:solidFill>
                  <a:srgbClr val="0070C0"/>
                </a:solidFill>
              </a:rPr>
              <a:t> чел. закончили 9 </a:t>
            </a:r>
            <a:r>
              <a:rPr lang="ru-RU" sz="1100" b="1" i="1" dirty="0" err="1" smtClean="0">
                <a:solidFill>
                  <a:srgbClr val="0070C0"/>
                </a:solidFill>
              </a:rPr>
              <a:t>кл</a:t>
            </a:r>
            <a:r>
              <a:rPr lang="ru-RU" sz="1100" b="1" i="1" dirty="0" smtClean="0">
                <a:solidFill>
                  <a:srgbClr val="0070C0"/>
                </a:solidFill>
              </a:rPr>
              <a:t>. </a:t>
            </a:r>
            <a:endParaRPr lang="ru-RU" sz="11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0806277"/>
              </p:ext>
            </p:extLst>
          </p:nvPr>
        </p:nvGraphicFramePr>
        <p:xfrm>
          <a:off x="6012879" y="1412776"/>
          <a:ext cx="5976664" cy="327655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400600"/>
                <a:gridCol w="576064"/>
              </a:tblGrid>
              <a:tr h="3130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Род занятий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Чел.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84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</a:rPr>
                        <a:t>ранее</a:t>
                      </a:r>
                      <a:r>
                        <a:rPr lang="ru-RU" sz="1200" b="1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</a:rPr>
                        <a:t>осуществлявшие трудовую деятельность</a:t>
                      </a: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514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849">
                <a:tc>
                  <a:txBody>
                    <a:bodyPr/>
                    <a:lstStyle/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>
                          <a:effectLst/>
                        </a:rPr>
                        <a:t>руководители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333931">
                <a:tc>
                  <a:txBody>
                    <a:bodyPr/>
                    <a:lstStyle/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>
                          <a:effectLst/>
                        </a:rPr>
                        <a:t>работники сферы обслуживания и торговли, охраны граждан и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207055">
                <a:tc>
                  <a:txBody>
                    <a:bodyPr/>
                    <a:lstStyle/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>
                          <a:effectLst/>
                        </a:rPr>
                        <a:t>квалифицированные специалисты в области науки и техники, здравоохранения, образования, бизнеса и администрирования, права, гуманитарной сферы, </a:t>
                      </a:r>
                      <a:r>
                        <a:rPr lang="ru-RU" sz="1200" u="none" strike="noStrike" dirty="0" err="1">
                          <a:effectLst/>
                        </a:rPr>
                        <a:t>инф.технологии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207055">
                <a:tc>
                  <a:txBody>
                    <a:bodyPr/>
                    <a:lstStyle/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>
                          <a:effectLst/>
                        </a:rPr>
                        <a:t>операторы производственных установок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82880">
                <a:tc>
                  <a:txBody>
                    <a:bodyPr/>
                    <a:lstStyle/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>
                          <a:effectLst/>
                        </a:rPr>
                        <a:t>неквалифицированные рабочие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393184">
                <a:tc>
                  <a:txBody>
                    <a:bodyPr/>
                    <a:lstStyle/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>
                          <a:effectLst/>
                        </a:rPr>
                        <a:t>квалифицированные рабочие промышленности, строительства, </a:t>
                      </a:r>
                      <a:r>
                        <a:rPr lang="ru-RU" sz="1200" u="none" strike="noStrike" dirty="0" smtClean="0">
                          <a:effectLst/>
                        </a:rPr>
                        <a:t>транспорта </a:t>
                      </a:r>
                      <a:r>
                        <a:rPr lang="ru-RU" sz="1200" u="none" strike="noStrike" dirty="0">
                          <a:effectLst/>
                        </a:rPr>
                        <a:t>и рабочие родственных занятий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353556">
                <a:tc>
                  <a:txBody>
                    <a:bodyPr/>
                    <a:lstStyle/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>
                          <a:effectLst/>
                        </a:rPr>
                        <a:t>служащие, занятые подготовкой и оформлением документов, учетом и обслуживанием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236006">
                <a:tc>
                  <a:txBody>
                    <a:bodyPr/>
                    <a:lstStyle/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>
                          <a:effectLst/>
                        </a:rPr>
                        <a:t>квалифицированные работники сельского и лесного хозяйства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236006">
                <a:tc>
                  <a:txBody>
                    <a:bodyPr/>
                    <a:lstStyle/>
                    <a:p>
                      <a:pPr marL="0" lv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 осуществлявшие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трудовую деятельность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666632" y="4439143"/>
            <a:ext cx="3110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pPr algn="ctr"/>
            <a:r>
              <a:rPr lang="ru-RU" dirty="0" smtClean="0"/>
              <a:t>По темпу прироста безработных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7181675" y="4954666"/>
            <a:ext cx="3110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pPr algn="ctr"/>
            <a:r>
              <a:rPr lang="ru-RU" dirty="0" smtClean="0"/>
              <a:t>По продолжительности безработицы 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506566" y="5253771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r>
              <a:rPr lang="ru-RU" sz="1200" i="1" dirty="0" smtClean="0">
                <a:solidFill>
                  <a:srgbClr val="0070C0"/>
                </a:solidFill>
              </a:rPr>
              <a:t>Средняя продолжительность безработицы в 2020 г – 4,</a:t>
            </a:r>
            <a:r>
              <a:rPr lang="en-US" sz="1200" i="1" dirty="0" smtClean="0">
                <a:solidFill>
                  <a:srgbClr val="0070C0"/>
                </a:solidFill>
              </a:rPr>
              <a:t>2</a:t>
            </a:r>
            <a:r>
              <a:rPr lang="ru-RU" sz="1200" i="1" dirty="0" smtClean="0">
                <a:solidFill>
                  <a:srgbClr val="0070C0"/>
                </a:solidFill>
              </a:rPr>
              <a:t> мес.</a:t>
            </a:r>
            <a:endParaRPr lang="ru-RU" sz="1200" i="1" dirty="0">
              <a:solidFill>
                <a:srgbClr val="0070C0"/>
              </a:solidFill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0947802"/>
              </p:ext>
            </p:extLst>
          </p:nvPr>
        </p:nvGraphicFramePr>
        <p:xfrm>
          <a:off x="6532634" y="5619328"/>
          <a:ext cx="5420468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6549"/>
                <a:gridCol w="3203919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   </a:t>
                      </a:r>
                      <a:r>
                        <a:rPr lang="en-US" sz="1200" u="none" strike="noStrike" dirty="0" smtClean="0">
                          <a:effectLst/>
                        </a:rPr>
                        <a:t>47</a:t>
                      </a:r>
                      <a:r>
                        <a:rPr lang="ru-RU" sz="1200" u="none" strike="noStrike" dirty="0" smtClean="0">
                          <a:effectLst/>
                        </a:rPr>
                        <a:t> (</a:t>
                      </a:r>
                      <a:r>
                        <a:rPr lang="en-US" sz="1200" u="none" strike="noStrike" dirty="0" smtClean="0">
                          <a:effectLst/>
                        </a:rPr>
                        <a:t>4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</a:rPr>
                        <a:t>%) безработных  - 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менее 1 месяца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 smtClean="0">
                          <a:effectLst/>
                        </a:rPr>
                        <a:t>286</a:t>
                      </a:r>
                      <a:r>
                        <a:rPr lang="ru-RU" sz="1200" b="0" u="none" strike="noStrike" dirty="0" smtClean="0">
                          <a:effectLst/>
                        </a:rPr>
                        <a:t> (</a:t>
                      </a:r>
                      <a:r>
                        <a:rPr lang="en-US" sz="1200" b="0" u="none" strike="noStrike" dirty="0" smtClean="0">
                          <a:effectLst/>
                        </a:rPr>
                        <a:t>25.8</a:t>
                      </a:r>
                      <a:r>
                        <a:rPr lang="en-US" sz="1200" b="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b="0" u="none" strike="noStrike" dirty="0" smtClean="0">
                          <a:effectLst/>
                        </a:rPr>
                        <a:t>%) безработных -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effectLst/>
                        </a:rPr>
                        <a:t>от </a:t>
                      </a:r>
                      <a:r>
                        <a:rPr lang="ru-RU" sz="1200" b="0" u="none" strike="noStrike" dirty="0" smtClean="0">
                          <a:effectLst/>
                        </a:rPr>
                        <a:t>1 месяца </a:t>
                      </a:r>
                      <a:r>
                        <a:rPr lang="ru-RU" sz="1200" b="0" u="none" strike="noStrike" dirty="0">
                          <a:effectLst/>
                        </a:rPr>
                        <a:t>до 4 </a:t>
                      </a:r>
                      <a:r>
                        <a:rPr lang="ru-RU" sz="1200" b="0" u="none" strike="noStrike" dirty="0" smtClean="0">
                          <a:effectLst/>
                        </a:rPr>
                        <a:t>месяцев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 smtClean="0">
                          <a:effectLst/>
                        </a:rPr>
                        <a:t>323</a:t>
                      </a:r>
                      <a:r>
                        <a:rPr lang="ru-RU" sz="1200" b="0" u="none" strike="noStrike" dirty="0" smtClean="0">
                          <a:effectLst/>
                        </a:rPr>
                        <a:t> (</a:t>
                      </a:r>
                      <a:r>
                        <a:rPr lang="en-US" sz="1200" b="0" u="none" strike="noStrike" baseline="0" dirty="0" smtClean="0">
                          <a:effectLst/>
                        </a:rPr>
                        <a:t> 29 </a:t>
                      </a:r>
                      <a:r>
                        <a:rPr lang="ru-RU" sz="1200" b="0" u="none" strike="noStrike" dirty="0" smtClean="0">
                          <a:effectLst/>
                        </a:rPr>
                        <a:t>%) безработных -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effectLst/>
                        </a:rPr>
                        <a:t>от </a:t>
                      </a:r>
                      <a:r>
                        <a:rPr lang="ru-RU" sz="1200" b="0" u="none" strike="noStrike" dirty="0" smtClean="0">
                          <a:effectLst/>
                        </a:rPr>
                        <a:t>4 месяцев </a:t>
                      </a:r>
                      <a:r>
                        <a:rPr lang="ru-RU" sz="1200" b="0" u="none" strike="noStrike" dirty="0">
                          <a:effectLst/>
                        </a:rPr>
                        <a:t>до 1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     </a:t>
                      </a:r>
                      <a:r>
                        <a:rPr lang="en-US" sz="1200" u="none" strike="noStrike" dirty="0" smtClean="0">
                          <a:effectLst/>
                        </a:rPr>
                        <a:t>14</a:t>
                      </a:r>
                      <a:r>
                        <a:rPr lang="ru-RU" sz="1200" u="none" strike="noStrike" dirty="0" smtClean="0">
                          <a:effectLst/>
                        </a:rPr>
                        <a:t> (</a:t>
                      </a:r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</a:rPr>
                        <a:t>% ) безработных -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свыше 1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noFill/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84287" y="47971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</a:t>
            </a:r>
            <a:r>
              <a:rPr lang="ru-RU" sz="1000" dirty="0" smtClean="0"/>
              <a:t>+ 2</a:t>
            </a:r>
            <a:endParaRPr lang="ru-RU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09739" y="4797152"/>
            <a:ext cx="5869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</a:t>
            </a:r>
            <a:r>
              <a:rPr lang="ru-RU" sz="1000" dirty="0" smtClean="0"/>
              <a:t>+ 152</a:t>
            </a:r>
            <a:endParaRPr lang="ru-RU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3960651" y="4797152"/>
            <a:ext cx="612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+ 110</a:t>
            </a:r>
            <a:endParaRPr lang="ru-RU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4572719" y="47971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+ 52</a:t>
            </a:r>
            <a:endParaRPr lang="ru-RU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2268463" y="4797152"/>
            <a:ext cx="6486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</a:t>
            </a:r>
            <a:r>
              <a:rPr lang="ru-RU" sz="1000" dirty="0" smtClean="0"/>
              <a:t>+ 125</a:t>
            </a:r>
            <a:endParaRPr lang="ru-RU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2833675" y="4797152"/>
            <a:ext cx="6589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</a:t>
            </a:r>
            <a:r>
              <a:rPr lang="ru-RU" sz="1000" dirty="0" smtClean="0"/>
              <a:t>+ 209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1188343" y="47971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</a:t>
            </a:r>
            <a:r>
              <a:rPr lang="ru-RU" sz="1000" dirty="0" smtClean="0"/>
              <a:t>+38</a:t>
            </a:r>
            <a:endParaRPr lang="ru-RU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1764407" y="4797152"/>
            <a:ext cx="604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</a:t>
            </a:r>
            <a:r>
              <a:rPr lang="ru-RU" sz="1000" dirty="0" smtClean="0"/>
              <a:t>- 15</a:t>
            </a:r>
            <a:endParaRPr lang="ru-RU" sz="1000" dirty="0"/>
          </a:p>
        </p:txBody>
      </p:sp>
      <p:pic>
        <p:nvPicPr>
          <p:cNvPr id="46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455" y="133130"/>
            <a:ext cx="755648" cy="538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2" name="Диаграмма 41"/>
          <p:cNvGraphicFramePr/>
          <p:nvPr/>
        </p:nvGraphicFramePr>
        <p:xfrm>
          <a:off x="396256" y="1340768"/>
          <a:ext cx="518457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7" name="Диаграмма 46"/>
          <p:cNvGraphicFramePr/>
          <p:nvPr/>
        </p:nvGraphicFramePr>
        <p:xfrm>
          <a:off x="1" y="5085183"/>
          <a:ext cx="5148782" cy="1440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3304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910377E-CCDE-431A-BCC0-324A35B4A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0161" y="6381328"/>
            <a:ext cx="2839614" cy="365125"/>
          </a:xfrm>
        </p:spPr>
        <p:txBody>
          <a:bodyPr/>
          <a:lstStyle/>
          <a:p>
            <a:fld id="{8A579F46-E50F-8441-B540-38CA5E5D3E04}" type="slidenum">
              <a:rPr lang="en-US" sz="1200" smtClean="0">
                <a:solidFill>
                  <a:srgbClr val="002060"/>
                </a:solidFill>
              </a:rPr>
              <a:pPr/>
              <a:t>5</a:t>
            </a:fld>
            <a:endParaRPr lang="en-US" sz="1200" dirty="0">
              <a:solidFill>
                <a:srgbClr val="002060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384928A-AB8F-47C8-AFB5-66E29C1445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6" y="1477"/>
            <a:ext cx="11311153" cy="799521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50144" y="99914"/>
            <a:ext cx="10952798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rgbClr val="0070C0"/>
                </a:solidFill>
                <a:latin typeface="Franklin Gothic Medium Cond" panose="020B0606030402020204" pitchFamily="34" charset="0"/>
              </a:rPr>
              <a:t>Снятие с учета в Службе занятости </a:t>
            </a:r>
            <a:endParaRPr lang="ru-RU" sz="2800" dirty="0">
              <a:solidFill>
                <a:srgbClr val="0070C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144" y="764704"/>
            <a:ext cx="5646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cap="all" dirty="0" smtClean="0">
                <a:solidFill>
                  <a:schemeClr val="accent6">
                    <a:lumMod val="75000"/>
                  </a:schemeClr>
                </a:solidFill>
              </a:rPr>
              <a:t>922</a:t>
            </a:r>
            <a:r>
              <a:rPr lang="ru-RU" sz="1400" b="1" cap="all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400" b="1" cap="all" dirty="0" smtClean="0">
                <a:solidFill>
                  <a:srgbClr val="0070C0"/>
                </a:solidFill>
              </a:rPr>
              <a:t>чел. сняты с учета в службе занятости из них:</a:t>
            </a:r>
            <a:endParaRPr lang="ru-RU" sz="1400" b="1" cap="all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791" y="1340768"/>
            <a:ext cx="273630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109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чел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(11,8 %)</a:t>
            </a:r>
            <a:endParaRPr lang="en-US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121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чел. ( 13 %) </a:t>
            </a:r>
          </a:p>
          <a:p>
            <a:endParaRPr lang="en-US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113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чел. ( 12 %)</a:t>
            </a:r>
          </a:p>
          <a:p>
            <a:endParaRPr lang="en-US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чел.</a:t>
            </a: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65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чел. (7 %)</a:t>
            </a:r>
          </a:p>
          <a:p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579 чел. ( 62,8 %) </a:t>
            </a:r>
          </a:p>
          <a:p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1200" b="1" dirty="0" smtClean="0"/>
              <a:t> </a:t>
            </a:r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</p:txBody>
      </p:sp>
      <p:pic>
        <p:nvPicPr>
          <p:cNvPr id="25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455" y="133130"/>
            <a:ext cx="755648" cy="538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Диаграмма 8"/>
          <p:cNvGraphicFramePr/>
          <p:nvPr/>
        </p:nvGraphicFramePr>
        <p:xfrm>
          <a:off x="540271" y="1196752"/>
          <a:ext cx="446449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71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910377E-CCDE-431A-BCC0-324A35B4A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0161" y="6381328"/>
            <a:ext cx="2839614" cy="365125"/>
          </a:xfrm>
        </p:spPr>
        <p:txBody>
          <a:bodyPr/>
          <a:lstStyle/>
          <a:p>
            <a:fld id="{8A579F46-E50F-8441-B540-38CA5E5D3E04}" type="slidenum">
              <a:rPr lang="en-US" sz="1200" smtClean="0">
                <a:solidFill>
                  <a:srgbClr val="002060"/>
                </a:solidFill>
              </a:rPr>
              <a:pPr/>
              <a:t>6</a:t>
            </a:fld>
            <a:endParaRPr lang="en-US" sz="1200" dirty="0">
              <a:solidFill>
                <a:srgbClr val="002060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384928A-AB8F-47C8-AFB5-66E29C1445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6" y="13266"/>
            <a:ext cx="11311153" cy="751438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50144" y="99914"/>
            <a:ext cx="10952798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rgbClr val="0070C0"/>
                </a:solidFill>
                <a:latin typeface="Franklin Gothic Medium Cond" panose="020B0606030402020204" pitchFamily="34" charset="0"/>
              </a:rPr>
              <a:t>Заявленные вакансии в Службу занятости  </a:t>
            </a:r>
            <a:endParaRPr lang="ru-RU" sz="2800" dirty="0">
              <a:solidFill>
                <a:srgbClr val="0070C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219" y="692696"/>
            <a:ext cx="5424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Всего заявлено вакансий с 01.01.2020 по 01.10.2020: 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789 ед.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0211" y="3140968"/>
            <a:ext cx="5568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На 01.10.2020 свободно 137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вакансий </a:t>
            </a:r>
            <a:r>
              <a:rPr lang="ru-RU" sz="1400" b="1" dirty="0" smtClean="0"/>
              <a:t>от 22 работодателей, </a:t>
            </a:r>
          </a:p>
          <a:p>
            <a:r>
              <a:rPr lang="ru-RU" sz="1400" b="1" dirty="0" smtClean="0"/>
              <a:t>с продолжительностью </a:t>
            </a:r>
          </a:p>
          <a:p>
            <a:r>
              <a:rPr lang="ru-RU" sz="1400" b="1" dirty="0" smtClean="0"/>
              <a:t>             24                        33                         13                            67                         0  </a:t>
            </a:r>
            <a:endParaRPr lang="ru-RU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0211" y="5714092"/>
            <a:ext cx="5424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На 01.01.2020 в  МО 133  </a:t>
            </a:r>
            <a:r>
              <a:rPr lang="ru-RU" sz="1400" b="1" dirty="0" err="1" smtClean="0"/>
              <a:t>хоз.субъектов</a:t>
            </a:r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!!!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подают вакансии в Службу занятости только 21 %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!!!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6335" y="908720"/>
            <a:ext cx="2592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от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60 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работодателей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7257925"/>
              </p:ext>
            </p:extLst>
          </p:nvPr>
        </p:nvGraphicFramePr>
        <p:xfrm>
          <a:off x="6660951" y="671661"/>
          <a:ext cx="5112568" cy="3621436"/>
        </p:xfrm>
        <a:graphic>
          <a:graphicData uri="http://schemas.openxmlformats.org/drawingml/2006/table">
            <a:tbl>
              <a:tblPr/>
              <a:tblGrid>
                <a:gridCol w="3024336"/>
                <a:gridCol w="1106277"/>
                <a:gridCol w="981955"/>
              </a:tblGrid>
              <a:tr h="53016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сфера деятельности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рабочих мест 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средняя з/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5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Рабочие специальности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44 807 руб.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Строительство, недвижимость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26 402 руб.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Металлургия, металлообработка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24 843 руб.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Транспорт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23 616 руб.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Здравоохранение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23 184 руб.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Лесное хозяйство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22 037 руб.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Сельское хозяйство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17 369 руб.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Образование, наука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17 298 руб.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Услуги населению, сервисное обслуживание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15 947 руб.</a:t>
                      </a:r>
                    </a:p>
                  </a:txBody>
                  <a:tcPr marL="5707" marR="5707" marT="57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1189" y="4941168"/>
            <a:ext cx="5773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/>
              <a:t>* Вакансии более года  - в основном учреждения образования, сельхозпредприятия и лесоперерабатывающие предприятия </a:t>
            </a:r>
            <a:endParaRPr lang="ru-RU" sz="1000" b="1" i="1" dirty="0"/>
          </a:p>
        </p:txBody>
      </p:sp>
      <p:pic>
        <p:nvPicPr>
          <p:cNvPr id="17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455" y="133130"/>
            <a:ext cx="755648" cy="538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998542" y="4545547"/>
            <a:ext cx="2217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</a:t>
            </a:r>
            <a:endParaRPr lang="ru-RU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7020991" y="5013176"/>
            <a:ext cx="4554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37 431 </a:t>
            </a:r>
            <a:r>
              <a:rPr lang="ru-RU" sz="1200" b="1" dirty="0" smtClean="0"/>
              <a:t>руб. – средняя заработная плата по региону</a:t>
            </a:r>
            <a:endParaRPr lang="ru-RU" sz="1200" b="1" dirty="0"/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468263" y="1124744"/>
          <a:ext cx="338437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3564607" y="1196752"/>
          <a:ext cx="313184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324247" y="3573016"/>
          <a:ext cx="6264696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4097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6384928A-AB8F-47C8-AFB5-66E29C1445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3" y="133129"/>
            <a:ext cx="11311153" cy="9072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271" y="133130"/>
            <a:ext cx="10952798" cy="7060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2400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Вакансии</a:t>
            </a:r>
            <a:endParaRPr lang="ru-RU" sz="2400" dirty="0">
              <a:solidFill>
                <a:srgbClr val="0070C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3972630"/>
              </p:ext>
            </p:extLst>
          </p:nvPr>
        </p:nvGraphicFramePr>
        <p:xfrm>
          <a:off x="324247" y="823790"/>
          <a:ext cx="10945217" cy="2021205"/>
        </p:xfrm>
        <a:graphic>
          <a:graphicData uri="http://schemas.openxmlformats.org/drawingml/2006/table">
            <a:tbl>
              <a:tblPr/>
              <a:tblGrid>
                <a:gridCol w="5667599">
                  <a:extLst>
                    <a:ext uri="{9D8B030D-6E8A-4147-A177-3AD203B41FA5}">
                      <a16:colId xmlns:a16="http://schemas.microsoft.com/office/drawing/2014/main" xmlns="" val="978608920"/>
                    </a:ext>
                  </a:extLst>
                </a:gridCol>
                <a:gridCol w="2176473">
                  <a:extLst>
                    <a:ext uri="{9D8B030D-6E8A-4147-A177-3AD203B41FA5}">
                      <a16:colId xmlns:a16="http://schemas.microsoft.com/office/drawing/2014/main" xmlns="" val="4268896331"/>
                    </a:ext>
                  </a:extLst>
                </a:gridCol>
                <a:gridCol w="3101145"/>
              </a:tblGrid>
              <a:tr h="1228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Примеры длительно существующих вакансий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Педагоги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различных квалификаций, водитель автомобиля кат «Д», рабочие в сельскохозяйственной отрасли ( дояр, ветеринарный фельдшер)  специалисты в лесозаготовительной и деревообрабатывающей промышленности ( рамщик, станочник, оператор сушильных установок, заточник)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Школы МО,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СПК колхоз им. Кирова, ООО «Евразия лес»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9529917"/>
                  </a:ext>
                </a:extLst>
              </a:tr>
            </a:tbl>
          </a:graphicData>
        </a:graphic>
      </p:graphicFrame>
      <p:pic>
        <p:nvPicPr>
          <p:cNvPr id="5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63" y="133130"/>
            <a:ext cx="683639" cy="4872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844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6384928A-AB8F-47C8-AFB5-66E29C1445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6" y="0"/>
            <a:ext cx="11311153" cy="807851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1724" y="44624"/>
            <a:ext cx="11521280" cy="95410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2800" dirty="0">
                <a:solidFill>
                  <a:srgbClr val="0070C0"/>
                </a:solidFill>
                <a:latin typeface="Franklin Gothic Medium Cond" panose="020B0606030402020204" pitchFamily="34" charset="0"/>
                <a:ea typeface="+mj-ea"/>
                <a:cs typeface="+mj-cs"/>
              </a:rPr>
              <a:t>Мониторинг создания дополнительных рабочих </a:t>
            </a:r>
            <a:r>
              <a:rPr lang="ru-RU" sz="2800" dirty="0" smtClean="0">
                <a:solidFill>
                  <a:srgbClr val="0070C0"/>
                </a:solidFill>
                <a:latin typeface="Franklin Gothic Medium Cond" panose="020B0606030402020204" pitchFamily="34" charset="0"/>
                <a:ea typeface="+mj-ea"/>
                <a:cs typeface="+mj-cs"/>
              </a:rPr>
              <a:t>мест на </a:t>
            </a:r>
          </a:p>
          <a:p>
            <a:pPr>
              <a:spcBef>
                <a:spcPct val="0"/>
              </a:spcBef>
            </a:pPr>
            <a:r>
              <a:rPr lang="ru-RU" sz="2800" dirty="0" smtClean="0">
                <a:solidFill>
                  <a:srgbClr val="0070C0"/>
                </a:solidFill>
                <a:latin typeface="Franklin Gothic Medium Cond" panose="020B0606030402020204" pitchFamily="34" charset="0"/>
                <a:ea typeface="+mj-ea"/>
                <a:cs typeface="+mj-cs"/>
              </a:rPr>
              <a:t>01.10.2020 г</a:t>
            </a:r>
            <a:endParaRPr lang="ru-RU" sz="2800" dirty="0">
              <a:solidFill>
                <a:srgbClr val="0070C0"/>
              </a:solidFill>
              <a:latin typeface="Franklin Gothic Medium Cond" panose="020B0606030402020204" pitchFamily="34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1724" y="1196751"/>
            <a:ext cx="7079307" cy="100811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1200" dirty="0">
                <a:latin typeface="Franklin Gothic Medium Cond" panose="020B0606030402020204" pitchFamily="34" charset="0"/>
                <a:ea typeface="+mj-ea"/>
                <a:cs typeface="+mj-cs"/>
              </a:rPr>
              <a:t>Постановление Правительства Пермского края  от 28.05.2020 № 360-П"Об утверждении Порядка предоставления субсидий из бюджета Пермского края юридическим лицам (за исключением государственных и муниципальных учреждений) и индивидуальным предпринимателям на создание дополнительных рабочих мест для трудоустройства безработных граждан на территории Пермского края"</a:t>
            </a:r>
          </a:p>
        </p:txBody>
      </p:sp>
      <p:pic>
        <p:nvPicPr>
          <p:cNvPr id="10" name="Рисунок 73" descr="Программист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33" y="805052"/>
            <a:ext cx="326479" cy="3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030516" y="708433"/>
            <a:ext cx="3932552" cy="57873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2400">
                <a:solidFill>
                  <a:srgbClr val="0070C0"/>
                </a:solidFill>
                <a:latin typeface="Franklin Gothic Medium Cond" panose="020B06060304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1/2 МРОТ + РК + Взносы  </a:t>
            </a:r>
            <a:r>
              <a:rPr lang="ru-RU" sz="2000" dirty="0">
                <a:solidFill>
                  <a:schemeClr val="tx1"/>
                </a:solidFill>
              </a:rPr>
              <a:t>х</a:t>
            </a:r>
            <a:r>
              <a:rPr lang="ru-RU" sz="2000" dirty="0"/>
              <a:t> </a:t>
            </a:r>
            <a:r>
              <a:rPr lang="ru-RU" b="1" dirty="0">
                <a:solidFill>
                  <a:schemeClr val="tx1"/>
                </a:solidFill>
              </a:rPr>
              <a:t>6 мес.</a:t>
            </a:r>
          </a:p>
          <a:p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7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049" y="133130"/>
            <a:ext cx="812054" cy="5787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7602385"/>
              </p:ext>
            </p:extLst>
          </p:nvPr>
        </p:nvGraphicFramePr>
        <p:xfrm>
          <a:off x="252239" y="2276872"/>
          <a:ext cx="11521278" cy="1826704"/>
        </p:xfrm>
        <a:graphic>
          <a:graphicData uri="http://schemas.openxmlformats.org/drawingml/2006/table">
            <a:tbl>
              <a:tblPr/>
              <a:tblGrid>
                <a:gridCol w="26148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803666739"/>
                    </a:ext>
                  </a:extLst>
                </a:gridCol>
                <a:gridCol w="697555"/>
              </a:tblGrid>
              <a:tr h="84663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МО 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Заявилось работодателей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количество человек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Заключено соглашений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Кол-во человек по соглашениям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Работодатели-участники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1522">
                <a:tc>
                  <a:txBody>
                    <a:bodyPr/>
                    <a:lstStyle/>
                    <a:p>
                      <a:pPr marL="84138" indent="0"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Пермский край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6593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855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Кудымкарский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МО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433" marR="5433" marT="5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1 </a:t>
                      </a:r>
                      <a:r>
                        <a:rPr lang="ru-RU" sz="14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раб.место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ИП Антипова Е.Н.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258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7277899"/>
              </p:ext>
            </p:extLst>
          </p:nvPr>
        </p:nvGraphicFramePr>
        <p:xfrm>
          <a:off x="108224" y="277023"/>
          <a:ext cx="11881319" cy="2643574"/>
        </p:xfrm>
        <a:graphic>
          <a:graphicData uri="http://schemas.openxmlformats.org/drawingml/2006/table">
            <a:tbl>
              <a:tblPr/>
              <a:tblGrid>
                <a:gridCol w="1368151">
                  <a:extLst>
                    <a:ext uri="{9D8B030D-6E8A-4147-A177-3AD203B41FA5}">
                      <a16:colId xmlns:a16="http://schemas.microsoft.com/office/drawing/2014/main" xmlns="" val="1072106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61195225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145219704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5322853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973032156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3406829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98414166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65467350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44900165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12325793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130509603"/>
                    </a:ext>
                  </a:extLst>
                </a:gridCol>
              </a:tblGrid>
              <a:tr h="27790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заявок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рабочих мест для трудоустройства безработных граждан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29.09.2020 (360-п)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0" marR="5260" marT="52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1230827"/>
                  </a:ext>
                </a:extLst>
              </a:tr>
              <a:tr h="820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 по созданию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доп.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мест, чел.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предприятий 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территории, ед.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заявка, чел.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Профессии по доп. создаваемым рабочим местам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заключенных соглашений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человек по заключенным соглашениям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Трудоустроено граждан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по заключенным соглашениям, руб.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1697627"/>
                  </a:ext>
                </a:extLst>
              </a:tr>
              <a:tr h="2875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Пермский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0" marR="5260" marT="5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6593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32402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15475870.35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3.49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7842525"/>
                  </a:ext>
                </a:extLst>
              </a:tr>
              <a:tr h="254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0" marR="5260" marT="5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1045739.85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5.39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624685"/>
                  </a:ext>
                </a:extLst>
              </a:tr>
              <a:tr h="28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Кудымкарский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906416"/>
                  </a:ext>
                </a:extLst>
              </a:tr>
              <a:tr h="63764">
                <a:tc vMerge="1"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163585.74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8599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Кудымкар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1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Эко-город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Главный бухгалтер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54 612.30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9901019"/>
                  </a:ext>
                </a:extLst>
              </a:tr>
              <a:tr h="1671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Харин О.Л.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Продавец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54 486.72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1726462"/>
                  </a:ext>
                </a:extLst>
              </a:tr>
              <a:tr h="1671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"Гостиница "Парма"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подсобный рабочий 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54 486.72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0" marR="5260" marT="5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117371"/>
                  </a:ext>
                </a:extLst>
              </a:tr>
            </a:tbl>
          </a:graphicData>
        </a:graphic>
      </p:graphicFrame>
      <p:pic>
        <p:nvPicPr>
          <p:cNvPr id="5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049" y="9257"/>
            <a:ext cx="812054" cy="5787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9215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14376</TotalTime>
  <Words>1196</Words>
  <Application>Microsoft Office PowerPoint</Application>
  <PresentationFormat>Произвольный</PresentationFormat>
  <Paragraphs>507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Динамика регистрируемой безработицы</vt:lpstr>
      <vt:lpstr>Слайд 3</vt:lpstr>
      <vt:lpstr>Слайд 4</vt:lpstr>
      <vt:lpstr>Слайд 5</vt:lpstr>
      <vt:lpstr>Слайд 6</vt:lpstr>
      <vt:lpstr>Вакансии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занятости населения до 2018 года</dc:title>
  <dc:creator>Суворов Сергей Викторович</dc:creator>
  <cp:lastModifiedBy>User</cp:lastModifiedBy>
  <cp:revision>293</cp:revision>
  <cp:lastPrinted>2020-09-30T10:51:46Z</cp:lastPrinted>
  <dcterms:created xsi:type="dcterms:W3CDTF">2019-08-26T13:33:45Z</dcterms:created>
  <dcterms:modified xsi:type="dcterms:W3CDTF">2020-10-21T03:11:31Z</dcterms:modified>
</cp:coreProperties>
</file>