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8" r:id="rId9"/>
    <p:sldId id="260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E438-3A79-465D-B685-99998F958A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3E7E7DC-585F-41B5-9958-34D01B2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6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E438-3A79-465D-B685-99998F958A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E7E7DC-585F-41B5-9958-34D01B2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28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E438-3A79-465D-B685-99998F958A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E7E7DC-585F-41B5-9958-34D01B21422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4797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E438-3A79-465D-B685-99998F958A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E7E7DC-585F-41B5-9958-34D01B2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322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E438-3A79-465D-B685-99998F958A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E7E7DC-585F-41B5-9958-34D01B21422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02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E438-3A79-465D-B685-99998F958A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E7E7DC-585F-41B5-9958-34D01B2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32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E438-3A79-465D-B685-99998F958A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E7DC-585F-41B5-9958-34D01B2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E438-3A79-465D-B685-99998F958A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E7DC-585F-41B5-9958-34D01B2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53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E438-3A79-465D-B685-99998F958A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E7DC-585F-41B5-9958-34D01B2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9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E438-3A79-465D-B685-99998F958A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E7E7DC-585F-41B5-9958-34D01B2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18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E438-3A79-465D-B685-99998F958A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3E7E7DC-585F-41B5-9958-34D01B2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79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E438-3A79-465D-B685-99998F958A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3E7E7DC-585F-41B5-9958-34D01B2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E438-3A79-465D-B685-99998F958A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E7DC-585F-41B5-9958-34D01B2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0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E438-3A79-465D-B685-99998F958A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E7DC-585F-41B5-9958-34D01B2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61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E438-3A79-465D-B685-99998F958A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E7DC-585F-41B5-9958-34D01B2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4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E438-3A79-465D-B685-99998F958A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E7E7DC-585F-41B5-9958-34D01B2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6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7E438-3A79-465D-B685-99998F958A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3E7E7DC-585F-41B5-9958-34D01B2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92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5364" y="218019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Об итогах работы </a:t>
            </a:r>
            <a:r>
              <a:rPr lang="ru-RU" sz="3100" dirty="0" smtClean="0"/>
              <a:t>управления экономики </a:t>
            </a:r>
            <a:r>
              <a:rPr lang="ru-RU" sz="3100" dirty="0"/>
              <a:t>администрации Кудымкарского муниципального округа Пермского края за 2020 год и планах на 2021 год.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31976"/>
            <a:ext cx="9144000" cy="425824"/>
          </a:xfrm>
        </p:spPr>
        <p:txBody>
          <a:bodyPr/>
          <a:lstStyle/>
          <a:p>
            <a:r>
              <a:rPr lang="ru-RU" dirty="0" smtClean="0"/>
              <a:t>Март 2021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3782" t="17104" r="75000" b="58380"/>
          <a:stretch/>
        </p:blipFill>
        <p:spPr bwMode="auto">
          <a:xfrm>
            <a:off x="0" y="0"/>
            <a:ext cx="1475656" cy="16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9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3782" t="17104" r="75000" b="58380"/>
          <a:stretch/>
        </p:blipFill>
        <p:spPr bwMode="auto">
          <a:xfrm>
            <a:off x="0" y="0"/>
            <a:ext cx="1398494" cy="1398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8494" y="5342965"/>
            <a:ext cx="10443882" cy="157778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tx1"/>
                </a:solidFill>
              </a:rPr>
              <a:t>В </a:t>
            </a:r>
            <a:r>
              <a:rPr lang="ru-RU" sz="1800" dirty="0">
                <a:solidFill>
                  <a:schemeClr val="tx1"/>
                </a:solidFill>
              </a:rPr>
              <a:t>2020 году на реализацию муниципальной программы  направлено 60 тыс. руб., благодаря чему были </a:t>
            </a:r>
            <a:r>
              <a:rPr lang="ru-RU" sz="1800" dirty="0" smtClean="0">
                <a:solidFill>
                  <a:schemeClr val="tx1"/>
                </a:solidFill>
              </a:rPr>
              <a:t>проведена </a:t>
            </a:r>
            <a:r>
              <a:rPr lang="ru-RU" sz="1800" dirty="0">
                <a:solidFill>
                  <a:schemeClr val="tx1"/>
                </a:solidFill>
              </a:rPr>
              <a:t>выездная </a:t>
            </a:r>
            <a:r>
              <a:rPr lang="ru-RU" sz="1800" dirty="0" smtClean="0">
                <a:solidFill>
                  <a:schemeClr val="tx1"/>
                </a:solidFill>
              </a:rPr>
              <a:t>торговля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Управлением обеспечена выдача 64 разрешения на </a:t>
            </a:r>
            <a:r>
              <a:rPr lang="ru-RU" sz="1800" dirty="0" smtClean="0">
                <a:solidFill>
                  <a:schemeClr val="tx1"/>
                </a:solidFill>
              </a:rPr>
              <a:t>торговлю </a:t>
            </a:r>
            <a:r>
              <a:rPr lang="ru-RU" sz="1800" dirty="0">
                <a:solidFill>
                  <a:schemeClr val="tx1"/>
                </a:solidFill>
              </a:rPr>
              <a:t>на территории округа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704874"/>
              </p:ext>
            </p:extLst>
          </p:nvPr>
        </p:nvGraphicFramePr>
        <p:xfrm>
          <a:off x="1497106" y="1891555"/>
          <a:ext cx="9663953" cy="268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8629">
                  <a:extLst>
                    <a:ext uri="{9D8B030D-6E8A-4147-A177-3AD203B41FA5}">
                      <a16:colId xmlns:a16="http://schemas.microsoft.com/office/drawing/2014/main" val="197471371"/>
                    </a:ext>
                  </a:extLst>
                </a:gridCol>
                <a:gridCol w="2778509">
                  <a:extLst>
                    <a:ext uri="{9D8B030D-6E8A-4147-A177-3AD203B41FA5}">
                      <a16:colId xmlns:a16="http://schemas.microsoft.com/office/drawing/2014/main" val="2790619098"/>
                    </a:ext>
                  </a:extLst>
                </a:gridCol>
                <a:gridCol w="2606815">
                  <a:extLst>
                    <a:ext uri="{9D8B030D-6E8A-4147-A177-3AD203B41FA5}">
                      <a16:colId xmlns:a16="http://schemas.microsoft.com/office/drawing/2014/main" val="3067232781"/>
                    </a:ext>
                  </a:extLst>
                </a:gridCol>
              </a:tblGrid>
              <a:tr h="268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319393"/>
                  </a:ext>
                </a:extLst>
              </a:tr>
              <a:tr h="268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Магазины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153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132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413000"/>
                  </a:ext>
                </a:extLst>
              </a:tr>
              <a:tr h="268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Павильоны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593727"/>
                  </a:ext>
                </a:extLst>
              </a:tr>
              <a:tr h="268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Палатки и киоски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622780"/>
                  </a:ext>
                </a:extLst>
              </a:tr>
              <a:tr h="268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Аптеки и аптечные магазины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323584"/>
                  </a:ext>
                </a:extLst>
              </a:tr>
              <a:tr h="268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Общедоступные столовые, закусочные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622003"/>
                  </a:ext>
                </a:extLst>
              </a:tr>
              <a:tr h="5360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Столовые учебных заведений, организаций, промышленных предприятий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40000"/>
                  </a:ext>
                </a:extLst>
              </a:tr>
              <a:tr h="268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Прочие магазины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509427"/>
                  </a:ext>
                </a:extLst>
              </a:tr>
              <a:tr h="268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Рестораны, кафе, бары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930104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497106" y="573741"/>
            <a:ext cx="10443882" cy="13178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b="1" dirty="0" smtClean="0">
                <a:solidFill>
                  <a:srgbClr val="0070C0"/>
                </a:solidFill>
              </a:rPr>
              <a:t>4 направление - вопросы торговли</a:t>
            </a:r>
            <a:r>
              <a:rPr lang="ru-RU" sz="3000" dirty="0" smtClean="0"/>
              <a:t>.</a:t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По состоянию на 01.01.2021 года на территории округа имеется 188 (АППГ -30) объектов розничной торговли и общественного питания.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3782" t="17104" r="75000" b="58380"/>
          <a:stretch/>
        </p:blipFill>
        <p:spPr bwMode="auto">
          <a:xfrm>
            <a:off x="0" y="0"/>
            <a:ext cx="1398494" cy="1398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97106" y="573741"/>
            <a:ext cx="10443882" cy="13178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000" b="1" dirty="0">
                <a:solidFill>
                  <a:srgbClr val="0070C0"/>
                </a:solidFill>
              </a:rPr>
              <a:t>5</a:t>
            </a:r>
            <a:r>
              <a:rPr lang="ru-RU" sz="3000" b="1" dirty="0" smtClean="0">
                <a:solidFill>
                  <a:srgbClr val="0070C0"/>
                </a:solidFill>
              </a:rPr>
              <a:t> направление - </a:t>
            </a:r>
            <a:r>
              <a:rPr lang="ru-RU" sz="3000" b="1" dirty="0">
                <a:solidFill>
                  <a:srgbClr val="0070C0"/>
                </a:solidFill>
              </a:rPr>
              <a:t>деятельность по реализации жилищных прав граждан.</a:t>
            </a:r>
          </a:p>
          <a:p>
            <a:r>
              <a:rPr lang="ru-RU" sz="2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Переселение граждан </a:t>
            </a:r>
            <a:r>
              <a:rPr lang="ru-RU" sz="2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из аварийного жилищного фонда </a:t>
            </a:r>
            <a:r>
              <a:rPr lang="ru-RU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Текст 1"/>
          <p:cNvSpPr txBox="1">
            <a:spLocks/>
          </p:cNvSpPr>
          <p:nvPr/>
        </p:nvSpPr>
        <p:spPr>
          <a:xfrm>
            <a:off x="699247" y="1679986"/>
            <a:ext cx="4426921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 fontScale="92500" lnSpcReduction="10000"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None/>
              <a:tabLst/>
              <a:defRPr lang="ru-RU" sz="32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Mangal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400"/>
              </a:spcBef>
            </a:pPr>
            <a:r>
              <a:rPr lang="ru-RU" sz="2200" b="1" dirty="0" smtClean="0">
                <a:latin typeface="Times New Roman" pitchFamily="18"/>
              </a:rPr>
              <a:t>Этап 2020-2021:</a:t>
            </a:r>
          </a:p>
          <a:p>
            <a:pPr>
              <a:spcBef>
                <a:spcPts val="3400"/>
              </a:spcBef>
              <a:buSzPct val="45000"/>
              <a:buFont typeface="StarSymbol"/>
              <a:buChar char="●"/>
            </a:pPr>
            <a:r>
              <a:rPr lang="ru-RU" sz="2200" dirty="0" smtClean="0">
                <a:latin typeface="Times New Roman" pitchFamily="18"/>
              </a:rPr>
              <a:t>Финансирование: общая сумма      14513,9 тыс. руб.</a:t>
            </a:r>
          </a:p>
          <a:p>
            <a:pPr>
              <a:spcBef>
                <a:spcPts val="3400"/>
              </a:spcBef>
              <a:buSzPct val="45000"/>
              <a:buFont typeface="StarSymbol"/>
              <a:buChar char="●"/>
            </a:pPr>
            <a:r>
              <a:rPr lang="ru-RU" sz="2200" dirty="0" smtClean="0">
                <a:latin typeface="Times New Roman" pitchFamily="18"/>
              </a:rPr>
              <a:t> Планы: 12 жилых помещений, 468,5 кв.м.</a:t>
            </a:r>
          </a:p>
          <a:p>
            <a:pPr>
              <a:spcBef>
                <a:spcPts val="3400"/>
              </a:spcBef>
              <a:buSzPct val="45000"/>
              <a:buFont typeface="StarSymbol"/>
              <a:buChar char="●"/>
            </a:pPr>
            <a:r>
              <a:rPr lang="ru-RU" sz="2200" dirty="0" smtClean="0">
                <a:latin typeface="Times New Roman" pitchFamily="18"/>
              </a:rPr>
              <a:t>Факт: 9 жилых помещений, 378,1 кв.м., 9 семей, 36 человек</a:t>
            </a:r>
            <a:endParaRPr lang="ru-RU" sz="2200" dirty="0">
              <a:latin typeface="Times New Roman" pitchFamily="18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6587266" y="1740929"/>
            <a:ext cx="4573793" cy="3263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400"/>
              </a:spcBef>
              <a:buNone/>
            </a:pPr>
            <a:r>
              <a:rPr lang="en-US" sz="2200" b="1" dirty="0" smtClean="0">
                <a:solidFill>
                  <a:schemeClr val="tx1"/>
                </a:solidFill>
                <a:latin typeface="Times New Roman" pitchFamily="18"/>
              </a:rPr>
              <a:t>Этап 2021-2022:</a:t>
            </a:r>
          </a:p>
          <a:p>
            <a:pPr>
              <a:spcBef>
                <a:spcPts val="3400"/>
              </a:spcBef>
              <a:buSzPct val="45000"/>
              <a:buFont typeface="StarSymbol"/>
              <a:buChar char="●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/>
              </a:rPr>
              <a:t>Финансирование: общая сумма      12656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/>
              </a:rPr>
              <a:t>,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/>
              </a:rPr>
              <a:t>6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/>
              </a:rPr>
              <a:t> тыс. руб.</a:t>
            </a:r>
            <a:endParaRPr lang="en-US" sz="2200" dirty="0" smtClean="0">
              <a:solidFill>
                <a:schemeClr val="tx1"/>
              </a:solidFill>
              <a:latin typeface="Times New Roman" pitchFamily="18"/>
            </a:endParaRPr>
          </a:p>
          <a:p>
            <a:pPr>
              <a:spcBef>
                <a:spcPts val="3400"/>
              </a:spcBef>
              <a:buSzPct val="45000"/>
              <a:buFont typeface="StarSymbol"/>
              <a:buChar char="●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/>
              </a:rPr>
              <a:t>Планы: 13 жилых помещений, 408,2 кв.м.</a:t>
            </a:r>
            <a:endParaRPr lang="ru-RU" sz="2200" dirty="0" smtClean="0">
              <a:solidFill>
                <a:schemeClr val="tx1"/>
              </a:solidFill>
              <a:latin typeface="Times New Roman" pitchFamily="18"/>
            </a:endParaRPr>
          </a:p>
          <a:p>
            <a:pPr>
              <a:spcBef>
                <a:spcPts val="3400"/>
              </a:spcBef>
              <a:buSzPct val="45000"/>
              <a:buFont typeface="StarSymbol"/>
              <a:buChar char="●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/>
              </a:rPr>
              <a:t>Факт: 2 жилых помещения, 72,3 кв.м., 2 семьи, 3 человека</a:t>
            </a:r>
            <a:endParaRPr lang="en-US" sz="2200" dirty="0" smtClean="0">
              <a:solidFill>
                <a:schemeClr val="tx1"/>
              </a:solidFill>
              <a:latin typeface="Times New Roman" pitchFamily="18"/>
            </a:endParaRPr>
          </a:p>
          <a:p>
            <a:pPr>
              <a:buSzPct val="45000"/>
              <a:buFont typeface="StarSymbol"/>
              <a:buChar char="●"/>
            </a:pPr>
            <a:endParaRPr lang="en-US" dirty="0"/>
          </a:p>
        </p:txBody>
      </p:sp>
      <p:sp>
        <p:nvSpPr>
          <p:cNvPr id="10" name="Текст 1"/>
          <p:cNvSpPr txBox="1">
            <a:spLocks/>
          </p:cNvSpPr>
          <p:nvPr/>
        </p:nvSpPr>
        <p:spPr>
          <a:xfrm>
            <a:off x="1398494" y="5550946"/>
            <a:ext cx="10542494" cy="1307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1"/>
                </a:solidFill>
              </a:rPr>
              <a:t>Итоги работы этапа 2020-2021: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Расселено 11 жилых помещений, общей площадью 450,4</a:t>
            </a:r>
            <a:r>
              <a:rPr lang="ru-RU" sz="1600" b="1" dirty="0" smtClean="0">
                <a:solidFill>
                  <a:schemeClr val="tx1"/>
                </a:solidFill>
              </a:rPr>
              <a:t> кв.м.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3782" t="17104" r="75000" b="58380"/>
          <a:stretch/>
        </p:blipFill>
        <p:spPr bwMode="auto">
          <a:xfrm>
            <a:off x="0" y="0"/>
            <a:ext cx="1398494" cy="1398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8894" y="138954"/>
            <a:ext cx="11331388" cy="17032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</a:t>
            </a:r>
            <a:r>
              <a:rPr lang="ru-RU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олномочия </a:t>
            </a:r>
            <a:r>
              <a:rPr lang="ru-RU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 обследованию жилых </a:t>
            </a:r>
            <a:r>
              <a:rPr lang="ru-RU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помещений</a:t>
            </a:r>
          </a:p>
          <a:p>
            <a:pPr algn="just"/>
            <a:r>
              <a:rPr lang="ru-RU" sz="3000" dirty="0" smtClean="0">
                <a:solidFill>
                  <a:schemeClr val="tx1"/>
                </a:solidFill>
              </a:rPr>
              <a:t/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Постановление </a:t>
            </a:r>
            <a:r>
              <a:rPr lang="ru-RU" sz="1800" dirty="0">
                <a:solidFill>
                  <a:schemeClr val="tx1"/>
                </a:solidFill>
              </a:rPr>
              <a:t>Правительства РФ от 28.01.2006 № 47 «Об утверждении Положения о признании помещения жилым помещением, жилого помещения непригодным для проживания, многоквартирного дома аварийным и подлежащим сносу или реконструкции, садового дома жилым домом и жилого дома садовым домом</a:t>
            </a:r>
            <a:r>
              <a:rPr lang="ru-RU" sz="1800" dirty="0" smtClean="0">
                <a:solidFill>
                  <a:schemeClr val="tx1"/>
                </a:solidFill>
              </a:rPr>
              <a:t>»: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583824"/>
              </p:ext>
            </p:extLst>
          </p:nvPr>
        </p:nvGraphicFramePr>
        <p:xfrm>
          <a:off x="699247" y="1694330"/>
          <a:ext cx="11259671" cy="4978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1859">
                  <a:extLst>
                    <a:ext uri="{9D8B030D-6E8A-4147-A177-3AD203B41FA5}">
                      <a16:colId xmlns:a16="http://schemas.microsoft.com/office/drawing/2014/main" val="2750282875"/>
                    </a:ext>
                  </a:extLst>
                </a:gridCol>
                <a:gridCol w="1317812">
                  <a:extLst>
                    <a:ext uri="{9D8B030D-6E8A-4147-A177-3AD203B41FA5}">
                      <a16:colId xmlns:a16="http://schemas.microsoft.com/office/drawing/2014/main" val="4060975535"/>
                    </a:ext>
                  </a:extLst>
                </a:gridCol>
              </a:tblGrid>
              <a:tr h="563813"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Значение показателя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362760"/>
                  </a:ext>
                </a:extLst>
              </a:tr>
              <a:tr h="364820"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Поступило </a:t>
                      </a:r>
                      <a:r>
                        <a:rPr lang="ru-RU" sz="1600" dirty="0" smtClean="0">
                          <a:effectLst/>
                        </a:rPr>
                        <a:t>заявлений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434883"/>
                  </a:ext>
                </a:extLst>
              </a:tr>
              <a:tr h="364820"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Проведено обследований, из них: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845244"/>
                  </a:ext>
                </a:extLst>
              </a:tr>
              <a:tr h="899259"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принято решение - о соответствии помещения требованиям, предъявленным к жилому помещению, и его пригодности для проживания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44958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675403"/>
                  </a:ext>
                </a:extLst>
              </a:tr>
              <a:tr h="630144"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принято решение – о выявлении оснований для признания помещения непригодным для проживания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44958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521487"/>
                  </a:ext>
                </a:extLst>
              </a:tr>
              <a:tr h="630144"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принято решение – о выявлении оснований для признания помещения подлежащим капитальному ремонту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44958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276889"/>
                  </a:ext>
                </a:extLst>
              </a:tr>
              <a:tr h="630144"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принято решение – о выявлении оснований для признания многоквартирного дома аварийным и подлежащим сносу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44958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849802"/>
                  </a:ext>
                </a:extLst>
              </a:tr>
              <a:tr h="895468"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Отказано в обследовании жилых помещений (в связи с не предоставлением документов, право собственности на жилое помещение принадлежит другим гражданам (не заявителю), отказ от собственника в проведении обследования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44958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13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5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3782" t="17104" r="75000" b="58380"/>
          <a:stretch/>
        </p:blipFill>
        <p:spPr bwMode="auto">
          <a:xfrm>
            <a:off x="0" y="0"/>
            <a:ext cx="1398494" cy="1398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99247" y="177725"/>
            <a:ext cx="11331388" cy="4123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 </a:t>
            </a:r>
            <a:r>
              <a:rPr lang="ru-RU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Жилищное </a:t>
            </a:r>
            <a:r>
              <a:rPr lang="ru-RU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строительство</a:t>
            </a:r>
            <a:endParaRPr lang="ru-RU" sz="3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2330" y="1247423"/>
            <a:ext cx="4858870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на территории Кудымкарского муниципального округа построено 164 жилых помещений общей площадью 11503 кв. метра, что на 8,9%, ниже соответ­ствующего периода предыдущего года. Целевой показатель выполнен на 102,1% (целевой показатель 11270).</a:t>
            </a:r>
            <a:endParaRPr lang="ru-RU" sz="1400" b="1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Населением за счёт собственных и привлечённых средств построены жилые дома общей площадью 11366 кв. метров, что составляет 95,0% аналогичного периода предшествующего года. На долю индивидуальных жилых домов пришлось 98,8% от общего объёма введённого жилья.</a:t>
            </a:r>
            <a:endParaRPr lang="ru-RU" sz="1400" b="1" dirty="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557939"/>
              </p:ext>
            </p:extLst>
          </p:nvPr>
        </p:nvGraphicFramePr>
        <p:xfrm>
          <a:off x="5970494" y="968829"/>
          <a:ext cx="6158753" cy="57019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9118">
                  <a:extLst>
                    <a:ext uri="{9D8B030D-6E8A-4147-A177-3AD203B41FA5}">
                      <a16:colId xmlns:a16="http://schemas.microsoft.com/office/drawing/2014/main" val="1373585273"/>
                    </a:ext>
                  </a:extLst>
                </a:gridCol>
                <a:gridCol w="2250830">
                  <a:extLst>
                    <a:ext uri="{9D8B030D-6E8A-4147-A177-3AD203B41FA5}">
                      <a16:colId xmlns:a16="http://schemas.microsoft.com/office/drawing/2014/main" val="3944792465"/>
                    </a:ext>
                  </a:extLst>
                </a:gridCol>
                <a:gridCol w="2458805">
                  <a:extLst>
                    <a:ext uri="{9D8B030D-6E8A-4147-A177-3AD203B41FA5}">
                      <a16:colId xmlns:a16="http://schemas.microsoft.com/office/drawing/2014/main" val="4153208264"/>
                    </a:ext>
                  </a:extLst>
                </a:gridCol>
              </a:tblGrid>
              <a:tr h="79465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Введено общей площади</a:t>
                      </a:r>
                      <a:br>
                        <a:rPr lang="ru-RU" sz="1300" b="1" dirty="0">
                          <a:effectLst/>
                        </a:rPr>
                      </a:br>
                      <a:r>
                        <a:rPr lang="ru-RU" sz="1300" b="1" dirty="0">
                          <a:effectLst/>
                        </a:rPr>
                        <a:t> жилых помещений, м2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В % к соответствующему</a:t>
                      </a:r>
                      <a:br>
                        <a:rPr lang="ru-RU" sz="1300" b="1" dirty="0">
                          <a:effectLst/>
                        </a:rPr>
                      </a:br>
                      <a:r>
                        <a:rPr lang="ru-RU" sz="1300" b="1" dirty="0">
                          <a:effectLst/>
                        </a:rPr>
                        <a:t>периоду предыдущего года 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51034312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январь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865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 3,4р.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07291879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февраль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1125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139,6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34396986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март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1056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75,6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01447209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I квартал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3046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124,0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5682379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апрель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2,6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3655147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май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510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44,4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2302373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июнь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847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120,5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28825791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II квартал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1408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36,7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7622208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I полугодие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4454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70,7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2004861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июль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294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45,2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31625740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август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1444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 2,1р.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3775222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сентябрь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–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–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13024773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III квартал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1738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84,9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5544957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 месяцев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6192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74,2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92892909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октябрь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1799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131,2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0613600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ноябрь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–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–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8190134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декабрь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3512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 2,1р.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1966129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IV квартал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5311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123,9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6289126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год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11503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91,1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645438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985216" y="615251"/>
            <a:ext cx="4717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ввода в действие жилых домов</a:t>
            </a:r>
            <a:endParaRPr lang="ru-RU" altLang="ru-RU" sz="1000" dirty="0"/>
          </a:p>
        </p:txBody>
      </p:sp>
    </p:spTree>
    <p:extLst>
      <p:ext uri="{BB962C8B-B14F-4D97-AF65-F5344CB8AC3E}">
        <p14:creationId xmlns:p14="http://schemas.microsoft.com/office/powerpoint/2010/main" val="9053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3782" t="17104" r="75000" b="58380"/>
          <a:stretch/>
        </p:blipFill>
        <p:spPr bwMode="auto">
          <a:xfrm>
            <a:off x="0" y="0"/>
            <a:ext cx="1398494" cy="1398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99247" y="177725"/>
            <a:ext cx="11331388" cy="4123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ru-RU" sz="3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0762" y="699247"/>
            <a:ext cx="10687209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6 направление – вопросы охраны окружающей среды.</a:t>
            </a:r>
          </a:p>
          <a:p>
            <a:pPr indent="449580"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муниципальной программы «Охрана окружающей среды Кудымкарского муниципального округа Пермского края» в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году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населенных пунктах,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 мест накопления и сбора ТКО (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контенй.площадок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Объем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финансирования –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3546,2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тыс. руб.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течении марта – октября ликвидированы объекты размещения отходов (ранее санкционированные свалки) (свалки вблизи с.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Ёгва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д. Антропова), несанкционированных свалок ТКО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 несанкционированных свалок).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финансирования –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897,4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предохраненных мероприятий ООПТ, объем финансирования –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145,0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тыс. руб.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лагерей в области охраны окружающей среды, премирование участников лагерей, объем финансирования –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220,0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тыс. руб.</a:t>
            </a:r>
          </a:p>
          <a:p>
            <a:pPr indent="449580" algn="just"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3782" t="17104" r="75000" b="58380"/>
          <a:stretch/>
        </p:blipFill>
        <p:spPr bwMode="auto">
          <a:xfrm>
            <a:off x="0" y="0"/>
            <a:ext cx="1398494" cy="1398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99247" y="177725"/>
            <a:ext cx="11331388" cy="4123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ru-RU" sz="3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1336" y="206646"/>
            <a:ext cx="1068720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7. </a:t>
            </a:r>
            <a:r>
              <a:rPr lang="ru-RU" sz="25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направление </a:t>
            </a:r>
            <a:r>
              <a:rPr lang="ru-RU" sz="2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– вопросы предоставления муниципальных </a:t>
            </a:r>
            <a:r>
              <a:rPr lang="ru-RU" sz="25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услуг</a:t>
            </a:r>
            <a:endParaRPr lang="ru-RU" sz="2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indent="449580"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/>
              <a:t>За 2020 год были подготовлены и утверждены 12 административных регламентов по предоставлению муниципальных </a:t>
            </a:r>
            <a:r>
              <a:rPr lang="ru-RU" dirty="0" smtClean="0"/>
              <a:t>услуг. Муниципальные услуги </a:t>
            </a:r>
            <a:r>
              <a:rPr lang="ru-RU" dirty="0"/>
              <a:t>осуществлялось отделом по архитектуре, строительству и связи управления </a:t>
            </a:r>
            <a:r>
              <a:rPr lang="ru-RU" dirty="0" smtClean="0"/>
              <a:t>экономики. Всего </a:t>
            </a:r>
            <a:r>
              <a:rPr lang="ru-RU" dirty="0"/>
              <a:t>предоставлено 381 услуга, </a:t>
            </a:r>
            <a:r>
              <a:rPr lang="ru-RU" dirty="0" smtClean="0"/>
              <a:t>в 7 услугах было отказано.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546533"/>
              </p:ext>
            </p:extLst>
          </p:nvPr>
        </p:nvGraphicFramePr>
        <p:xfrm>
          <a:off x="735104" y="2723678"/>
          <a:ext cx="11259671" cy="3848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1859">
                  <a:extLst>
                    <a:ext uri="{9D8B030D-6E8A-4147-A177-3AD203B41FA5}">
                      <a16:colId xmlns:a16="http://schemas.microsoft.com/office/drawing/2014/main" val="2750282875"/>
                    </a:ext>
                  </a:extLst>
                </a:gridCol>
                <a:gridCol w="1317812">
                  <a:extLst>
                    <a:ext uri="{9D8B030D-6E8A-4147-A177-3AD203B41FA5}">
                      <a16:colId xmlns:a16="http://schemas.microsoft.com/office/drawing/2014/main" val="4060975535"/>
                    </a:ext>
                  </a:extLst>
                </a:gridCol>
              </a:tblGrid>
              <a:tr h="618236"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Значение показателя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362760"/>
                  </a:ext>
                </a:extLst>
              </a:tr>
              <a:tr h="90351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x-non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Выдача </a:t>
                      </a:r>
                      <a:r>
                        <a:rPr lang="x-non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акта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x-non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свидетельствования проведения основных работ по строительству (реконструкции) объекта индивидуального жилищного строительства с привлечением средств материнского (семейного) капитала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3434883"/>
                  </a:ext>
                </a:extLst>
              </a:tr>
              <a:tr h="42983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Выдача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разрешения на ввод объекта в эксплуатацию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4675403"/>
                  </a:ext>
                </a:extLst>
              </a:tr>
              <a:tr h="42983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Выдача разрешения на строительство объекта капитального строительства (в том числе внесение изменений в разрешение на строительство объекта капитального строительства и внесение изменений в разрешение на строительство объекта капитального строительства в связи с продлением срока действия такого разрешения)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8684580"/>
                  </a:ext>
                </a:extLst>
              </a:tr>
              <a:tr h="42983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разрешения на осуществление земляных работ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3697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3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3782" t="17104" r="75000" b="58380"/>
          <a:stretch/>
        </p:blipFill>
        <p:spPr bwMode="auto">
          <a:xfrm>
            <a:off x="0" y="0"/>
            <a:ext cx="1398494" cy="1398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25608" y="206646"/>
            <a:ext cx="11331388" cy="4123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ru-RU" sz="3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1336" y="206646"/>
            <a:ext cx="10687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/>
            <a:r>
              <a:rPr lang="ru-RU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ПРОДОЛЖЕНИЕ</a:t>
            </a: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367747"/>
              </p:ext>
            </p:extLst>
          </p:nvPr>
        </p:nvGraphicFramePr>
        <p:xfrm>
          <a:off x="735104" y="1482707"/>
          <a:ext cx="11259671" cy="3689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1859">
                  <a:extLst>
                    <a:ext uri="{9D8B030D-6E8A-4147-A177-3AD203B41FA5}">
                      <a16:colId xmlns:a16="http://schemas.microsoft.com/office/drawing/2014/main" val="2750282875"/>
                    </a:ext>
                  </a:extLst>
                </a:gridCol>
                <a:gridCol w="1317812">
                  <a:extLst>
                    <a:ext uri="{9D8B030D-6E8A-4147-A177-3AD203B41FA5}">
                      <a16:colId xmlns:a16="http://schemas.microsoft.com/office/drawing/2014/main" val="4060975535"/>
                    </a:ext>
                  </a:extLst>
                </a:gridCol>
              </a:tblGrid>
              <a:tr h="618236"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Значение показателя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362760"/>
                  </a:ext>
                </a:extLst>
              </a:tr>
              <a:tr h="903514">
                <a:tc>
                  <a:txBody>
                    <a:bodyPr/>
                    <a:lstStyle/>
                    <a:p>
                      <a:pPr marL="0" lvl="0" indent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Направление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уведомления о соответствии указанных в уведомлении о планируемом строительстве параметров объекта индивидуального жилищного строительства или садового дома установленным параметрам и допустимости размещения объекта индивидуального жилищного строительства или садового дома на земельном участке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3434883"/>
                  </a:ext>
                </a:extLst>
              </a:tr>
              <a:tr h="42983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Направление уведомления о соответствии построенных или реконструированных объектов индивидуального жилищного строительства или садового дома требованиям законодательства Российской Федерации о градостроительной деятельности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4675403"/>
                  </a:ext>
                </a:extLst>
              </a:tr>
              <a:tr h="42983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8684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6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3782" t="17104" r="75000" b="58380"/>
          <a:stretch/>
        </p:blipFill>
        <p:spPr bwMode="auto">
          <a:xfrm>
            <a:off x="0" y="0"/>
            <a:ext cx="1398494" cy="1398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99247" y="177725"/>
            <a:ext cx="11331388" cy="4123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ru-RU" sz="3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1079" y="767827"/>
            <a:ext cx="10687209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5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8  направление </a:t>
            </a:r>
            <a:r>
              <a:rPr lang="ru-RU" sz="2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ru-RU" sz="25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муниципальный контроль</a:t>
            </a:r>
            <a:endParaRPr lang="ru-RU" sz="2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indent="449580"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/>
              <a:t>У</a:t>
            </a:r>
            <a:r>
              <a:rPr lang="ru-RU" sz="2000" dirty="0" smtClean="0"/>
              <a:t>правлением </a:t>
            </a:r>
            <a:r>
              <a:rPr lang="ru-RU" sz="2000" dirty="0"/>
              <a:t>экономки обеспечивает осуществление муниципального контроля по решению вопросов местного значения по 6 видам муниципального </a:t>
            </a:r>
            <a:r>
              <a:rPr lang="ru-RU" sz="2000" dirty="0" smtClean="0"/>
              <a:t>контроля:</a:t>
            </a:r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муниципальный </a:t>
            </a:r>
            <a:r>
              <a:rPr lang="ru-RU" sz="2000" b="1" dirty="0"/>
              <a:t>контроль особо охраняемых территорий</a:t>
            </a:r>
            <a:r>
              <a:rPr lang="ru-RU" sz="2000" b="1" dirty="0" smtClean="0"/>
              <a:t>;</a:t>
            </a:r>
          </a:p>
          <a:p>
            <a:pPr marL="342900" indent="-342900">
              <a:buFontTx/>
              <a:buChar char="-"/>
            </a:pPr>
            <a:endParaRPr lang="ru-RU" sz="2000" b="1" dirty="0"/>
          </a:p>
          <a:p>
            <a:r>
              <a:rPr lang="ru-RU" sz="2000" b="1" dirty="0"/>
              <a:t> - муниципальный алкогольный контроль</a:t>
            </a:r>
            <a:r>
              <a:rPr lang="ru-RU" sz="2000" b="1" dirty="0" smtClean="0"/>
              <a:t>;</a:t>
            </a:r>
          </a:p>
          <a:p>
            <a:endParaRPr lang="ru-RU" sz="2000" b="1" dirty="0"/>
          </a:p>
          <a:p>
            <a:r>
              <a:rPr lang="ru-RU" sz="2000" b="1" dirty="0"/>
              <a:t> - муниципальный торговый контроль</a:t>
            </a:r>
            <a:r>
              <a:rPr lang="ru-RU" sz="2000" b="1" dirty="0" smtClean="0"/>
              <a:t>;</a:t>
            </a:r>
          </a:p>
          <a:p>
            <a:endParaRPr lang="ru-RU" sz="2000" b="1" dirty="0"/>
          </a:p>
          <a:p>
            <a:r>
              <a:rPr lang="ru-RU" sz="2000" b="1" dirty="0"/>
              <a:t> - муниципальный контроль по благоустройству территорий</a:t>
            </a:r>
            <a:r>
              <a:rPr lang="ru-RU" sz="2000" b="1" dirty="0" smtClean="0"/>
              <a:t>;</a:t>
            </a:r>
          </a:p>
          <a:p>
            <a:endParaRPr lang="ru-RU" sz="2000" b="1" dirty="0"/>
          </a:p>
          <a:p>
            <a:r>
              <a:rPr lang="ru-RU" sz="2000" b="1" dirty="0"/>
              <a:t> - муниципальный контроль за использованием и охраной недр при добыче общераспространенных полезных ископаемых, а также при строительстве подземных сооружений, не связанных с добычей полезных </a:t>
            </a:r>
            <a:r>
              <a:rPr lang="ru-RU" sz="2000" b="1" dirty="0" smtClean="0"/>
              <a:t>ископаемых;</a:t>
            </a:r>
          </a:p>
          <a:p>
            <a:endParaRPr lang="ru-RU" sz="2000" b="1" dirty="0"/>
          </a:p>
          <a:p>
            <a:r>
              <a:rPr lang="ru-RU" sz="2000" b="1" dirty="0" smtClean="0"/>
              <a:t>- муниципальный </a:t>
            </a:r>
            <a:r>
              <a:rPr lang="ru-RU" sz="2000" b="1" dirty="0"/>
              <a:t>жилищный контроль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245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3782" t="17104" r="75000" b="58380"/>
          <a:stretch/>
        </p:blipFill>
        <p:spPr bwMode="auto">
          <a:xfrm>
            <a:off x="0" y="0"/>
            <a:ext cx="1398494" cy="1398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99247" y="177725"/>
            <a:ext cx="11331388" cy="4123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ru-RU" sz="3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519447"/>
              </p:ext>
            </p:extLst>
          </p:nvPr>
        </p:nvGraphicFramePr>
        <p:xfrm>
          <a:off x="0" y="1"/>
          <a:ext cx="12192000" cy="6889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2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1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Значение</a:t>
                      </a:r>
                      <a:r>
                        <a:rPr lang="ru-RU" baseline="0" dirty="0" smtClean="0"/>
                        <a:t> показателя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Поступило обращений (заявлений, жалобы), всего, из них: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935"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r>
                        <a:rPr lang="ru-RU" baseline="0" dirty="0" smtClean="0"/>
                        <a:t> обращений (заявлений) граждан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935"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r>
                        <a:rPr lang="ru-RU" baseline="0" dirty="0" smtClean="0"/>
                        <a:t> обращения от ТО администрации округа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935"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baseline="0" dirty="0" smtClean="0"/>
                        <a:t>МАУ «Сервисный центр»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 Комитет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по управлению имуществом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В рамках административной работы  выписано предписаний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935">
                <a:tc>
                  <a:txBody>
                    <a:bodyPr/>
                    <a:lstStyle/>
                    <a:p>
                      <a:r>
                        <a:rPr lang="ru-RU" dirty="0" smtClean="0"/>
                        <a:t>3. Исполнено предписаний в срок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 (66%)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4. За невыполнение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в срок законного предписания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составлено протоколов, из них: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383689"/>
                  </a:ext>
                </a:extLst>
              </a:tr>
              <a:tr h="624196"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r>
                        <a:rPr lang="ru-RU" baseline="0" dirty="0" smtClean="0"/>
                        <a:t> вынесено постановлений об административном правонарушений (по ч. 1 ст. 19.5 КоАП РФ)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146361"/>
                  </a:ext>
                </a:extLst>
              </a:tr>
              <a:tr h="553935">
                <a:tc>
                  <a:txBody>
                    <a:bodyPr/>
                    <a:lstStyle/>
                    <a:p>
                      <a:r>
                        <a:rPr lang="ru-RU" dirty="0" smtClean="0"/>
                        <a:t>- на исполнении в суде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763822"/>
                  </a:ext>
                </a:extLst>
              </a:tr>
              <a:tr h="553935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r>
                        <a:rPr lang="ru-RU" baseline="0" dirty="0" smtClean="0"/>
                        <a:t> Назначено наказаний в виде штрафа,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2700,00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005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1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3782" t="17104" r="75000" b="58380"/>
          <a:stretch/>
        </p:blipFill>
        <p:spPr bwMode="auto">
          <a:xfrm>
            <a:off x="0" y="0"/>
            <a:ext cx="1398494" cy="1398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99247" y="177725"/>
            <a:ext cx="11331388" cy="4123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ru-RU" sz="3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931245"/>
              </p:ext>
            </p:extLst>
          </p:nvPr>
        </p:nvGraphicFramePr>
        <p:xfrm>
          <a:off x="0" y="1398494"/>
          <a:ext cx="12192000" cy="5394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2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1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Значение</a:t>
                      </a:r>
                      <a:r>
                        <a:rPr lang="ru-RU" baseline="0" dirty="0" smtClean="0"/>
                        <a:t> показателя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и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з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них исполнено, руб.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900,00</a:t>
                      </a:r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(по 3 постановлениям)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6. Направлено предписаний в государственную инспекцию по экологии и природопользованию ПК для принятия соответствующего решения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935">
                <a:tc>
                  <a:txBody>
                    <a:bodyPr/>
                    <a:lstStyle/>
                    <a:p>
                      <a:r>
                        <a:rPr lang="ru-RU" dirty="0" smtClean="0"/>
                        <a:t>7. Принято решений</a:t>
                      </a:r>
                      <a:r>
                        <a:rPr lang="ru-RU" baseline="0" dirty="0" smtClean="0"/>
                        <a:t> о продлении срока исполнения предписаний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Определения об отказе в возбуждении дела по причине отсутствия состава преступления (по материалам проверки полиции)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935">
                <a:tc>
                  <a:txBody>
                    <a:bodyPr/>
                    <a:lstStyle/>
                    <a:p>
                      <a:r>
                        <a:rPr lang="ru-RU" dirty="0" smtClean="0"/>
                        <a:t>9.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Направлено писем-требований по устранению нарушений Правил благоустройства, из них: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93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 скашиванию борщевика «Сосновского»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935">
                <a:tc>
                  <a:txBody>
                    <a:bodyPr/>
                    <a:lstStyle/>
                    <a:p>
                      <a:r>
                        <a:rPr lang="ru-RU" dirty="0" smtClean="0"/>
                        <a:t>10.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Проведено проверок соблюдения правил поведения и использования средств индивидуальной защиты во время введения режима повышенной готовности предприятий, организаций, предоставляющих услуги населению в общественных местах (статья 20.6.1 КоАП РФ)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21336" y="206646"/>
            <a:ext cx="10687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/>
            <a:r>
              <a:rPr lang="ru-RU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ПРОДОЛЖЕНИЕ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501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2329" y="987892"/>
            <a:ext cx="11017624" cy="474952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1 направление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/>
              <a:t>- </a:t>
            </a:r>
            <a:r>
              <a:rPr lang="ru-RU" sz="1800" dirty="0" smtClean="0"/>
              <a:t>вопросы </a:t>
            </a:r>
            <a:r>
              <a:rPr lang="ru-RU" sz="1800" dirty="0"/>
              <a:t>стратегического планирования, сбор и анализ показателей социально-экономического развития Кудымкарского муниципального округа Пермского </a:t>
            </a:r>
            <a:r>
              <a:rPr lang="ru-RU" sz="1800" dirty="0" smtClean="0"/>
              <a:t>края в рамках </a:t>
            </a:r>
            <a:r>
              <a:rPr lang="ru-RU" sz="1800" dirty="0"/>
              <a:t>реализации Федерального закона от </a:t>
            </a:r>
            <a:r>
              <a:rPr lang="ru-RU" sz="1800" dirty="0" smtClean="0"/>
              <a:t>28.06.2014 № </a:t>
            </a:r>
            <a:r>
              <a:rPr lang="ru-RU" sz="1800" dirty="0"/>
              <a:t>172-ФЗ «О стратегическом планировании в Российской Федерации</a:t>
            </a:r>
            <a:r>
              <a:rPr lang="ru-RU" sz="1800" dirty="0" smtClean="0"/>
              <a:t>».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В 2020 году действовали 12 муниципальных программ, и 1 муниципальная адресная программа, разработка и реализация 5 из которых частично или полностью возлагалась на работу </a:t>
            </a:r>
            <a:r>
              <a:rPr lang="ru-RU" sz="1800" dirty="0" smtClean="0"/>
              <a:t>Управление экономики, </a:t>
            </a:r>
            <a:r>
              <a:rPr lang="ru-RU" sz="1800" dirty="0"/>
              <a:t>а именно:</a:t>
            </a:r>
            <a:br>
              <a:rPr lang="ru-RU" sz="1800" dirty="0"/>
            </a:br>
            <a:r>
              <a:rPr lang="ru-RU" sz="1800" dirty="0" smtClean="0"/>
              <a:t>              - МП «</a:t>
            </a:r>
            <a:r>
              <a:rPr lang="ru-RU" sz="1800" dirty="0"/>
              <a:t>Э</a:t>
            </a:r>
            <a:r>
              <a:rPr lang="ru-RU" sz="1800" dirty="0" smtClean="0"/>
              <a:t>кономическая политика КМО ПК»;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             - МП «Охрана </a:t>
            </a:r>
            <a:r>
              <a:rPr lang="ru-RU" sz="1800" dirty="0"/>
              <a:t>окружающей </a:t>
            </a:r>
            <a:r>
              <a:rPr lang="ru-RU" sz="1800" dirty="0" smtClean="0"/>
              <a:t>среды на территории КМО ПК»;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              - МАП «Переселение </a:t>
            </a:r>
            <a:r>
              <a:rPr lang="ru-RU" sz="1800" dirty="0"/>
              <a:t>жителей из аварийного (ветхого) </a:t>
            </a:r>
            <a:r>
              <a:rPr lang="ru-RU" sz="1800" dirty="0" smtClean="0"/>
              <a:t>жилья»;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		- МП «Развитие </a:t>
            </a:r>
            <a:r>
              <a:rPr lang="ru-RU" sz="1800" dirty="0"/>
              <a:t>транспортной </a:t>
            </a:r>
            <a:r>
              <a:rPr lang="ru-RU" sz="1800" dirty="0" smtClean="0"/>
              <a:t>системы КМО ПК»;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		- МП «Благоустройство территории КМО ПК».</a:t>
            </a:r>
            <a:r>
              <a:rPr lang="ru-RU" dirty="0"/>
              <a:t/>
            </a:r>
            <a:br>
              <a:rPr lang="ru-RU" dirty="0"/>
            </a:br>
            <a:endParaRPr lang="ru-RU" sz="31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3782" t="17104" r="75000" b="58380"/>
          <a:stretch/>
        </p:blipFill>
        <p:spPr bwMode="auto">
          <a:xfrm>
            <a:off x="0" y="0"/>
            <a:ext cx="1475656" cy="16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05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3782" t="17104" r="75000" b="58380"/>
          <a:stretch/>
        </p:blipFill>
        <p:spPr bwMode="auto">
          <a:xfrm>
            <a:off x="0" y="0"/>
            <a:ext cx="1398494" cy="1398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99247" y="177725"/>
            <a:ext cx="11331388" cy="4123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ru-RU" sz="3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0064" y="17550"/>
            <a:ext cx="1068720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>
              <a:buAutoNum type="arabicPlain" startAt="9"/>
            </a:pPr>
            <a:r>
              <a:rPr lang="ru-RU" sz="25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направление </a:t>
            </a:r>
            <a:r>
              <a:rPr lang="ru-RU" sz="2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– Занятость и безработица в Кудымкарском </a:t>
            </a:r>
            <a:r>
              <a:rPr lang="ru-RU" sz="25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МО</a:t>
            </a:r>
            <a:endParaRPr lang="ru-RU" sz="2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5304" t="24264" r="8299" b="14001"/>
          <a:stretch/>
        </p:blipFill>
        <p:spPr>
          <a:xfrm>
            <a:off x="0" y="1057048"/>
            <a:ext cx="11801231" cy="580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99247" y="177725"/>
            <a:ext cx="11331388" cy="4123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ru-RU" sz="3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3106" b="13838"/>
          <a:stretch/>
        </p:blipFill>
        <p:spPr>
          <a:xfrm>
            <a:off x="115274" y="0"/>
            <a:ext cx="12076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3782" t="17104" r="75000" b="58380"/>
          <a:stretch/>
        </p:blipFill>
        <p:spPr bwMode="auto">
          <a:xfrm>
            <a:off x="0" y="0"/>
            <a:ext cx="1398494" cy="1398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99247" y="177725"/>
            <a:ext cx="11331388" cy="4123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ru-RU" sz="3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1079" y="767827"/>
            <a:ext cx="10687209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5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Другие вопросы</a:t>
            </a:r>
            <a:endParaRPr lang="ru-RU" sz="2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indent="449580"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Вопросы координации по подготовке муниципальных учреждений и организаций к отопительному </a:t>
            </a:r>
            <a:r>
              <a:rPr lang="ru-RU" dirty="0" smtClean="0"/>
              <a:t>сезону;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Координация </a:t>
            </a:r>
            <a:r>
              <a:rPr lang="ru-RU" dirty="0"/>
              <a:t>проектной деятельности: ФКГС, КРСТ, инициативное </a:t>
            </a:r>
            <a:r>
              <a:rPr lang="ru-RU" dirty="0" smtClean="0"/>
              <a:t>бюджетирование;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Нормотворческая </a:t>
            </a:r>
            <a:r>
              <a:rPr lang="ru-RU" dirty="0"/>
              <a:t>деятельность: 15 решений Думы, 118 постановлений, 8 распоряжений;</a:t>
            </a:r>
          </a:p>
          <a:p>
            <a:pPr indent="449580"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1079" y="3423153"/>
            <a:ext cx="1068720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Планы на 2021 год</a:t>
            </a:r>
          </a:p>
          <a:p>
            <a:r>
              <a:rPr lang="ru-RU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Разработка Стратегии развития КМО </a:t>
            </a:r>
            <a:r>
              <a:rPr lang="ru-RU" dirty="0" smtClean="0"/>
              <a:t>ПК;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Выполнении </a:t>
            </a:r>
            <a:r>
              <a:rPr lang="ru-RU" dirty="0"/>
              <a:t>плана мероприятий по сокращению уровня безработицы и достижения его к уровняю декабря 2019 </a:t>
            </a:r>
            <a:r>
              <a:rPr lang="ru-RU" dirty="0" smtClean="0"/>
              <a:t>года;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Работа </a:t>
            </a:r>
            <a:r>
              <a:rPr lang="ru-RU" dirty="0"/>
              <a:t>с работодателями округа по регистрации на портале «Работа </a:t>
            </a:r>
            <a:r>
              <a:rPr lang="ru-RU" dirty="0" smtClean="0"/>
              <a:t>России».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Дальнейшая </a:t>
            </a:r>
            <a:r>
              <a:rPr lang="ru-RU" dirty="0"/>
              <a:t>работа по проектной деятельности: ФКГС, КРСТ, инициативное </a:t>
            </a:r>
            <a:r>
              <a:rPr lang="ru-RU" dirty="0" smtClean="0"/>
              <a:t>бюджетирование.</a:t>
            </a:r>
            <a:endParaRPr lang="ru-RU" dirty="0"/>
          </a:p>
          <a:p>
            <a:pPr indent="449580"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1905" y="233082"/>
            <a:ext cx="9959789" cy="157778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500" dirty="0"/>
              <a:t>За 2020 год </a:t>
            </a:r>
            <a:r>
              <a:rPr lang="ru-RU" sz="2500" dirty="0" smtClean="0"/>
              <a:t>Отчет </a:t>
            </a:r>
            <a:r>
              <a:rPr lang="ru-RU" sz="2500" dirty="0"/>
              <a:t>о реализации муниципальных программ ответственными </a:t>
            </a:r>
            <a:r>
              <a:rPr lang="ru-RU" sz="2500" dirty="0" smtClean="0"/>
              <a:t>исполнителями предоставляется по формам в соответствии с порядком</a:t>
            </a:r>
            <a:r>
              <a:rPr lang="ru-RU" sz="2500" dirty="0"/>
              <a:t>, утвержденным постановлением администрации района 28.09.2018 № </a:t>
            </a:r>
            <a:r>
              <a:rPr lang="ru-RU" sz="2500" dirty="0" smtClean="0"/>
              <a:t>702-260-01-06.</a:t>
            </a:r>
            <a:endParaRPr lang="ru-RU" sz="25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3782" t="17104" r="75000" b="58380"/>
          <a:stretch/>
        </p:blipFill>
        <p:spPr bwMode="auto">
          <a:xfrm>
            <a:off x="0" y="0"/>
            <a:ext cx="1475656" cy="16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872086"/>
              </p:ext>
            </p:extLst>
          </p:nvPr>
        </p:nvGraphicFramePr>
        <p:xfrm>
          <a:off x="663389" y="1747918"/>
          <a:ext cx="11098305" cy="4785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82988">
                  <a:extLst>
                    <a:ext uri="{9D8B030D-6E8A-4147-A177-3AD203B41FA5}">
                      <a16:colId xmlns:a16="http://schemas.microsoft.com/office/drawing/2014/main" val="3857468477"/>
                    </a:ext>
                  </a:extLst>
                </a:gridCol>
                <a:gridCol w="1550894">
                  <a:extLst>
                    <a:ext uri="{9D8B030D-6E8A-4147-A177-3AD203B41FA5}">
                      <a16:colId xmlns:a16="http://schemas.microsoft.com/office/drawing/2014/main" val="4177875946"/>
                    </a:ext>
                  </a:extLst>
                </a:gridCol>
                <a:gridCol w="2384612">
                  <a:extLst>
                    <a:ext uri="{9D8B030D-6E8A-4147-A177-3AD203B41FA5}">
                      <a16:colId xmlns:a16="http://schemas.microsoft.com/office/drawing/2014/main" val="2191322075"/>
                    </a:ext>
                  </a:extLst>
                </a:gridCol>
                <a:gridCol w="2079811">
                  <a:extLst>
                    <a:ext uri="{9D8B030D-6E8A-4147-A177-3AD203B41FA5}">
                      <a16:colId xmlns:a16="http://schemas.microsoft.com/office/drawing/2014/main" val="2529350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Оценка,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Вывод об эффективности реализации МП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Критерий оценки эффективности программы,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%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916001"/>
                  </a:ext>
                </a:extLst>
              </a:tr>
              <a:tr h="5076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 Кудымкарского муниципального округа Пермского края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101,5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высокоэффективная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более 100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785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2. Социальная поддержка жителей Кудымкарского муниципального округа Пермского края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88,3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эффективная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80-100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11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 Обеспечение общественной безопасности в Кудымкарском муниципальном округе Пермского края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123,6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высокоэффективная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более 100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721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4. Физическая культура и спорт в Кудымкарском муниципальном округе Пермского края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79,3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уровень эффективности удовлетворительный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50-79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46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5. Культура Кудымкарского муниципального округа Пермского края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14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6. Экономическая политика Кудымкарского муниципального округа Пермского края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101,2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высокоэффективная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более 100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556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7. Охрана окружающей среды в Кудымкарском муниципальном округе Пермского края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110,6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высокоэффективная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более 100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123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3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1905" y="233082"/>
            <a:ext cx="9959789" cy="47513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продолжение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029206"/>
              </p:ext>
            </p:extLst>
          </p:nvPr>
        </p:nvGraphicFramePr>
        <p:xfrm>
          <a:off x="806825" y="1210235"/>
          <a:ext cx="11098305" cy="42008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82988">
                  <a:extLst>
                    <a:ext uri="{9D8B030D-6E8A-4147-A177-3AD203B41FA5}">
                      <a16:colId xmlns:a16="http://schemas.microsoft.com/office/drawing/2014/main" val="3857468477"/>
                    </a:ext>
                  </a:extLst>
                </a:gridCol>
                <a:gridCol w="1550894">
                  <a:extLst>
                    <a:ext uri="{9D8B030D-6E8A-4147-A177-3AD203B41FA5}">
                      <a16:colId xmlns:a16="http://schemas.microsoft.com/office/drawing/2014/main" val="4177875946"/>
                    </a:ext>
                  </a:extLst>
                </a:gridCol>
                <a:gridCol w="2384612">
                  <a:extLst>
                    <a:ext uri="{9D8B030D-6E8A-4147-A177-3AD203B41FA5}">
                      <a16:colId xmlns:a16="http://schemas.microsoft.com/office/drawing/2014/main" val="2191322075"/>
                    </a:ext>
                  </a:extLst>
                </a:gridCol>
                <a:gridCol w="2079811">
                  <a:extLst>
                    <a:ext uri="{9D8B030D-6E8A-4147-A177-3AD203B41FA5}">
                      <a16:colId xmlns:a16="http://schemas.microsoft.com/office/drawing/2014/main" val="2529350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Оценка,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Вывод об эффективности реализации МП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Критерий оценки эффективности программы,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%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916001"/>
                  </a:ext>
                </a:extLst>
              </a:tr>
              <a:tr h="5432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8. Развитие транспортной системы Кудымкарского муниципального округа Пермского края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105,6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высокоэффективная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более 100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785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9. Поддержка агропромышленного комплекса Кудымкарского муниципального округа Пермского края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79,1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уровень эффективности удовлетворительный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50-79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11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10. Обеспечение взаимодействия общества и власти в Кудымкарском муниципальном округе Пермского края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chemeClr val="tx1"/>
                          </a:solidFill>
                        </a:rPr>
                        <a:t>112,9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высокоэффективная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более 100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721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11. Управление земельными ресурсами и муниципальным имуществом Кудымкарского муниципального округа Пермского края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46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12. Благоустройство территории Кудымкарского муниципального округа Пермского края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76,8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уровень эффективности удовлетворительный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50-79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1438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 rotWithShape="1">
          <a:blip r:embed="rId2"/>
          <a:srcRect l="13782" t="17104" r="75000" b="58380"/>
          <a:stretch/>
        </p:blipFill>
        <p:spPr bwMode="auto">
          <a:xfrm>
            <a:off x="0" y="0"/>
            <a:ext cx="1461247" cy="150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06825" y="5764305"/>
            <a:ext cx="10954869" cy="4751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1800" b="1" dirty="0" smtClean="0"/>
              <a:t>6 МП- высокоэффективные, 1 МП- эффективная, 3 МП – уровень эффективности удовлетворительный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9406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3782" t="17104" r="75000" b="58380"/>
          <a:stretch/>
        </p:blipFill>
        <p:spPr bwMode="auto">
          <a:xfrm>
            <a:off x="0" y="0"/>
            <a:ext cx="1398494" cy="1398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5082" y="432079"/>
            <a:ext cx="11017624" cy="6614179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2 направление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/>
              <a:t>- </a:t>
            </a:r>
            <a:r>
              <a:rPr lang="ru-RU" sz="1800" dirty="0">
                <a:solidFill>
                  <a:schemeClr val="tx1"/>
                </a:solidFill>
              </a:rPr>
              <a:t>это деятельность, направленная на улучшение инвестиционного климата на территории округа, развитие конкуренции  и оказание поддержки малому и среднему </a:t>
            </a:r>
            <a:r>
              <a:rPr lang="ru-RU" sz="1800" dirty="0" smtClean="0">
                <a:solidFill>
                  <a:schemeClr val="tx1"/>
                </a:solidFill>
              </a:rPr>
              <a:t>предпринимательству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u="sng" dirty="0"/>
              <a:t>Коллегиальным совещательным органом по внедрению развития конкуренции является Совет по развитию малого и среднего предпринимательства и обеспечению благоприятного инвестиционного климата при администрации Кудымкарского муниципального округа Пермского края. </a:t>
            </a: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>Данный </a:t>
            </a:r>
            <a:r>
              <a:rPr lang="ru-RU" sz="1800" b="1" u="sng" dirty="0"/>
              <a:t>Совет был образован в декабре 2020 года</a:t>
            </a: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1. Оценка регулирующего воздействия  проектов муниципальных </a:t>
            </a:r>
            <a:r>
              <a:rPr lang="ru-RU" sz="1800" dirty="0" smtClean="0"/>
              <a:t>актов</a:t>
            </a:r>
            <a:r>
              <a:rPr lang="ru-RU" sz="1800" dirty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 2018, 2019, 2020 – ОРВ в отношении НПА не проводилась.</a:t>
            </a:r>
            <a:b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tx1"/>
                </a:solidFill>
              </a:rPr>
              <a:t>В </a:t>
            </a:r>
            <a:r>
              <a:rPr lang="ru-RU" sz="1800" dirty="0">
                <a:solidFill>
                  <a:schemeClr val="tx1"/>
                </a:solidFill>
              </a:rPr>
              <a:t>2021 году </a:t>
            </a:r>
            <a:r>
              <a:rPr lang="ru-RU" sz="1800" dirty="0" smtClean="0">
                <a:solidFill>
                  <a:schemeClr val="tx1"/>
                </a:solidFill>
              </a:rPr>
              <a:t>данный </a:t>
            </a:r>
            <a:r>
              <a:rPr lang="ru-RU" sz="1800" dirty="0">
                <a:solidFill>
                  <a:schemeClr val="tx1"/>
                </a:solidFill>
              </a:rPr>
              <a:t>целевой показатель включен в муниципальную программу «Экономическая </a:t>
            </a:r>
            <a:r>
              <a:rPr lang="ru-RU" sz="1800" dirty="0" smtClean="0">
                <a:solidFill>
                  <a:schemeClr val="tx1"/>
                </a:solidFill>
              </a:rPr>
              <a:t>политика КМО ПК», 1 НПА прошел процедуру ОРВ, </a:t>
            </a:r>
            <a:r>
              <a:rPr lang="ru-RU" sz="1800" i="1" dirty="0" smtClean="0">
                <a:solidFill>
                  <a:schemeClr val="tx1"/>
                </a:solidFill>
              </a:rPr>
              <a:t>постановление от 10.03.2021 № СЭД-260-01-06-81 «Об </a:t>
            </a:r>
            <a:r>
              <a:rPr lang="ru-RU" sz="1800" i="1" dirty="0">
                <a:solidFill>
                  <a:schemeClr val="tx1"/>
                </a:solidFill>
              </a:rPr>
              <a:t>утверждении Плана мероприятий («дорожной карты») по реализации Стратегии развития малого и среднего предпринимательства в Пермском крае на период до 2030 года на территории Кудымкарского муниципального округа Пермского </a:t>
            </a:r>
            <a:r>
              <a:rPr lang="ru-RU" sz="1800" i="1" dirty="0" smtClean="0">
                <a:solidFill>
                  <a:schemeClr val="tx1"/>
                </a:solidFill>
              </a:rPr>
              <a:t>края».</a:t>
            </a:r>
            <a: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/>
              <a:t>2</a:t>
            </a:r>
            <a:r>
              <a:rPr lang="ru-RU" sz="1800" dirty="0"/>
              <a:t>. </a:t>
            </a:r>
            <a:r>
              <a:rPr lang="ru-RU" sz="1800" dirty="0" smtClean="0"/>
              <a:t>Экспертиза НПА.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2017, 2018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2019, 2020 –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Экспертиза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отношении НПА не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проводилась.</a:t>
            </a:r>
            <a:b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tx1"/>
                </a:solidFill>
              </a:rPr>
              <a:t>Распоряжением № СЭД-260-01-07-91 </a:t>
            </a:r>
            <a:r>
              <a:rPr lang="ru-RU" sz="1800" dirty="0">
                <a:solidFill>
                  <a:schemeClr val="tx1"/>
                </a:solidFill>
              </a:rPr>
              <a:t>от 28.12.2020 «Об утверждении плана проведения экспертизы действующих муниципальных нормативных правовых актов Кудымкарского муниципального округа Пермского края на 2021 год</a:t>
            </a:r>
            <a:r>
              <a:rPr lang="ru-RU" sz="1800" dirty="0" smtClean="0">
                <a:solidFill>
                  <a:schemeClr val="tx1"/>
                </a:solidFill>
              </a:rPr>
              <a:t>» (2 </a:t>
            </a:r>
            <a:r>
              <a:rPr lang="ru-RU" sz="1800" smtClean="0">
                <a:solidFill>
                  <a:schemeClr val="tx1"/>
                </a:solidFill>
              </a:rPr>
              <a:t>полугодие </a:t>
            </a:r>
            <a:r>
              <a:rPr lang="ru-RU" sz="1800" smtClean="0">
                <a:solidFill>
                  <a:schemeClr val="tx1"/>
                </a:solidFill>
              </a:rPr>
              <a:t>2021 </a:t>
            </a:r>
            <a:r>
              <a:rPr lang="ru-RU" sz="1800" dirty="0" smtClean="0">
                <a:solidFill>
                  <a:schemeClr val="tx1"/>
                </a:solidFill>
              </a:rPr>
              <a:t>года).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3782" t="17104" r="75000" b="58380"/>
          <a:stretch/>
        </p:blipFill>
        <p:spPr bwMode="auto">
          <a:xfrm>
            <a:off x="0" y="0"/>
            <a:ext cx="1398494" cy="1398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8494" y="286871"/>
            <a:ext cx="10569389" cy="345141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3. Развитие конкуренции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П</a:t>
            </a:r>
            <a:r>
              <a:rPr lang="ru-RU" sz="1600" dirty="0" smtClean="0">
                <a:solidFill>
                  <a:schemeClr val="tx1"/>
                </a:solidFill>
              </a:rPr>
              <a:t>остановлением </a:t>
            </a:r>
            <a:r>
              <a:rPr lang="ru-RU" sz="1600" dirty="0">
                <a:solidFill>
                  <a:schemeClr val="tx1"/>
                </a:solidFill>
              </a:rPr>
              <a:t>администрации Кудымкарского муниципального </a:t>
            </a:r>
            <a:r>
              <a:rPr lang="ru-RU" sz="1600" dirty="0" smtClean="0">
                <a:solidFill>
                  <a:schemeClr val="tx1"/>
                </a:solidFill>
              </a:rPr>
              <a:t>района от </a:t>
            </a:r>
            <a:r>
              <a:rPr lang="ru-RU" sz="1600" dirty="0">
                <a:solidFill>
                  <a:schemeClr val="tx1"/>
                </a:solidFill>
              </a:rPr>
              <a:t>17.12.2019 № 1272-260-01-06 «Об утверждении Перечня товарных рынков для содействия развитию конкуренции в Кудымкарском муниципальном округе Пермского края и плана мероприятий («дорожной карты») по развитию конкурентной среды на территории Кудымкарского муниципального округа Пермского </a:t>
            </a:r>
            <a:r>
              <a:rPr lang="ru-RU" sz="1600" dirty="0" smtClean="0">
                <a:solidFill>
                  <a:schemeClr val="tx1"/>
                </a:solidFill>
              </a:rPr>
              <a:t>края»: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       1</a:t>
            </a:r>
            <a:r>
              <a:rPr lang="ru-RU" sz="1600" dirty="0">
                <a:solidFill>
                  <a:schemeClr val="tx1"/>
                </a:solidFill>
              </a:rPr>
              <a:t>. Рынок оказания услуг по перевозке пассажиров автомобильным транспортом по муниципальным маршрутам регулярных перевозок.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        2</a:t>
            </a:r>
            <a:r>
              <a:rPr lang="ru-RU" sz="1600" dirty="0">
                <a:solidFill>
                  <a:schemeClr val="tx1"/>
                </a:solidFill>
              </a:rPr>
              <a:t>. Сфера наружной рекламы.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        3</a:t>
            </a:r>
            <a:r>
              <a:rPr lang="ru-RU" sz="1600" dirty="0">
                <a:solidFill>
                  <a:schemeClr val="tx1"/>
                </a:solidFill>
              </a:rPr>
              <a:t>. Рынок обработки древесины и производства изделий из дерева.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        4</a:t>
            </a:r>
            <a:r>
              <a:rPr lang="ru-RU" sz="1600" dirty="0">
                <a:solidFill>
                  <a:schemeClr val="tx1"/>
                </a:solidFill>
              </a:rPr>
              <a:t>. Рынок дорожной деятельности (за исключением </a:t>
            </a:r>
            <a:r>
              <a:rPr lang="ru-RU" sz="1600" dirty="0" smtClean="0">
                <a:solidFill>
                  <a:schemeClr val="tx1"/>
                </a:solidFill>
              </a:rPr>
              <a:t>проектирования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Согласно Рейтинга </a:t>
            </a:r>
            <a:r>
              <a:rPr lang="ru-RU" sz="1600" dirty="0">
                <a:solidFill>
                  <a:schemeClr val="tx1"/>
                </a:solidFill>
              </a:rPr>
              <a:t>муниципальных образований Пермского края в части их деятельности по содействию развитию конкуренции за 2020 год </a:t>
            </a:r>
            <a:r>
              <a:rPr lang="ru-RU" sz="1600" dirty="0" err="1">
                <a:solidFill>
                  <a:schemeClr val="tx1"/>
                </a:solidFill>
              </a:rPr>
              <a:t>Кудымкарский</a:t>
            </a:r>
            <a:r>
              <a:rPr lang="ru-RU" sz="1600" dirty="0">
                <a:solidFill>
                  <a:schemeClr val="tx1"/>
                </a:solidFill>
              </a:rPr>
              <a:t> МО ПК занял 19 место, для </a:t>
            </a:r>
            <a:r>
              <a:rPr lang="ru-RU" sz="1600" dirty="0" smtClean="0">
                <a:solidFill>
                  <a:schemeClr val="tx1"/>
                </a:solidFill>
              </a:rPr>
              <a:t>сравнения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795739"/>
              </p:ext>
            </p:extLst>
          </p:nvPr>
        </p:nvGraphicFramePr>
        <p:xfrm>
          <a:off x="1470211" y="3738283"/>
          <a:ext cx="9950823" cy="2744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5855">
                  <a:extLst>
                    <a:ext uri="{9D8B030D-6E8A-4147-A177-3AD203B41FA5}">
                      <a16:colId xmlns:a16="http://schemas.microsoft.com/office/drawing/2014/main" val="4210797040"/>
                    </a:ext>
                  </a:extLst>
                </a:gridCol>
                <a:gridCol w="1576558">
                  <a:extLst>
                    <a:ext uri="{9D8B030D-6E8A-4147-A177-3AD203B41FA5}">
                      <a16:colId xmlns:a16="http://schemas.microsoft.com/office/drawing/2014/main" val="1790449666"/>
                    </a:ext>
                  </a:extLst>
                </a:gridCol>
                <a:gridCol w="1433971">
                  <a:extLst>
                    <a:ext uri="{9D8B030D-6E8A-4147-A177-3AD203B41FA5}">
                      <a16:colId xmlns:a16="http://schemas.microsoft.com/office/drawing/2014/main" val="2229282029"/>
                    </a:ext>
                  </a:extLst>
                </a:gridCol>
                <a:gridCol w="1290371">
                  <a:extLst>
                    <a:ext uri="{9D8B030D-6E8A-4147-A177-3AD203B41FA5}">
                      <a16:colId xmlns:a16="http://schemas.microsoft.com/office/drawing/2014/main" val="2721395044"/>
                    </a:ext>
                  </a:extLst>
                </a:gridCol>
                <a:gridCol w="904068">
                  <a:extLst>
                    <a:ext uri="{9D8B030D-6E8A-4147-A177-3AD203B41FA5}">
                      <a16:colId xmlns:a16="http://schemas.microsoft.com/office/drawing/2014/main" val="1744358811"/>
                    </a:ext>
                  </a:extLst>
                </a:gridCol>
              </a:tblGrid>
              <a:tr h="343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Муниципальное 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Блок 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Блок 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Место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504973"/>
                  </a:ext>
                </a:extLst>
              </a:tr>
              <a:tr h="343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Кочевский муниципальный округ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645144"/>
                  </a:ext>
                </a:extLst>
              </a:tr>
              <a:tr h="343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Кудымкарский муниципальный округ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29,75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81,75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208584"/>
                  </a:ext>
                </a:extLst>
              </a:tr>
              <a:tr h="343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Юсьвинский муниципальный округ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24,5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81,5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589202"/>
                  </a:ext>
                </a:extLst>
              </a:tr>
              <a:tr h="343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Юрлинский муниципальный округ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27,5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78,5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998742"/>
                  </a:ext>
                </a:extLst>
              </a:tr>
              <a:tr h="343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город Кудымкар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9,25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66,25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661158"/>
                  </a:ext>
                </a:extLst>
              </a:tr>
              <a:tr h="343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Косинский муниципальный округ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169165"/>
                  </a:ext>
                </a:extLst>
              </a:tr>
              <a:tr h="343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Гайнский муниципальный округ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18,25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25,25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44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4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1977" y="2447365"/>
            <a:ext cx="11035554" cy="3612777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4. </a:t>
            </a:r>
            <a:r>
              <a:rPr lang="ru-RU" sz="1800" dirty="0" smtClean="0"/>
              <a:t>Получателей </a:t>
            </a:r>
            <a:r>
              <a:rPr lang="ru-RU" sz="1800" dirty="0"/>
              <a:t>поддержки. </a:t>
            </a:r>
            <a:br>
              <a:rPr lang="ru-RU" sz="1800" dirty="0"/>
            </a:br>
            <a:r>
              <a:rPr lang="ru-RU" sz="1800" dirty="0" smtClean="0"/>
              <a:t>	Получателями </a:t>
            </a:r>
            <a:r>
              <a:rPr lang="ru-RU" sz="1800" dirty="0"/>
              <a:t>поддержки в 2020 году являются – 11 субъектов МСП, в том числе:</a:t>
            </a:r>
            <a:br>
              <a:rPr lang="ru-RU" sz="1800" dirty="0"/>
            </a:br>
            <a:r>
              <a:rPr lang="ru-RU" sz="1800" dirty="0" smtClean="0"/>
              <a:t>	Получателей </a:t>
            </a:r>
            <a:r>
              <a:rPr lang="ru-RU" sz="1800" dirty="0"/>
              <a:t>субсидий – 1 ед. </a:t>
            </a:r>
            <a:r>
              <a:rPr lang="ru-RU" sz="1800" dirty="0" err="1"/>
              <a:t>Егвинское</a:t>
            </a:r>
            <a:r>
              <a:rPr lang="ru-RU" sz="1800" dirty="0"/>
              <a:t> сельское потребительское общество – 60,0 тыс. руб.;</a:t>
            </a:r>
            <a:br>
              <a:rPr lang="ru-RU" sz="1800" dirty="0"/>
            </a:br>
            <a:r>
              <a:rPr lang="ru-RU" sz="1800" dirty="0" smtClean="0"/>
              <a:t>	Финансовая </a:t>
            </a:r>
            <a:r>
              <a:rPr lang="ru-RU" sz="1800" dirty="0"/>
              <a:t>поддержка через Фонд поддержки предпринимательства  - 10 ед., (Глава КФХ Головин Дмитрий Геннадьевич, ИП Шадрин Николай Иванович, ИП </a:t>
            </a:r>
            <a:r>
              <a:rPr lang="ru-RU" sz="1800" dirty="0" err="1"/>
              <a:t>Четин</a:t>
            </a:r>
            <a:r>
              <a:rPr lang="ru-RU" sz="1800" dirty="0"/>
              <a:t> Алексей Иванович, ИП Мартьянов Николай Александрович, глава КФХ </a:t>
            </a:r>
            <a:r>
              <a:rPr lang="ru-RU" sz="1800" dirty="0" err="1"/>
              <a:t>Радостев</a:t>
            </a:r>
            <a:r>
              <a:rPr lang="ru-RU" sz="1800" dirty="0"/>
              <a:t> Алексей Родионович, ИП Тарасова Наталья Семеновна, </a:t>
            </a:r>
            <a:r>
              <a:rPr lang="ru-RU" sz="1800" dirty="0" err="1"/>
              <a:t>Ошибское</a:t>
            </a:r>
            <a:r>
              <a:rPr lang="ru-RU" sz="1800" dirty="0"/>
              <a:t> сельпо, ООО «</a:t>
            </a:r>
            <a:r>
              <a:rPr lang="ru-RU" sz="1800" dirty="0" err="1"/>
              <a:t>Галес</a:t>
            </a:r>
            <a:r>
              <a:rPr lang="ru-RU" sz="1800" dirty="0"/>
              <a:t>») – 5050,0 тыс. руб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5. Определены 3 объекта к созданию инвестиционных площадок, это:</a:t>
            </a:r>
            <a:br>
              <a:rPr lang="ru-RU" sz="1800" dirty="0"/>
            </a:br>
            <a:r>
              <a:rPr lang="ru-RU" sz="1800" dirty="0"/>
              <a:t>- Бывшее здание </a:t>
            </a:r>
            <a:r>
              <a:rPr lang="ru-RU" sz="1800" dirty="0" err="1"/>
              <a:t>Деминского</a:t>
            </a:r>
            <a:r>
              <a:rPr lang="ru-RU" sz="1800" dirty="0"/>
              <a:t> детского дома;</a:t>
            </a:r>
            <a:br>
              <a:rPr lang="ru-RU" sz="1800" dirty="0"/>
            </a:br>
            <a:r>
              <a:rPr lang="ru-RU" sz="1800" dirty="0"/>
              <a:t>- Бывшее здание школы в д. </a:t>
            </a:r>
            <a:r>
              <a:rPr lang="ru-RU" sz="1800" dirty="0" err="1"/>
              <a:t>Чакилева</a:t>
            </a:r>
            <a:r>
              <a:rPr lang="ru-RU" sz="1800" dirty="0"/>
              <a:t> – </a:t>
            </a:r>
            <a:r>
              <a:rPr lang="ru-RU" sz="1800" b="1" i="1" dirty="0"/>
              <a:t>объект включен в Прогнозный план приватизации на 2021 год (решение Думы от 06.11.2020 № 173);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Бывшее здание школы в д. Егорова.</a:t>
            </a:r>
            <a:r>
              <a:rPr lang="ru-RU" dirty="0"/>
              <a:t/>
            </a:r>
            <a:br>
              <a:rPr lang="ru-RU" dirty="0"/>
            </a:b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873077"/>
              </p:ext>
            </p:extLst>
          </p:nvPr>
        </p:nvGraphicFramePr>
        <p:xfrm>
          <a:off x="1398494" y="558411"/>
          <a:ext cx="10228730" cy="1539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7279">
                  <a:extLst>
                    <a:ext uri="{9D8B030D-6E8A-4147-A177-3AD203B41FA5}">
                      <a16:colId xmlns:a16="http://schemas.microsoft.com/office/drawing/2014/main" val="2278324759"/>
                    </a:ext>
                  </a:extLst>
                </a:gridCol>
                <a:gridCol w="1560673">
                  <a:extLst>
                    <a:ext uri="{9D8B030D-6E8A-4147-A177-3AD203B41FA5}">
                      <a16:colId xmlns:a16="http://schemas.microsoft.com/office/drawing/2014/main" val="126767137"/>
                    </a:ext>
                  </a:extLst>
                </a:gridCol>
                <a:gridCol w="1413040">
                  <a:extLst>
                    <a:ext uri="{9D8B030D-6E8A-4147-A177-3AD203B41FA5}">
                      <a16:colId xmlns:a16="http://schemas.microsoft.com/office/drawing/2014/main" val="3997506733"/>
                    </a:ext>
                  </a:extLst>
                </a:gridCol>
                <a:gridCol w="2277738">
                  <a:extLst>
                    <a:ext uri="{9D8B030D-6E8A-4147-A177-3AD203B41FA5}">
                      <a16:colId xmlns:a16="http://schemas.microsoft.com/office/drawing/2014/main" val="1230048908"/>
                    </a:ext>
                  </a:extLst>
                </a:gridCol>
              </a:tblGrid>
              <a:tr h="36495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(ед.)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(ед.)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Изменение в %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13562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Организации- всего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83,96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(-17)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12058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Организации частной формы собственности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90,91% (-4)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0483"/>
                  </a:ext>
                </a:extLst>
              </a:tr>
              <a:tr h="33312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предприниматели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296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92,91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(-21)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89793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Самозанятые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8,8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раза (+101)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39944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 rotWithShape="1">
          <a:blip r:embed="rId2"/>
          <a:srcRect l="13782" t="17104" r="75000" b="58380"/>
          <a:stretch/>
        </p:blipFill>
        <p:spPr bwMode="auto">
          <a:xfrm>
            <a:off x="0" y="0"/>
            <a:ext cx="1398494" cy="1398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66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8480" t="11827" r="16222" b="12607"/>
          <a:stretch/>
        </p:blipFill>
        <p:spPr>
          <a:xfrm>
            <a:off x="0" y="-480060"/>
            <a:ext cx="12230100" cy="78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3782" t="17104" r="75000" b="58380"/>
          <a:stretch/>
        </p:blipFill>
        <p:spPr bwMode="auto">
          <a:xfrm>
            <a:off x="0" y="0"/>
            <a:ext cx="1398494" cy="1398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9176" y="699247"/>
            <a:ext cx="10443882" cy="5907741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3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>
                <a:solidFill>
                  <a:srgbClr val="0070C0"/>
                </a:solidFill>
              </a:rPr>
              <a:t>направление - Организации пассажирских перевозок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solidFill>
                  <a:schemeClr val="tx1"/>
                </a:solidFill>
              </a:rPr>
              <a:t>В рамках основного мероприятия "Организация транспортного обслуживания населения в Кудымкарском муниципальном  округе Пермского края" Муниципальной программы "Развитие транспортной системы  Кудымкарского муниципального округа Пермского края» обеспечивается организация заключения и контроля за исполнением контрактов с перевозчиками на 2 муниципальных маршрутах «Степанова-Пятина», «Степанова-</a:t>
            </a:r>
            <a:r>
              <a:rPr lang="ru-RU" sz="1800" dirty="0" err="1">
                <a:solidFill>
                  <a:schemeClr val="tx1"/>
                </a:solidFill>
              </a:rPr>
              <a:t>Полва</a:t>
            </a:r>
            <a:r>
              <a:rPr lang="ru-RU" sz="1800" dirty="0" smtClean="0">
                <a:solidFill>
                  <a:schemeClr val="tx1"/>
                </a:solidFill>
              </a:rPr>
              <a:t>». Сумма финансирования в 2020 году составила </a:t>
            </a:r>
            <a:r>
              <a:rPr lang="ru-RU" sz="1800" b="1" dirty="0" smtClean="0">
                <a:solidFill>
                  <a:schemeClr val="tx1"/>
                </a:solidFill>
              </a:rPr>
              <a:t>492,0</a:t>
            </a:r>
            <a:r>
              <a:rPr lang="ru-RU" sz="1800" dirty="0" smtClean="0">
                <a:solidFill>
                  <a:schemeClr val="tx1"/>
                </a:solidFill>
              </a:rPr>
              <a:t> тыс. руб.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solidFill>
                  <a:schemeClr val="tx1"/>
                </a:solidFill>
              </a:rPr>
              <a:t>В настоящее время автомобильные пассажирские перевозки на территории округа осуществляют 10 перевозчиков по 34 регулярным маршрутам, из которых 3 междугородных маршрутов; 29 межмуниципальных маршрутов; 2 муниципальных маршрутов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>
                <a:solidFill>
                  <a:srgbClr val="FF0000"/>
                </a:solidFill>
              </a:rPr>
              <a:t>!!!</a:t>
            </a:r>
            <a:r>
              <a:rPr lang="ru-RU" sz="1800" dirty="0" smtClean="0"/>
              <a:t> </a:t>
            </a:r>
            <a:r>
              <a:rPr lang="ru-RU" sz="1800" u="sng" dirty="0" smtClean="0">
                <a:solidFill>
                  <a:schemeClr val="tx1"/>
                </a:solidFill>
              </a:rPr>
              <a:t>Проблема по данному направлению в части межмуниципальных перевозок, так как изменение схемы, отмена рейсов или создание рейсов в соответствии с транспортной Моделью Пермского края на основании Федерального закона 220-ФЗ относятся к полномочиям Министерства транспорта ПК, и работа администрации по данному направлению носит только рекомендательный характер.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338</TotalTime>
  <Words>1595</Words>
  <Application>Microsoft Office PowerPoint</Application>
  <PresentationFormat>Широкоэкранный</PresentationFormat>
  <Paragraphs>344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Microsoft YaHei</vt:lpstr>
      <vt:lpstr>Arial</vt:lpstr>
      <vt:lpstr>Calibri</vt:lpstr>
      <vt:lpstr>Century Gothic</vt:lpstr>
      <vt:lpstr>Mangal</vt:lpstr>
      <vt:lpstr>StarSymbol</vt:lpstr>
      <vt:lpstr>Times New Roman</vt:lpstr>
      <vt:lpstr>Wingdings</vt:lpstr>
      <vt:lpstr>Wingdings 3</vt:lpstr>
      <vt:lpstr>Легкий дым</vt:lpstr>
      <vt:lpstr>Об итогах работы управления экономики администрации Кудымкарского муниципального округа Пермского края за 2020 год и планах на 2021 год. </vt:lpstr>
      <vt:lpstr>1 направление - вопросы стратегического планирования, сбор и анализ показателей социально-экономического развития Кудымкарского муниципального округа Пермского края в рамках реализации Федерального закона от 28.06.2014 № 172-ФЗ «О стратегическом планировании в Российской Федерации».  В 2020 году действовали 12 муниципальных программ, и 1 муниципальная адресная программа, разработка и реализация 5 из которых частично или полностью возлагалась на работу Управление экономики, а именно:               - МП «Экономическая политика КМО ПК»;               - МП «Охрана окружающей среды на территории КМО ПК»;                - МАП «Переселение жителей из аварийного (ветхого) жилья»;   - МП «Развитие транспортной системы КМО ПК»;    - МП «Благоустройство территории КМО ПК». </vt:lpstr>
      <vt:lpstr>За 2020 год Отчет о реализации муниципальных программ ответственными исполнителями предоставляется по формам в соответствии с порядком, утвержденным постановлением администрации района 28.09.2018 № 702-260-01-06.</vt:lpstr>
      <vt:lpstr>продолжение</vt:lpstr>
      <vt:lpstr>2 направление - это деятельность, направленная на улучшение инвестиционного климата на территории округа, развитие конкуренции  и оказание поддержки малому и среднему предпринимательству  Коллегиальным совещательным органом по внедрению развития конкуренции является Совет по развитию малого и среднего предпринимательства и обеспечению благоприятного инвестиционного климата при администрации Кудымкарского муниципального округа Пермского края.  Данный Совет был образован в декабре 2020 года  1. Оценка регулирующего воздействия  проектов муниципальных актов. !!! 2018, 2019, 2020 – ОРВ в отношении НПА не проводилась.  В 2021 году данный целевой показатель включен в муниципальную программу «Экономическая политика КМО ПК», 1 НПА прошел процедуру ОРВ, постановление от 10.03.2021 № СЭД-260-01-06-81 «Об утверждении Плана мероприятий («дорожной карты») по реализации Стратегии развития малого и среднего предпринимательства в Пермском крае на период до 2030 года на территории Кудымкарского муниципального округа Пермского края».  2. Экспертиза НПА. !!! 2017, 2018, 2019, 2020 –  Экспертиза в отношении НПА не проводилась.  Распоряжением № СЭД-260-01-07-91 от 28.12.2020 «Об утверждении плана проведения экспертизы действующих муниципальных нормативных правовых актов Кудымкарского муниципального округа Пермского края на 2021 год» (2 полугодие 2021 года). </vt:lpstr>
      <vt:lpstr>3. Развитие конкуренции.  Постановлением администрации Кудымкарского муниципального района от 17.12.2019 № 1272-260-01-06 «Об утверждении Перечня товарных рынков для содействия развитию конкуренции в Кудымкарском муниципальном округе Пермского края и плана мероприятий («дорожной карты») по развитию конкурентной среды на территории Кудымкарского муниципального округа Пермского края»:                 1. Рынок оказания услуг по перевозке пассажиров автомобильным транспортом по муниципальным маршрутам регулярных перевозок.                  2. Сфера наружной рекламы.                  3. Рынок обработки древесины и производства изделий из дерева.                  4. Рынок дорожной деятельности (за исключением проектирования.  Согласно Рейтинга муниципальных образований Пермского края в части их деятельности по содействию развитию конкуренции за 2020 год Кудымкарский МО ПК занял 19 место, для сравнения</vt:lpstr>
      <vt:lpstr>4. Получателей поддержки.   Получателями поддержки в 2020 году являются – 11 субъектов МСП, в том числе:  Получателей субсидий – 1 ед. Егвинское сельское потребительское общество – 60,0 тыс. руб.;  Финансовая поддержка через Фонд поддержки предпринимательства  - 10 ед., (Глава КФХ Головин Дмитрий Геннадьевич, ИП Шадрин Николай Иванович, ИП Четин Алексей Иванович, ИП Мартьянов Николай Александрович, глава КФХ Радостев Алексей Родионович, ИП Тарасова Наталья Семеновна, Ошибское сельпо, ООО «Галес») – 5050,0 тыс. руб.  5. Определены 3 объекта к созданию инвестиционных площадок, это: - Бывшее здание Деминского детского дома; - Бывшее здание школы в д. Чакилева – объект включен в Прогнозный план приватизации на 2021 год (решение Думы от 06.11.2020 № 173); - Бывшее здание школы в д. Егорова. </vt:lpstr>
      <vt:lpstr>Презентация PowerPoint</vt:lpstr>
      <vt:lpstr>3 направление - Организации пассажирских перевозок.  В рамках основного мероприятия "Организация транспортного обслуживания населения в Кудымкарском муниципальном  округе Пермского края" Муниципальной программы "Развитие транспортной системы  Кудымкарского муниципального округа Пермского края» обеспечивается организация заключения и контроля за исполнением контрактов с перевозчиками на 2 муниципальных маршрутах «Степанова-Пятина», «Степанова-Полва». Сумма финансирования в 2020 году составила 492,0 тыс. руб.  В настоящее время автомобильные пассажирские перевозки на территории округа осуществляют 10 перевозчиков по 34 регулярным маршрутам, из которых 3 междугородных маршрутов; 29 межмуниципальных маршрутов; 2 муниципальных маршрутов.  !!! Проблема по данному направлению в части межмуниципальных перевозок, так как изменение схемы, отмена рейсов или создание рейсов в соответствии с транспортной Моделью Пермского края на основании Федерального закона 220-ФЗ относятся к полномочиям Министерства транспорта ПК, и работа администрации по данному направлению носит только рекомендательный характер.  </vt:lpstr>
      <vt:lpstr>   В 2020 году на реализацию муниципальной программы  направлено 60 тыс. руб., благодаря чему были проведена выездная торговля  Управлением обеспечена выдача 64 разрешения на торговлю на территории округа.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работы управления экономики администрации Кудымкарского муниципального округа Пермского края за 2020 год и планах на 2021 год. </dc:title>
  <dc:creator>Nadimova</dc:creator>
  <cp:lastModifiedBy>Nadimova</cp:lastModifiedBy>
  <cp:revision>44</cp:revision>
  <dcterms:created xsi:type="dcterms:W3CDTF">2021-03-23T10:12:07Z</dcterms:created>
  <dcterms:modified xsi:type="dcterms:W3CDTF">2021-04-06T10:40:11Z</dcterms:modified>
</cp:coreProperties>
</file>