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handoutMasterIdLst>
    <p:handoutMasterId r:id="rId13"/>
  </p:handoutMasterIdLst>
  <p:sldIdLst>
    <p:sldId id="264" r:id="rId4"/>
    <p:sldId id="317" r:id="rId5"/>
    <p:sldId id="319" r:id="rId6"/>
    <p:sldId id="334" r:id="rId7"/>
    <p:sldId id="333" r:id="rId8"/>
    <p:sldId id="328" r:id="rId9"/>
    <p:sldId id="331" r:id="rId10"/>
    <p:sldId id="265" r:id="rId11"/>
  </p:sldIdLst>
  <p:sldSz cx="12169775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97" autoAdjust="0"/>
  </p:normalViewPr>
  <p:slideViewPr>
    <p:cSldViewPr>
      <p:cViewPr varScale="1">
        <p:scale>
          <a:sx n="82" d="100"/>
          <a:sy n="82" d="100"/>
        </p:scale>
        <p:origin x="696" y="62"/>
      </p:cViewPr>
      <p:guideLst>
        <p:guide orient="horz" pos="2160"/>
        <p:guide pos="3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281564745021236E-2"/>
          <c:y val="0"/>
          <c:w val="0.94000752219271166"/>
          <c:h val="0.811522440505554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3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9B49-4DAB-8E48-00CB913D5F28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9B49-4DAB-8E48-00CB913D5F28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5-9B49-4DAB-8E48-00CB913D5F28}"/>
              </c:ext>
            </c:extLst>
          </c:dPt>
          <c:dPt>
            <c:idx val="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7-9B49-4DAB-8E48-00CB913D5F28}"/>
              </c:ext>
            </c:extLst>
          </c:dPt>
          <c:dPt>
            <c:idx val="7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9-9B49-4DAB-8E48-00CB913D5F28}"/>
              </c:ext>
            </c:extLst>
          </c:dPt>
          <c:dLbls>
            <c:dLbl>
              <c:idx val="0"/>
              <c:layout>
                <c:manualLayout>
                  <c:x val="2.4665899407149898E-3"/>
                  <c:y val="-0.205454595925640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B49-4DAB-8E48-00CB913D5F28}"/>
                </c:ext>
              </c:extLst>
            </c:dLbl>
            <c:dLbl>
              <c:idx val="1"/>
              <c:layout>
                <c:manualLayout>
                  <c:x val="-2.2818965413501347E-3"/>
                  <c:y val="-0.226863295899168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B49-4DAB-8E48-00CB913D5F28}"/>
                </c:ext>
              </c:extLst>
            </c:dLbl>
            <c:dLbl>
              <c:idx val="2"/>
              <c:layout>
                <c:manualLayout>
                  <c:x val="4.5557705176664728E-3"/>
                  <c:y val="-0.1926224430312128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B49-4DAB-8E48-00CB913D5F28}"/>
                </c:ext>
              </c:extLst>
            </c:dLbl>
            <c:dLbl>
              <c:idx val="3"/>
              <c:layout>
                <c:manualLayout>
                  <c:x val="2.4160129002845743E-3"/>
                  <c:y val="-0.232335224337556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49-4DAB-8E48-00CB913D5F28}"/>
                </c:ext>
              </c:extLst>
            </c:dLbl>
            <c:dLbl>
              <c:idx val="4"/>
              <c:layout>
                <c:manualLayout>
                  <c:x val="-6.697097767337595E-5"/>
                  <c:y val="-0.274439689287627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49-4DAB-8E48-00CB913D5F28}"/>
                </c:ext>
              </c:extLst>
            </c:dLbl>
            <c:dLbl>
              <c:idx val="5"/>
              <c:layout>
                <c:manualLayout>
                  <c:x val="-4.5392021768358255E-3"/>
                  <c:y val="-0.3097540069587330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B49-4DAB-8E48-00CB913D5F28}"/>
                </c:ext>
              </c:extLst>
            </c:dLbl>
            <c:dLbl>
              <c:idx val="6"/>
              <c:layout>
                <c:manualLayout>
                  <c:x val="-2.3488675190235075E-3"/>
                  <c:y val="-0.3699790723449606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159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B49-4DAB-8E48-00CB913D5F28}"/>
                </c:ext>
              </c:extLst>
            </c:dLbl>
            <c:dLbl>
              <c:idx val="7"/>
              <c:layout>
                <c:manualLayout>
                  <c:x val="-2.0661593033762618E-3"/>
                  <c:y val="-0.3793118857029116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B49-4DAB-8E48-00CB913D5F28}"/>
                </c:ext>
              </c:extLst>
            </c:dLbl>
            <c:dLbl>
              <c:idx val="8"/>
              <c:layout>
                <c:manualLayout>
                  <c:x val="-2.4583929720935088E-3"/>
                  <c:y val="-0.321994417035151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B49-4DAB-8E48-00CB913D5F28}"/>
                </c:ext>
              </c:extLst>
            </c:dLbl>
            <c:dLbl>
              <c:idx val="9"/>
              <c:layout>
                <c:manualLayout>
                  <c:x val="2.1308630344096541E-3"/>
                  <c:y val="-0.24404448768545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B49-4DAB-8E48-00CB913D5F28}"/>
                </c:ext>
              </c:extLst>
            </c:dLbl>
            <c:dLbl>
              <c:idx val="10"/>
              <c:layout>
                <c:manualLayout>
                  <c:x val="-1.5103350694047814E-4"/>
                  <c:y val="-0.1792002399469734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B49-4DAB-8E48-00CB913D5F28}"/>
                </c:ext>
              </c:extLst>
            </c:dLbl>
            <c:dLbl>
              <c:idx val="11"/>
              <c:layout>
                <c:manualLayout>
                  <c:x val="-4.4298511273535143E-3"/>
                  <c:y val="-0.171971024913455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B49-4DAB-8E48-00CB913D5F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anchor="t" anchorCtr="0"/>
              <a:lstStyle/>
              <a:p>
                <a:pPr>
                  <a:defRPr sz="1000" b="0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51</c:v>
                </c:pt>
                <c:pt idx="1">
                  <c:v>51</c:v>
                </c:pt>
                <c:pt idx="2">
                  <c:v>80</c:v>
                </c:pt>
                <c:pt idx="3">
                  <c:v>140</c:v>
                </c:pt>
                <c:pt idx="4">
                  <c:v>239</c:v>
                </c:pt>
                <c:pt idx="5">
                  <c:v>194</c:v>
                </c:pt>
                <c:pt idx="6">
                  <c:v>159</c:v>
                </c:pt>
                <c:pt idx="7">
                  <c:v>128</c:v>
                </c:pt>
                <c:pt idx="8">
                  <c:v>66</c:v>
                </c:pt>
                <c:pt idx="9">
                  <c:v>60</c:v>
                </c:pt>
                <c:pt idx="10">
                  <c:v>50</c:v>
                </c:pt>
                <c:pt idx="1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B49-4DAB-8E48-00CB913D5F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6439672"/>
        <c:axId val="136440056"/>
      </c:barChart>
      <c:catAx>
        <c:axId val="13643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60000"/>
          <a:lstStyle/>
          <a:p>
            <a:pPr>
              <a:defRPr sz="800" b="0">
                <a:latin typeface="+mn-lt"/>
                <a:cs typeface="Times New Roman" panose="02020603050405020304" pitchFamily="18" charset="0"/>
              </a:defRPr>
            </a:pPr>
            <a:endParaRPr lang="ru-RU"/>
          </a:p>
        </c:txPr>
        <c:crossAx val="136440056"/>
        <c:crosses val="autoZero"/>
        <c:auto val="1"/>
        <c:lblAlgn val="ctr"/>
        <c:lblOffset val="100"/>
        <c:tickMarkSkip val="2"/>
        <c:noMultiLvlLbl val="0"/>
      </c:catAx>
      <c:valAx>
        <c:axId val="1364400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6439672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Динамика</a:t>
            </a:r>
            <a:r>
              <a:rPr lang="ru-RU" sz="1200" baseline="0" dirty="0" smtClean="0">
                <a:latin typeface="+mn-lt"/>
                <a:cs typeface="Times New Roman" panose="02020603050405020304" pitchFamily="18" charset="0"/>
              </a:rPr>
              <a:t> поступления </a:t>
            </a:r>
            <a:r>
              <a:rPr lang="ru-RU" sz="1200" dirty="0" smtClean="0">
                <a:latin typeface="+mn-lt"/>
                <a:cs typeface="Times New Roman" panose="02020603050405020304" pitchFamily="18" charset="0"/>
              </a:rPr>
              <a:t>вакансий в</a:t>
            </a:r>
            <a:r>
              <a:rPr lang="ru-RU" sz="1200" baseline="0" dirty="0" smtClean="0">
                <a:latin typeface="+mn-lt"/>
                <a:cs typeface="Times New Roman" panose="02020603050405020304" pitchFamily="18" charset="0"/>
              </a:rPr>
              <a:t> службу занятости (ед. в мес.)</a:t>
            </a:r>
            <a:endParaRPr lang="ru-RU" sz="1200" dirty="0"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3.3200509763561287E-2"/>
          <c:y val="6.12675643037401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5287619427604914E-2"/>
          <c:y val="0"/>
          <c:w val="0.97831104094256527"/>
          <c:h val="0.695925468449405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поступивших вакансий</c:v>
                </c:pt>
              </c:strCache>
            </c:strRef>
          </c:tx>
          <c:invertIfNegative val="0"/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93E-4DD5-9F80-D57AAB2C13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+mn-lt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24</c:v>
                </c:pt>
                <c:pt idx="1">
                  <c:v>83</c:v>
                </c:pt>
                <c:pt idx="2">
                  <c:v>96</c:v>
                </c:pt>
                <c:pt idx="3">
                  <c:v>25</c:v>
                </c:pt>
                <c:pt idx="4">
                  <c:v>44</c:v>
                </c:pt>
                <c:pt idx="5">
                  <c:v>34</c:v>
                </c:pt>
                <c:pt idx="6">
                  <c:v>20</c:v>
                </c:pt>
                <c:pt idx="7">
                  <c:v>49</c:v>
                </c:pt>
                <c:pt idx="8">
                  <c:v>296</c:v>
                </c:pt>
                <c:pt idx="9">
                  <c:v>76</c:v>
                </c:pt>
                <c:pt idx="10">
                  <c:v>128</c:v>
                </c:pt>
                <c:pt idx="1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3E-4DD5-9F80-D57AAB2C13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Вакансии для трудоустройства несовершеннолетних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6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3E-4DD5-9F80-D57AAB2C1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323824"/>
        <c:axId val="138324208"/>
      </c:barChart>
      <c:catAx>
        <c:axId val="138323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38324208"/>
        <c:crosses val="autoZero"/>
        <c:auto val="1"/>
        <c:lblAlgn val="ctr"/>
        <c:lblOffset val="100"/>
        <c:noMultiLvlLbl val="0"/>
      </c:catAx>
      <c:valAx>
        <c:axId val="1383242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8323824"/>
        <c:crosses val="autoZero"/>
        <c:crossBetween val="between"/>
      </c:valAx>
      <c:spPr>
        <a:noFill/>
        <a:ln w="25401">
          <a:noFill/>
        </a:ln>
      </c:spPr>
    </c:plotArea>
    <c:legend>
      <c:legendPos val="b"/>
      <c:layout>
        <c:manualLayout>
          <c:xMode val="edge"/>
          <c:yMode val="edge"/>
          <c:x val="5.1814767995559723E-2"/>
          <c:y val="0.84746052710096542"/>
          <c:w val="0.89999991425820391"/>
          <c:h val="0.1294094287143128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41378-AB3B-4818-9A61-FA68EB6E908E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329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329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FF6BB-9C32-4CB6-A81C-FA2F35FA8E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296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5659" cy="49371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3713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F4A0F63E-1BBD-46AD-BADF-150DECFE2EE9}" type="datetimeFigureOut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36600"/>
            <a:ext cx="6578600" cy="3706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1"/>
            <a:ext cx="5438140" cy="4443413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378826"/>
            <a:ext cx="2945659" cy="49371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378826"/>
            <a:ext cx="2945659" cy="493713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3E342987-DBA9-4222-BF2E-6D9BF7C02F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77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36600"/>
            <a:ext cx="6578600" cy="37068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1069A-5EC0-A044-89A8-CA2A55D6590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8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2987-DBA9-4222-BF2E-6D9BF7C02F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97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7134" indent="-28748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1502" indent="-2290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1154" indent="-2290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72386" indent="-22903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7300" indent="-2290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2214" indent="-2290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7128" indent="-2290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2042" indent="-22903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AB437D2-4A93-4547-9509-7D124527A180}" type="slidenum">
              <a:rPr lang="en-US" altLang="ru-RU" smtClean="0"/>
              <a:pPr>
                <a:spcBef>
                  <a:spcPct val="0"/>
                </a:spcBef>
              </a:pPr>
              <a:t>3</a:t>
            </a:fld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601299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776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496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8513" indent="-2254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257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829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401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7313" indent="-2254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0D21AC83-F473-418E-8B61-5172E0F56CBA}" type="slidenum">
              <a:rPr lang="en-US" altLang="ru-RU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4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2987-DBA9-4222-BF2E-6D9BF7C02F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58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342987-DBA9-4222-BF2E-6D9BF7C02F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49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7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D621-98B7-484B-A76B-438580646BDF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49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B582-C9E7-431E-A123-CC17967C4C38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845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40"/>
            <a:ext cx="2738199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40"/>
            <a:ext cx="801176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143F-5DFC-4FE0-9AD3-A9D9B921C299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29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7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08F8-E5D1-49C5-80F0-0026D3AD081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F3C-E619-4B00-AE89-5D82CB4BE9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2906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4759-75A3-4311-AE8F-4307C32218A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3E20A-89ED-42A8-972A-360BEC5F1F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9688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ECDF4-49CB-4AA6-B736-A4A42951E8D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E910-8B3A-4533-8459-5382A3C297B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0581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235F2-C0F3-4510-BEDB-1D3310DEE82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58B0-A430-42C9-B35B-E40D4FE833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552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8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88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26D86-8F1B-4A87-8A17-DA4E84EF546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A7051-0859-4A9B-8B73-2919B1C87C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06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5597F-FD42-4A8D-A008-CB2F3809579F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269B-88E8-4C26-913D-1551E0ACD5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80548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A23C9-6D66-4FD3-8E37-803EF1AAFDE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4D44-61A7-4E38-A934-F00D3060207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2312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90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F1E37-9430-4269-AD32-8C815D0CD83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22E30-1FC2-44D8-BFF9-770036292A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77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DA517-503E-42A1-BBF3-075576DF603A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82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2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2" y="612775"/>
            <a:ext cx="730186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2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7AF4E-38FD-4E72-B1FE-E03EA9FD013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1E228-8B75-4A38-AF69-6D164CB2C0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89715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31D4-D783-4967-A4FD-397E1DF038C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248B8-7413-4EA4-99E9-D14FA2DA6E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91558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40"/>
            <a:ext cx="2738199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40"/>
            <a:ext cx="801176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74FBE-4DD8-484A-A3E6-CEB2CE0240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C4F0A-DD94-4367-A82C-35029C27E8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3371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30428"/>
            <a:ext cx="10344309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7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45B2-4F47-42A4-8521-54CA9736391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313F1-173F-4966-830A-A8436A079D7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3109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971D-45BD-46F6-A8B8-67E9524B670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A4C74-6F39-403F-A7FE-1671EC1ACE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4076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C2B2-5B0C-41A6-9073-A0B8F7B90A7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16B8-964C-4CE3-A64E-487BE17ABD4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2253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416F-27A2-4F85-AC70-4FA8C275063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40A8-C8E1-40FF-8B07-08505A32D4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3278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8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88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EA967-D049-4B39-A4F1-3C4B33F8FF3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CD9E5-B142-43E5-89CC-065DA33F9E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30179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D380-B3A9-41B5-B0FB-0BC574E0471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27B9C-25B2-4F24-8EF0-B1C8E72BB4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8462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74B7-F7F3-4411-A5DD-C7DBE1D697C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9042A-6FC0-495A-A5BB-3072A9B570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663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406903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E458-DF9E-4BC2-AAE7-A60FC374FFCF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700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90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6E1D-1D7F-4503-9C06-5BA6CCB5E21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31263-F163-4B19-90B3-4AD478A086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82504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2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2" y="612775"/>
            <a:ext cx="7301865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2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73DD-BA43-45EC-9833-1C6A4F027B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54A8-FC49-4352-8BD8-59A7E5B03B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2234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CB4ED-1B29-4463-9A85-1E1943487DBE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2BB6-1BAB-45C5-BB2A-C136E66087A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55029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74640"/>
            <a:ext cx="2738199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89" y="274640"/>
            <a:ext cx="801176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5386-8100-4188-A031-68940B4FF77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400C8-B76D-462D-BC0B-6844159C2E4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580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8489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6302" y="1600203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8EF30-F0B8-4D7D-9C99-19D089976255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529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8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8488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6975B-E7BE-4920-92AF-BC0A762053DC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86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02ACA-0B7E-4BB9-988A-5B962E57FF44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2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71E88-210B-443A-8843-18733AAC9060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5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0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8044" y="273052"/>
            <a:ext cx="680324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90" y="1435102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24A2-A9A2-496E-B664-0A9534B37E3F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030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2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2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2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CCD4-6AEF-4D89-BFDF-22BE5CD28915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1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91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91" y="1600203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90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7913-2C8A-4A3E-AFA0-C8C851BC75D9}" type="datetime1">
              <a:rPr lang="ru-RU" smtClean="0"/>
              <a:pPr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356353"/>
            <a:ext cx="3853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3" y="6356353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7BC5-FA0D-4842-A171-25ED9D933B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98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8013" y="274638"/>
            <a:ext cx="10953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8013" y="1600200"/>
            <a:ext cx="10953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B97752-3B42-46F6-9563-26E5AC8B9D8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4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725" y="6356350"/>
            <a:ext cx="2840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3BCE08-77D0-4492-991F-44FAADC78232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67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8013" y="274638"/>
            <a:ext cx="10953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8013" y="1600200"/>
            <a:ext cx="10953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013" y="6356350"/>
            <a:ext cx="2840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D0C78A-9066-4EC3-AE8F-4C6F3CD953B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7663" y="6356350"/>
            <a:ext cx="3854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725" y="6356350"/>
            <a:ext cx="2840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B2C4B7-C617-4B93-8578-1749BD931354}" type="slidenum">
              <a:rPr lang="ru-RU" alt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9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id="{6384928A-AB8F-47C8-AFB5-66E29C1445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855" y="3847133"/>
            <a:ext cx="5028765" cy="1371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8480" y="6275443"/>
            <a:ext cx="1168299" cy="396000"/>
          </a:xfrm>
          <a:prstGeom prst="rect">
            <a:avLst/>
          </a:prstGeom>
          <a:noFill/>
          <a:ln>
            <a:noFill/>
          </a:ln>
        </p:spPr>
        <p:txBody>
          <a:bodyPr wrap="square" rIns="72000" rtlCol="0" anchor="ctr">
            <a:noAutofit/>
          </a:bodyPr>
          <a:lstStyle/>
          <a:p>
            <a:pPr algn="r"/>
            <a:r>
              <a:rPr lang="ru-RU" sz="1400" dirty="0" smtClean="0">
                <a:latin typeface="PT Serif" charset="0"/>
                <a:ea typeface="PT Serif" charset="0"/>
                <a:cs typeface="PT Serif" charset="0"/>
              </a:rPr>
              <a:t>2021</a:t>
            </a:r>
            <a:endParaRPr lang="en-US" sz="1400" dirty="0">
              <a:latin typeface="PT Serif" charset="0"/>
              <a:ea typeface="PT Serif" charset="0"/>
              <a:cs typeface="PT Serif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CA015B-28AD-41F6-8CE6-E925E084BACE}"/>
              </a:ext>
            </a:extLst>
          </p:cNvPr>
          <p:cNvSpPr txBox="1"/>
          <p:nvPr/>
        </p:nvSpPr>
        <p:spPr>
          <a:xfrm>
            <a:off x="5580831" y="2447018"/>
            <a:ext cx="6408712" cy="206210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>
                <a:solidFill>
                  <a:srgbClr val="0070C0"/>
                </a:solidFill>
                <a:ea typeface="PT Serif"/>
                <a:cs typeface="Times New Roman" pitchFamily="18" charset="0"/>
              </a:rPr>
              <a:t>Мониторинг параметров </a:t>
            </a:r>
            <a:r>
              <a:rPr lang="ru-RU" altLang="ru-RU" sz="3200" b="1" dirty="0" smtClean="0">
                <a:solidFill>
                  <a:srgbClr val="0070C0"/>
                </a:solidFill>
                <a:ea typeface="PT Serif"/>
                <a:cs typeface="Times New Roman" pitchFamily="18" charset="0"/>
              </a:rPr>
              <a:t>безработицы на </a:t>
            </a:r>
            <a:r>
              <a:rPr lang="ru-RU" altLang="ru-RU" sz="3200" b="1" dirty="0">
                <a:solidFill>
                  <a:srgbClr val="0070C0"/>
                </a:solidFill>
                <a:ea typeface="PT Serif"/>
                <a:cs typeface="Times New Roman" pitchFamily="18" charset="0"/>
              </a:rPr>
              <a:t>территории </a:t>
            </a:r>
            <a:endParaRPr lang="ru-RU" altLang="ru-RU" sz="3200" b="1" dirty="0" smtClean="0">
              <a:solidFill>
                <a:srgbClr val="0070C0"/>
              </a:solidFill>
              <a:ea typeface="PT Serif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err="1" smtClean="0">
                <a:solidFill>
                  <a:srgbClr val="0070C0"/>
                </a:solidFill>
                <a:ea typeface="PT Serif"/>
                <a:cs typeface="Times New Roman" pitchFamily="18" charset="0"/>
              </a:rPr>
              <a:t>Кудымкарского</a:t>
            </a:r>
            <a:r>
              <a:rPr lang="ru-RU" altLang="ru-RU" sz="3200" b="1" dirty="0" smtClean="0">
                <a:solidFill>
                  <a:srgbClr val="0070C0"/>
                </a:solidFill>
                <a:ea typeface="PT Serif"/>
                <a:cs typeface="Times New Roman" pitchFamily="18" charset="0"/>
              </a:rPr>
              <a:t> муниципального округа</a:t>
            </a:r>
            <a:r>
              <a:rPr lang="en-US" altLang="ru-RU" sz="3200" b="1" dirty="0" smtClean="0">
                <a:solidFill>
                  <a:srgbClr val="0070C0"/>
                </a:solidFill>
                <a:ea typeface="PT Serif"/>
                <a:cs typeface="Times New Roman" pitchFamily="18" charset="0"/>
              </a:rPr>
              <a:t> </a:t>
            </a:r>
            <a:endParaRPr lang="ru-RU" altLang="ru-RU" sz="3200" b="1" dirty="0">
              <a:solidFill>
                <a:srgbClr val="0070C0"/>
              </a:solidFill>
              <a:ea typeface="PT Serif"/>
              <a:cs typeface="Times New Roman" pitchFamily="18" charset="0"/>
            </a:endParaRPr>
          </a:p>
        </p:txBody>
      </p:sp>
      <p:pic>
        <p:nvPicPr>
          <p:cNvPr id="10" name="Picture 11" descr="http://www.metalinfo.ru/ru/news/87862_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399" y="332656"/>
            <a:ext cx="1002278" cy="1159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719013" y="5034067"/>
            <a:ext cx="597666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latin typeface="Arial" pitchFamily="34" charset="0"/>
              </a:rPr>
              <a:t>ТО по  городскому округу «Город Кудымкар» и </a:t>
            </a:r>
            <a:r>
              <a:rPr lang="ru-RU" altLang="ru-RU" sz="1800" dirty="0" err="1" smtClean="0">
                <a:latin typeface="Arial" pitchFamily="34" charset="0"/>
              </a:rPr>
              <a:t>Кудымкарскому</a:t>
            </a:r>
            <a:r>
              <a:rPr lang="ru-RU" altLang="ru-RU" sz="1800" dirty="0" smtClean="0">
                <a:latin typeface="Arial" pitchFamily="34" charset="0"/>
              </a:rPr>
              <a:t> муниципальному округу ГКУ ЦЗН Пермского </a:t>
            </a:r>
            <a:r>
              <a:rPr lang="ru-RU" altLang="ru-RU" sz="1800" dirty="0">
                <a:latin typeface="Arial" pitchFamily="34" charset="0"/>
              </a:rPr>
              <a:t>края </a:t>
            </a:r>
          </a:p>
        </p:txBody>
      </p:sp>
      <p:pic>
        <p:nvPicPr>
          <p:cNvPr id="13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98" y="1196752"/>
            <a:ext cx="5435190" cy="387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4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2229"/>
            <a:ext cx="113109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9103569" y="6492875"/>
            <a:ext cx="284003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A71B07-86EA-46D0-AA61-52CF71C51DB7}" type="slidenum">
              <a:rPr lang="ru-RU" altLang="ru-RU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200" dirty="0" smtClean="0">
              <a:solidFill>
                <a:srgbClr val="898989"/>
              </a:solidFill>
            </a:endParaRPr>
          </a:p>
        </p:txBody>
      </p:sp>
      <p:sp>
        <p:nvSpPr>
          <p:cNvPr id="3129" name="Заголовок 1"/>
          <p:cNvSpPr txBox="1">
            <a:spLocks/>
          </p:cNvSpPr>
          <p:nvPr/>
        </p:nvSpPr>
        <p:spPr bwMode="auto">
          <a:xfrm>
            <a:off x="227169" y="103187"/>
            <a:ext cx="1095375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800" b="1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Занятость и безработица в </a:t>
            </a:r>
            <a:r>
              <a:rPr lang="ru-RU" altLang="ru-RU" sz="1800" b="1" dirty="0" err="1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Кудымкарском</a:t>
            </a:r>
            <a:r>
              <a:rPr lang="ru-RU" altLang="ru-RU" sz="1800" b="1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МО</a:t>
            </a:r>
          </a:p>
        </p:txBody>
      </p:sp>
      <p:pic>
        <p:nvPicPr>
          <p:cNvPr id="3131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950" y="73025"/>
            <a:ext cx="671513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3739907"/>
              </p:ext>
            </p:extLst>
          </p:nvPr>
        </p:nvGraphicFramePr>
        <p:xfrm>
          <a:off x="6240475" y="1836185"/>
          <a:ext cx="5781552" cy="1137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 bwMode="auto">
          <a:xfrm>
            <a:off x="6190409" y="620688"/>
            <a:ext cx="5319713" cy="39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buFontTx/>
              <a:buNone/>
              <a:defRPr sz="1600" b="1">
                <a:solidFill>
                  <a:srgbClr val="0070C0"/>
                </a:solidFill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altLang="ru-RU" dirty="0"/>
              <a:t>2. Безработица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938024"/>
              </p:ext>
            </p:extLst>
          </p:nvPr>
        </p:nvGraphicFramePr>
        <p:xfrm>
          <a:off x="349457" y="1340768"/>
          <a:ext cx="5354586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2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5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</a:rPr>
                        <a:t>Наименование показателя </a:t>
                      </a:r>
                      <a:endParaRPr lang="ru-RU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Пермский край</a:t>
                      </a:r>
                      <a:endParaRPr lang="ru-RU" sz="105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Кудымкарский</a:t>
                      </a:r>
                      <a:r>
                        <a:rPr lang="ru-RU" sz="105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М</a:t>
                      </a:r>
                      <a:r>
                        <a:rPr lang="ru-RU" sz="105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 </a:t>
                      </a:r>
                      <a:endParaRPr lang="ru-RU" sz="105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Среднегодовая численность постоянного </a:t>
                      </a:r>
                      <a:r>
                        <a:rPr lang="ru-RU" sz="1050" baseline="0" dirty="0" smtClean="0">
                          <a:latin typeface="+mn-lt"/>
                        </a:rPr>
                        <a:t> населения, чел.</a:t>
                      </a:r>
                      <a:endParaRPr lang="ru-RU" sz="1050" dirty="0" smtClean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/>
                        <a:t>2 599 260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22060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Численность</a:t>
                      </a:r>
                      <a:r>
                        <a:rPr lang="ru-RU" sz="1050" baseline="0" dirty="0" smtClean="0">
                          <a:latin typeface="+mn-lt"/>
                        </a:rPr>
                        <a:t> трудовых ресурсов, чел.</a:t>
                      </a:r>
                      <a:endParaRPr lang="ru-RU" sz="1050" dirty="0" smtClean="0">
                        <a:latin typeface="+mn-lt"/>
                      </a:endParaRPr>
                    </a:p>
                    <a:p>
                      <a:endParaRPr lang="ru-RU" sz="105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1 475 011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latin typeface="+mn-lt"/>
                        </a:rPr>
                        <a:t>15760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38">
                <a:tc>
                  <a:txBody>
                    <a:bodyPr/>
                    <a:lstStyle/>
                    <a:p>
                      <a:pPr lvl="1"/>
                      <a:r>
                        <a:rPr lang="ru-RU" sz="1050" dirty="0" smtClean="0">
                          <a:latin typeface="+mn-lt"/>
                        </a:rPr>
                        <a:t>Доля  трудового ресурса  в</a:t>
                      </a:r>
                      <a:r>
                        <a:rPr lang="ru-RU" sz="1050" baseline="0" dirty="0" smtClean="0">
                          <a:latin typeface="+mn-lt"/>
                        </a:rPr>
                        <a:t> общей численности населения, %</a:t>
                      </a:r>
                      <a:endParaRPr lang="ru-RU" sz="105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56,7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58,2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96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n-lt"/>
                        </a:rPr>
                        <a:t>Численность занятых в экономике (среднегодовая), чел.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1 115 024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9707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617">
                <a:tc>
                  <a:txBody>
                    <a:bodyPr/>
                    <a:lstStyle/>
                    <a:p>
                      <a:pPr lvl="1"/>
                      <a:r>
                        <a:rPr lang="ru-RU" sz="1050" dirty="0" smtClean="0">
                          <a:latin typeface="+mn-lt"/>
                        </a:rPr>
                        <a:t>Доля занятых в</a:t>
                      </a:r>
                      <a:r>
                        <a:rPr lang="ru-RU" sz="1050" baseline="0" dirty="0" smtClean="0">
                          <a:latin typeface="+mn-lt"/>
                        </a:rPr>
                        <a:t> общей численности трудового ресурса, %</a:t>
                      </a:r>
                      <a:endParaRPr lang="ru-RU" sz="105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75,6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61,6</a:t>
                      </a:r>
                      <a:endParaRPr lang="ru-RU" sz="105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617">
                <a:tc>
                  <a:txBody>
                    <a:bodyPr/>
                    <a:lstStyle/>
                    <a:p>
                      <a:r>
                        <a:rPr lang="ru-RU" sz="1050" dirty="0" smtClean="0">
                          <a:latin typeface="+mn-lt"/>
                        </a:rPr>
                        <a:t>Численность граждан, признанных безработными</a:t>
                      </a:r>
                      <a:r>
                        <a:rPr lang="ru-RU" sz="1050" baseline="0" dirty="0" smtClean="0">
                          <a:latin typeface="+mn-lt"/>
                        </a:rPr>
                        <a:t> за  год</a:t>
                      </a:r>
                      <a:r>
                        <a:rPr lang="ru-RU" sz="1050" dirty="0" smtClean="0">
                          <a:latin typeface="+mn-lt"/>
                        </a:rPr>
                        <a:t>,</a:t>
                      </a:r>
                      <a:r>
                        <a:rPr lang="ru-RU" sz="1050" baseline="0" dirty="0" smtClean="0">
                          <a:latin typeface="+mn-lt"/>
                        </a:rPr>
                        <a:t> чел.</a:t>
                      </a:r>
                      <a:endParaRPr lang="ru-RU" sz="105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102 231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1277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8617">
                <a:tc>
                  <a:txBody>
                    <a:bodyPr/>
                    <a:lstStyle/>
                    <a:p>
                      <a:pPr lvl="1"/>
                      <a:r>
                        <a:rPr lang="ru-RU" sz="1050" dirty="0" smtClean="0">
                          <a:latin typeface="+mn-lt"/>
                        </a:rPr>
                        <a:t>Доля безработных в</a:t>
                      </a:r>
                      <a:r>
                        <a:rPr lang="ru-RU" sz="1050" baseline="0" dirty="0" smtClean="0">
                          <a:latin typeface="+mn-lt"/>
                        </a:rPr>
                        <a:t> общей </a:t>
                      </a:r>
                      <a:r>
                        <a:rPr lang="ru-RU" sz="1050" dirty="0" smtClean="0">
                          <a:latin typeface="+mn-lt"/>
                        </a:rPr>
                        <a:t>численности трудового ресурса</a:t>
                      </a:r>
                      <a:r>
                        <a:rPr lang="ru-RU" sz="1050" baseline="0" dirty="0" smtClean="0">
                          <a:latin typeface="+mn-lt"/>
                        </a:rPr>
                        <a:t>, %</a:t>
                      </a:r>
                      <a:endParaRPr lang="ru-RU" sz="105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latin typeface="+mn-lt"/>
                        </a:rPr>
                        <a:t>6,9</a:t>
                      </a:r>
                      <a:endParaRPr lang="ru-RU" sz="105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8,1 %</a:t>
                      </a:r>
                      <a:endParaRPr lang="ru-RU" sz="105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6370" y="620688"/>
            <a:ext cx="43630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fontAlgn="base">
              <a:spcBef>
                <a:spcPct val="0"/>
              </a:spcBef>
              <a:spcAft>
                <a:spcPct val="0"/>
              </a:spcAft>
              <a:buFontTx/>
              <a:buNone/>
              <a:defRPr b="1">
                <a:solidFill>
                  <a:srgbClr val="0070C0"/>
                </a:solidFill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latin typeface="Calibri" pitchFamily="34" charset="0"/>
              </a:defRPr>
            </a:lvl9pPr>
          </a:lstStyle>
          <a:p>
            <a:r>
              <a:rPr lang="ru-RU" sz="1600" dirty="0"/>
              <a:t>1. Занятость </a:t>
            </a:r>
            <a:r>
              <a:rPr lang="ru-RU" sz="1600" dirty="0" smtClean="0"/>
              <a:t>населения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9457" y="980840"/>
            <a:ext cx="55914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Источник данных: </a:t>
            </a:r>
            <a:r>
              <a:rPr lang="ru-RU" sz="1200" dirty="0" err="1" smtClean="0"/>
              <a:t>Пермьстат</a:t>
            </a:r>
            <a:r>
              <a:rPr lang="ru-RU" sz="1200" dirty="0" smtClean="0"/>
              <a:t>,</a:t>
            </a:r>
            <a:r>
              <a:rPr lang="ru-RU" sz="1200" dirty="0"/>
              <a:t> ИАС </a:t>
            </a:r>
            <a:r>
              <a:rPr lang="ru-RU" sz="1200" dirty="0" smtClean="0"/>
              <a:t>ПК,  сайт </a:t>
            </a:r>
            <a:r>
              <a:rPr lang="ru-RU" sz="1200" dirty="0" err="1" smtClean="0"/>
              <a:t>Кудымкарского</a:t>
            </a:r>
            <a:r>
              <a:rPr lang="ru-RU" sz="1200" dirty="0" smtClean="0"/>
              <a:t> МО (за 2020 год)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940871" y="991157"/>
            <a:ext cx="0" cy="542937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25048" y="1484784"/>
            <a:ext cx="380618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ru-RU" b="1" dirty="0"/>
              <a:t>Численность признанных безработными в 2020 году 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8952"/>
              </p:ext>
            </p:extLst>
          </p:nvPr>
        </p:nvGraphicFramePr>
        <p:xfrm>
          <a:off x="6228594" y="3356992"/>
          <a:ext cx="5868652" cy="228258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564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Обратились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в ЦЗН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признаны безработными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24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latin typeface="+mn-lt"/>
                          <a:cs typeface="Times New Roman" panose="02020603050405020304" pitchFamily="18" charset="0"/>
                        </a:rPr>
                        <a:t>Всего, чел.</a:t>
                      </a:r>
                      <a:endParaRPr lang="ru-RU" sz="1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latin typeface="+mn-lt"/>
                          <a:cs typeface="Times New Roman" panose="02020603050405020304" pitchFamily="18" charset="0"/>
                        </a:rPr>
                        <a:t>1 585</a:t>
                      </a:r>
                      <a:endParaRPr lang="ru-RU" sz="1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latin typeface="+mn-lt"/>
                          <a:cs typeface="Times New Roman" panose="02020603050405020304" pitchFamily="18" charset="0"/>
                        </a:rPr>
                        <a:t>1 277</a:t>
                      </a:r>
                      <a:endParaRPr lang="ru-RU" sz="1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71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из них: длительно не работающие 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91434" marT="45685" marB="4568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542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(32,5%)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204 (15.9%)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              не имеющие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специального образования</a:t>
                      </a:r>
                      <a:r>
                        <a:rPr lang="ru-RU" sz="1000" baseline="0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endParaRPr lang="ru-RU" sz="1000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91434" marT="45685" marB="4568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ru-RU" sz="1000" b="0" dirty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solidFill>
                            <a:srgbClr val="C00000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577 (45%)</a:t>
                      </a:r>
                      <a:endParaRPr lang="ru-RU" sz="1000" b="1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latin typeface="+mn-lt"/>
                          <a:cs typeface="Times New Roman" panose="02020603050405020304" pitchFamily="18" charset="0"/>
                        </a:rPr>
                        <a:t>Снято с учета,</a:t>
                      </a:r>
                      <a:r>
                        <a:rPr lang="ru-RU" sz="1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1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1546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1229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781">
                <a:tc>
                  <a:txBody>
                    <a:bodyPr/>
                    <a:lstStyle/>
                    <a:p>
                      <a:pPr lvl="1">
                        <a:lnSpc>
                          <a:spcPts val="1000"/>
                        </a:lnSpc>
                      </a:pP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000" dirty="0" err="1" smtClean="0">
                          <a:latin typeface="+mn-lt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000" dirty="0" smtClean="0">
                          <a:latin typeface="+mn-lt"/>
                          <a:cs typeface="Times New Roman" panose="02020603050405020304" pitchFamily="18" charset="0"/>
                        </a:rPr>
                        <a:t>. с трудоустройством </a:t>
                      </a:r>
                      <a:endParaRPr lang="ru-RU" sz="1000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91434" marT="45685" marB="4568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878 (56,8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693 (56,4%)</a:t>
                      </a:r>
                      <a:endParaRPr lang="ru-RU" sz="1000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28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latin typeface="+mn-lt"/>
                          <a:cs typeface="Times New Roman" panose="02020603050405020304" pitchFamily="18" charset="0"/>
                        </a:rPr>
                        <a:t>Продолжают состоять на учете,</a:t>
                      </a:r>
                      <a:r>
                        <a:rPr lang="ru-RU" sz="1000" b="1" baseline="0" dirty="0" smtClean="0">
                          <a:latin typeface="+mn-lt"/>
                          <a:cs typeface="Times New Roman" panose="02020603050405020304" pitchFamily="18" charset="0"/>
                        </a:rPr>
                        <a:t> чел.</a:t>
                      </a:r>
                      <a:endParaRPr lang="ru-RU" sz="1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271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4595">
                <a:tc>
                  <a:txBody>
                    <a:bodyPr/>
                    <a:lstStyle/>
                    <a:p>
                      <a:pPr lvl="1" algn="l" fontAlgn="b">
                        <a:lnSpc>
                          <a:spcPts val="11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из них неквалифицированные рабочие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00"/>
                        </a:lnSpc>
                      </a:pPr>
                      <a:endParaRPr lang="ru-RU" sz="1000" b="0" dirty="0">
                        <a:solidFill>
                          <a:srgbClr val="C0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1434" marR="91434" marT="45685" marB="45685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ts val="11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123 (45%)</a:t>
                      </a:r>
                      <a:endParaRPr lang="ru-RU" sz="10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7620" marR="7620" marT="7623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190409" y="989373"/>
            <a:ext cx="5892054" cy="453132"/>
          </a:xfrm>
          <a:prstGeom prst="rect">
            <a:avLst/>
          </a:prstGeom>
          <a:noFill/>
          <a:ln w="952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ru-RU" sz="1400" b="1" dirty="0" smtClean="0">
                <a:solidFill>
                  <a:schemeClr val="tx1"/>
                </a:solidFill>
              </a:rPr>
              <a:t>На 31.12.2020 уровень безработицы: 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</a:rPr>
              <a:t>Пермский край – 2,86%,Кудымкарский МО –2,9 %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0760" y="4653136"/>
            <a:ext cx="54760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3400"/>
            <a:r>
              <a:rPr lang="ru-RU" sz="1200" dirty="0" smtClean="0"/>
              <a:t>В  </a:t>
            </a:r>
            <a:r>
              <a:rPr lang="ru-RU" sz="1200" dirty="0" err="1" smtClean="0"/>
              <a:t>Кудымкарском</a:t>
            </a:r>
            <a:r>
              <a:rPr lang="ru-RU" sz="1200" dirty="0" smtClean="0"/>
              <a:t>  МО  доля трудового ресурса в общей численности населения выше, чем в среднем по Пермскому краю.</a:t>
            </a:r>
          </a:p>
          <a:p>
            <a:pPr indent="533400"/>
            <a:r>
              <a:rPr lang="ru-RU" sz="1200" dirty="0" smtClean="0"/>
              <a:t>При этом, численность занятых в экономике составляет 61,6 %, что существенно ниже, чем в среднем по краю.</a:t>
            </a:r>
          </a:p>
          <a:p>
            <a:pPr indent="533400"/>
            <a:r>
              <a:rPr lang="ru-RU" sz="1200" dirty="0" smtClean="0"/>
              <a:t>Доля безработных, зарегистрированных в ЦЗН,  в общей численности трудового ресурса выше, чем по Пермскому краю.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934659" y="5961065"/>
            <a:ext cx="4680520" cy="64633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Задачи: </a:t>
            </a:r>
          </a:p>
          <a:p>
            <a:r>
              <a:rPr lang="ru-RU" sz="1200" b="1" dirty="0" smtClean="0"/>
              <a:t>предусмотреть мероприятия по увеличению числа занятого населения.  </a:t>
            </a:r>
            <a:endParaRPr lang="ru-RU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200054" y="5791871"/>
            <a:ext cx="588240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45 % безработных не имеют квалификации (специальности), поэтому требуется разнообразный неквалифицированный труд (занятость)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6319659" y="3114193"/>
            <a:ext cx="5733233" cy="2539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200"/>
            </a:lvl1pPr>
          </a:lstStyle>
          <a:p>
            <a:r>
              <a:rPr lang="ru-RU" sz="1050" b="1" dirty="0" smtClean="0"/>
              <a:t>Пик безработицы: с апреля по сентябрь 2020 года </a:t>
            </a:r>
            <a:endParaRPr lang="ru-RU" sz="105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436815" y="3368109"/>
            <a:ext cx="0" cy="20490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5436815" y="4149080"/>
            <a:ext cx="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200054" y="6320353"/>
            <a:ext cx="5733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</a:rPr>
              <a:t>Отмечается нелегальная занятость безработных на лесозаготовке (переработке), торговля , строительство , сельское хозяйство, грузоперевозки  и т.д.</a:t>
            </a:r>
            <a:endParaRPr lang="ru-RU" sz="1200" b="1" dirty="0">
              <a:solidFill>
                <a:srgbClr val="C00000"/>
              </a:solidFill>
            </a:endParaRPr>
          </a:p>
        </p:txBody>
      </p:sp>
      <p:sp>
        <p:nvSpPr>
          <p:cNvPr id="5" name="Минус 4"/>
          <p:cNvSpPr/>
          <p:nvPr/>
        </p:nvSpPr>
        <p:spPr>
          <a:xfrm rot="5400000">
            <a:off x="533581" y="6117396"/>
            <a:ext cx="744595" cy="359332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329738" y="6381750"/>
            <a:ext cx="284003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89676B-2243-403E-9192-D995370A229D}" type="slidenum">
              <a:rPr lang="en-US" altLang="ru-RU" sz="1200" smtClean="0">
                <a:solidFill>
                  <a:srgbClr val="002060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ru-RU" sz="1200" dirty="0" smtClean="0">
              <a:solidFill>
                <a:srgbClr val="002060"/>
              </a:solidFill>
            </a:endParaRPr>
          </a:p>
        </p:txBody>
      </p:sp>
      <p:pic>
        <p:nvPicPr>
          <p:cNvPr id="4099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23825"/>
            <a:ext cx="113109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Заголовок 1"/>
          <p:cNvSpPr txBox="1">
            <a:spLocks/>
          </p:cNvSpPr>
          <p:nvPr/>
        </p:nvSpPr>
        <p:spPr bwMode="auto">
          <a:xfrm>
            <a:off x="200889" y="127536"/>
            <a:ext cx="8188254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Взаимодействие р</a:t>
            </a:r>
            <a:r>
              <a:rPr lang="ru-RU" altLang="ru-RU" sz="1800" b="1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аботодателей </a:t>
            </a:r>
            <a:r>
              <a:rPr lang="ru-RU" altLang="ru-RU" sz="1800" b="1" dirty="0" err="1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Кудымкарского</a:t>
            </a:r>
            <a:r>
              <a:rPr lang="ru-RU" altLang="ru-RU" sz="1800" b="1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 МО со Службой занятости </a:t>
            </a:r>
            <a:endParaRPr lang="ru-RU" altLang="ru-RU" sz="1800" b="1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4102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225" y="133350"/>
            <a:ext cx="7556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0889" y="620688"/>
            <a:ext cx="6913408" cy="1836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Всего в </a:t>
            </a:r>
            <a:r>
              <a:rPr lang="en-US" sz="1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Кудымкарском</a:t>
            </a:r>
            <a:r>
              <a:rPr lang="ru-RU" sz="1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 МО -  162 работодателя,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ts val="1700"/>
              </a:lnSpc>
              <a:defRPr/>
            </a:pP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из них:</a:t>
            </a:r>
          </a:p>
          <a:p>
            <a:pPr lvl="1">
              <a:lnSpc>
                <a:spcPts val="1700"/>
              </a:lnSpc>
              <a:defRPr/>
            </a:pP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43 ед. (26%) - зарегистрированы </a:t>
            </a:r>
            <a:r>
              <a:rPr lang="ru-RU" sz="1200" dirty="0">
                <a:latin typeface="Calibri (Основной текст)"/>
                <a:cs typeface="Times New Roman" panose="02020603050405020304" pitchFamily="18" charset="0"/>
              </a:rPr>
              <a:t>на портале «Работа в России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»; </a:t>
            </a:r>
          </a:p>
          <a:p>
            <a:pPr lvl="1">
              <a:lnSpc>
                <a:spcPts val="1700"/>
              </a:lnSpc>
              <a:defRPr/>
            </a:pP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98 ед. (60%) – зарегистрированы в Службе  занятости; </a:t>
            </a:r>
          </a:p>
          <a:p>
            <a:pPr lvl="1">
              <a:lnSpc>
                <a:spcPts val="1700"/>
              </a:lnSpc>
              <a:defRPr/>
            </a:pPr>
            <a:r>
              <a:rPr lang="en-US" sz="1200" dirty="0" smtClean="0">
                <a:latin typeface="Calibri (Основной текст)"/>
                <a:cs typeface="Times New Roman" panose="02020603050405020304" pitchFamily="18" charset="0"/>
              </a:rPr>
              <a:t>66 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ед. ( </a:t>
            </a:r>
            <a:r>
              <a:rPr lang="en-US" sz="1200" dirty="0" smtClean="0">
                <a:latin typeface="Calibri (Основной текст)"/>
                <a:cs typeface="Times New Roman" panose="02020603050405020304" pitchFamily="18" charset="0"/>
              </a:rPr>
              <a:t>40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%) – подавали вакансии в Службу занятости; </a:t>
            </a:r>
          </a:p>
          <a:p>
            <a:pPr lvl="1">
              <a:lnSpc>
                <a:spcPts val="1700"/>
              </a:lnSpc>
              <a:defRPr/>
            </a:pP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18 ед. ( 11 %) – подают отчетность об отсутствии вакансий.</a:t>
            </a:r>
          </a:p>
          <a:p>
            <a:pPr lvl="1">
              <a:lnSpc>
                <a:spcPts val="1700"/>
              </a:lnSpc>
              <a:defRPr/>
            </a:pPr>
            <a:endParaRPr lang="ru-RU" sz="1200" dirty="0" smtClean="0">
              <a:latin typeface="Calibri (Основной текст)"/>
              <a:cs typeface="Times New Roman" panose="02020603050405020304" pitchFamily="18" charset="0"/>
            </a:endParaRPr>
          </a:p>
          <a:p>
            <a:pPr lvl="1">
              <a:lnSpc>
                <a:spcPts val="1700"/>
              </a:lnSpc>
              <a:defRPr/>
            </a:pPr>
            <a:r>
              <a:rPr lang="ru-RU" sz="1200" dirty="0">
                <a:latin typeface="Calibri (Основной текст)"/>
                <a:cs typeface="Times New Roman" panose="02020603050405020304" pitchFamily="18" charset="0"/>
              </a:rPr>
              <a:t>	 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23346"/>
              </p:ext>
            </p:extLst>
          </p:nvPr>
        </p:nvGraphicFramePr>
        <p:xfrm>
          <a:off x="166490" y="2348880"/>
          <a:ext cx="6997754" cy="2334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313926" y="4666783"/>
            <a:ext cx="6800371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ru-RU" altLang="ru-RU" sz="1200" dirty="0" smtClean="0">
                <a:latin typeface="+mn-lt"/>
              </a:rPr>
              <a:t>* Увеличение количества поданных вакансий в марте и сентябре, ноябре  обусловлено сезонными работами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17276" y="836712"/>
            <a:ext cx="40324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Список наиболее  </a:t>
            </a:r>
            <a:r>
              <a:rPr lang="ru-RU" altLang="ru-RU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востребованных </a:t>
            </a:r>
            <a:r>
              <a:rPr lang="ru-RU" alt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специалистов </a:t>
            </a:r>
            <a:r>
              <a:rPr lang="ru-RU" altLang="ru-RU" sz="1600" b="1" dirty="0">
                <a:solidFill>
                  <a:srgbClr val="0070C0"/>
                </a:solidFill>
                <a:cs typeface="Times New Roman" panose="02020603050405020304" pitchFamily="18" charset="0"/>
              </a:rPr>
              <a:t>на начало 2021 </a:t>
            </a:r>
            <a:r>
              <a:rPr lang="ru-RU" alt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года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 </a:t>
            </a:r>
            <a:endParaRPr lang="ru-RU" altLang="ru-RU" sz="1600" b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7692" y="2132856"/>
            <a:ext cx="4173859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285750">
              <a:lnSpc>
                <a:spcPts val="17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 err="1" smtClean="0">
                <a:latin typeface="Calibri (Основной текст)"/>
                <a:cs typeface="Times New Roman" panose="02020603050405020304" pitchFamily="18" charset="0"/>
              </a:rPr>
              <a:t>Пилоправ</a:t>
            </a:r>
            <a:r>
              <a:rPr lang="ru-RU" sz="1400" dirty="0" smtClean="0">
                <a:latin typeface="Calibri (Основной текст)"/>
                <a:cs typeface="Times New Roman" panose="02020603050405020304" pitchFamily="18" charset="0"/>
              </a:rPr>
              <a:t> ( 2 вакансии);</a:t>
            </a:r>
            <a:endParaRPr lang="ru-RU" sz="1400" dirty="0">
              <a:latin typeface="Calibri (Основной текст)"/>
              <a:cs typeface="Times New Roman" panose="02020603050405020304" pitchFamily="18" charset="0"/>
            </a:endParaRPr>
          </a:p>
          <a:p>
            <a:pPr lvl="1" indent="-285750">
              <a:lnSpc>
                <a:spcPts val="17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libri (Основной текст)"/>
                <a:cs typeface="Times New Roman" panose="02020603050405020304" pitchFamily="18" charset="0"/>
              </a:rPr>
              <a:t>Учитель </a:t>
            </a:r>
            <a:r>
              <a:rPr lang="ru-RU" sz="1400" dirty="0" smtClean="0">
                <a:latin typeface="Calibri (Основной текст)"/>
                <a:cs typeface="Times New Roman" panose="02020603050405020304" pitchFamily="18" charset="0"/>
              </a:rPr>
              <a:t>(2 вакансии);</a:t>
            </a:r>
          </a:p>
          <a:p>
            <a:pPr lvl="1" indent="-285750">
              <a:lnSpc>
                <a:spcPts val="17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Calibri (Основной текст)"/>
                <a:cs typeface="Times New Roman" panose="02020603050405020304" pitchFamily="18" charset="0"/>
              </a:rPr>
              <a:t>Рамщик ( 24 вакансии);</a:t>
            </a:r>
          </a:p>
          <a:p>
            <a:pPr lvl="1" indent="-285750">
              <a:lnSpc>
                <a:spcPts val="17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Calibri (Основной текст)"/>
                <a:cs typeface="Times New Roman" panose="02020603050405020304" pitchFamily="18" charset="0"/>
              </a:rPr>
              <a:t>Оператор сушильных установок ( 4 вакансии);</a:t>
            </a:r>
            <a:endParaRPr lang="ru-RU" sz="1400" dirty="0">
              <a:latin typeface="Calibri (Основной текст)"/>
              <a:cs typeface="Times New Roman" panose="02020603050405020304" pitchFamily="18" charset="0"/>
            </a:endParaRPr>
          </a:p>
          <a:p>
            <a:pPr lvl="1" indent="-285750">
              <a:lnSpc>
                <a:spcPts val="17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 smtClean="0">
                <a:latin typeface="Calibri (Основной текст)"/>
                <a:cs typeface="Times New Roman" panose="02020603050405020304" pitchFamily="18" charset="0"/>
              </a:rPr>
              <a:t>Станочник  (51 вакансия); </a:t>
            </a:r>
            <a:endParaRPr lang="ru-RU" sz="1400" dirty="0">
              <a:latin typeface="Calibri (Основной текст)"/>
              <a:cs typeface="Times New Roman" panose="02020603050405020304" pitchFamily="18" charset="0"/>
            </a:endParaRPr>
          </a:p>
          <a:p>
            <a:pPr lvl="1" indent="-285750">
              <a:lnSpc>
                <a:spcPts val="1700"/>
              </a:lnSpc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Calibri (Основной текст)"/>
                <a:cs typeface="Times New Roman" panose="02020603050405020304" pitchFamily="18" charset="0"/>
              </a:rPr>
              <a:t>Водители </a:t>
            </a:r>
            <a:r>
              <a:rPr lang="ru-RU" sz="1400" dirty="0" smtClean="0">
                <a:latin typeface="Calibri (Основной текст)"/>
                <a:cs typeface="Times New Roman" panose="02020603050405020304" pitchFamily="18" charset="0"/>
              </a:rPr>
              <a:t>(6 </a:t>
            </a:r>
            <a:r>
              <a:rPr lang="ru-RU" sz="1400" dirty="0">
                <a:latin typeface="Calibri (Основной текст)"/>
                <a:cs typeface="Times New Roman" panose="02020603050405020304" pitchFamily="18" charset="0"/>
              </a:rPr>
              <a:t>вакансий</a:t>
            </a:r>
            <a:r>
              <a:rPr lang="ru-RU" sz="1400" dirty="0" smtClean="0">
                <a:latin typeface="Calibri (Основной текст)"/>
                <a:cs typeface="Times New Roman" panose="02020603050405020304" pitchFamily="18" charset="0"/>
              </a:rPr>
              <a:t>)</a:t>
            </a:r>
          </a:p>
          <a:p>
            <a:pPr lvl="1" indent="-285750">
              <a:lnSpc>
                <a:spcPts val="1700"/>
              </a:lnSpc>
              <a:buFont typeface="Wingdings" panose="05000000000000000000" pitchFamily="2" charset="2"/>
              <a:buChar char="ü"/>
              <a:defRPr/>
            </a:pPr>
            <a:endParaRPr lang="ru-RU" sz="1400" dirty="0">
              <a:latin typeface="Calibri (Основной текст)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1532" y="2132857"/>
            <a:ext cx="5302414" cy="310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  <a:defRPr/>
            </a:pPr>
            <a:r>
              <a:rPr lang="ru-RU" sz="1200" dirty="0">
                <a:latin typeface="Calibri (Основной текст)"/>
                <a:cs typeface="Times New Roman" panose="02020603050405020304" pitchFamily="18" charset="0"/>
              </a:rPr>
              <a:t>В 2020 году в Службу занятости 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работодателями подано </a:t>
            </a:r>
            <a:r>
              <a:rPr lang="ru-RU" sz="1200" b="1" dirty="0" smtClean="0">
                <a:solidFill>
                  <a:srgbClr val="C00000"/>
                </a:solidFill>
                <a:latin typeface="Calibri (Основной текст)"/>
                <a:cs typeface="Times New Roman" panose="02020603050405020304" pitchFamily="18" charset="0"/>
              </a:rPr>
              <a:t>965</a:t>
            </a:r>
            <a:r>
              <a:rPr lang="ru-RU" sz="1200" b="1" dirty="0" smtClean="0">
                <a:solidFill>
                  <a:schemeClr val="accent2"/>
                </a:solidFill>
                <a:latin typeface="Calibri (Основной текст)"/>
                <a:cs typeface="Times New Roman" panose="02020603050405020304" pitchFamily="18" charset="0"/>
              </a:rPr>
              <a:t> вакансий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381031" y="893007"/>
            <a:ext cx="0" cy="542937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1839" y="6237312"/>
            <a:ext cx="6718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00000"/>
                </a:solidFill>
              </a:rPr>
              <a:t>Коэффициент напряженности: </a:t>
            </a:r>
            <a:r>
              <a:rPr lang="ru-RU" sz="1400" b="1" dirty="0" err="1" smtClean="0">
                <a:solidFill>
                  <a:srgbClr val="C00000"/>
                </a:solidFill>
              </a:rPr>
              <a:t>Кудымкарский</a:t>
            </a:r>
            <a:r>
              <a:rPr lang="ru-RU" sz="1400" b="1" dirty="0" smtClean="0">
                <a:solidFill>
                  <a:srgbClr val="C00000"/>
                </a:solidFill>
              </a:rPr>
              <a:t> МО – 2,6;  Пермский край – 2,2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9597" y="5085184"/>
            <a:ext cx="699509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На конец года в ЦЗН размещено 108 свободных вакансий</a:t>
            </a:r>
            <a:r>
              <a:rPr lang="ru-RU" sz="1400" dirty="0" smtClean="0"/>
              <a:t>. </a:t>
            </a:r>
          </a:p>
          <a:p>
            <a:r>
              <a:rPr lang="ru-RU" sz="1200" dirty="0">
                <a:latin typeface="Calibri (Основной текст)"/>
                <a:cs typeface="Times New Roman" panose="02020603050405020304" pitchFamily="18" charset="0"/>
              </a:rPr>
              <a:t>Из них, 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68 </a:t>
            </a:r>
            <a:r>
              <a:rPr lang="ru-RU" sz="1200" dirty="0">
                <a:latin typeface="Calibri (Основной текст)"/>
                <a:cs typeface="Times New Roman" panose="02020603050405020304" pitchFamily="18" charset="0"/>
              </a:rPr>
              <a:t>вакансий открыты более 6 месяцев. Это: 1 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 учитель русского языка и литературы  в </a:t>
            </a:r>
            <a:r>
              <a:rPr lang="ru-RU" sz="1200" dirty="0" err="1" smtClean="0">
                <a:latin typeface="Calibri (Основной текст)"/>
                <a:cs typeface="Times New Roman" panose="02020603050405020304" pitchFamily="18" charset="0"/>
              </a:rPr>
              <a:t>Кувинскую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 СОШ, ООО Евразия лес ( технолог, оператор на линиях деревообработки, оператор сушильных установок, заточник, станочник); ООО «Ладога», ООО «Витим»  ( </a:t>
            </a:r>
            <a:r>
              <a:rPr lang="ru-RU" sz="1200" dirty="0" err="1" smtClean="0">
                <a:latin typeface="Calibri (Основной текст)"/>
                <a:cs typeface="Times New Roman" panose="02020603050405020304" pitchFamily="18" charset="0"/>
              </a:rPr>
              <a:t>пилоправ</a:t>
            </a:r>
            <a:r>
              <a:rPr lang="ru-RU" sz="1200" dirty="0" smtClean="0">
                <a:latin typeface="Calibri (Основной текст)"/>
                <a:cs typeface="Times New Roman" panose="02020603050405020304" pitchFamily="18" charset="0"/>
              </a:rPr>
              <a:t>, рамщик, приемщик сырья) </a:t>
            </a:r>
            <a:endParaRPr lang="ru-RU" sz="1200" dirty="0">
              <a:latin typeface="Calibri (Основной текст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4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3E20A-89ED-42A8-972A-360BEC5F1F75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83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Итоги реализации основных направлений по содействию занятости населения в 2020г.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08013" y="1600200"/>
          <a:ext cx="8937528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8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</a:t>
                      </a:r>
                      <a:r>
                        <a:rPr lang="ru-RU" baseline="0" dirty="0" smtClean="0"/>
                        <a:t>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 г.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граждан, получивших ЕФП на</a:t>
                      </a:r>
                      <a:r>
                        <a:rPr lang="ru-RU" baseline="0" dirty="0" smtClean="0"/>
                        <a:t> открытие собственного дела , </a:t>
                      </a:r>
                      <a:r>
                        <a:rPr lang="ru-RU" dirty="0" smtClean="0"/>
                        <a:t>чел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безработных </a:t>
                      </a:r>
                      <a:r>
                        <a:rPr lang="ru-RU" baseline="0" dirty="0" smtClean="0"/>
                        <a:t> граждан,  направленных на обучение,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 граждан, направленных на обучение в раках реализации</a:t>
                      </a:r>
                      <a:r>
                        <a:rPr lang="ru-RU" baseline="0" dirty="0" smtClean="0"/>
                        <a:t> национального проекта «Демография»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</a:t>
                      </a:r>
                      <a:r>
                        <a:rPr lang="ru-RU" baseline="0" dirty="0" smtClean="0"/>
                        <a:t> общественных работ, чел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временного трудоустройства граждан ИТПР,</a:t>
                      </a:r>
                      <a:r>
                        <a:rPr lang="ru-RU" baseline="0" dirty="0" smtClean="0"/>
                        <a:t> чел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временного трудоустройства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несовершеннолетних</a:t>
                      </a:r>
                      <a:r>
                        <a:rPr lang="ru-RU" baseline="0" dirty="0" smtClean="0"/>
                        <a:t> граждан, чел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9463" y="133130"/>
            <a:ext cx="683639" cy="48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172272-48D0-468E-A3A5-48544B78E19F}" type="slidenum">
              <a:rPr lang="en-US" altLang="ru-RU" sz="1200" smtClean="0">
                <a:solidFill>
                  <a:srgbClr val="002060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ru-RU" sz="1200" smtClean="0">
              <a:solidFill>
                <a:srgbClr val="002060"/>
              </a:solidFill>
            </a:endParaRPr>
          </a:p>
        </p:txBody>
      </p:sp>
      <p:pic>
        <p:nvPicPr>
          <p:cNvPr id="512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0"/>
            <a:ext cx="1131093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Заголовок 1"/>
          <p:cNvSpPr txBox="1">
            <a:spLocks/>
          </p:cNvSpPr>
          <p:nvPr/>
        </p:nvSpPr>
        <p:spPr bwMode="auto">
          <a:xfrm>
            <a:off x="241300" y="117475"/>
            <a:ext cx="10952163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1800" b="1" dirty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Реализация дополнительных мероприятий по снижению напряженности на рынке труда </a:t>
            </a:r>
          </a:p>
        </p:txBody>
      </p:sp>
      <p:pic>
        <p:nvPicPr>
          <p:cNvPr id="5125" name="Picture 5" descr="B:\Работа дизайн ЦЗН\Треугольники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8225" y="133350"/>
            <a:ext cx="755650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960552"/>
              </p:ext>
            </p:extLst>
          </p:nvPr>
        </p:nvGraphicFramePr>
        <p:xfrm>
          <a:off x="223796" y="2726172"/>
          <a:ext cx="11436607" cy="1438260"/>
        </p:xfrm>
        <a:graphic>
          <a:graphicData uri="http://schemas.openxmlformats.org/drawingml/2006/table">
            <a:tbl>
              <a:tblPr/>
              <a:tblGrid>
                <a:gridCol w="261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24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7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252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40542"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Наименование МО </a:t>
                      </a:r>
                    </a:p>
                  </a:txBody>
                  <a:tcPr marL="4618" marR="4618" marT="4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КРАЕВАЯ СУБСИДИЯ</a:t>
                      </a:r>
                      <a:r>
                        <a:rPr lang="ru-RU" sz="1100" b="1" baseline="0" dirty="0" smtClean="0"/>
                        <a:t> </a:t>
                      </a:r>
                    </a:p>
                    <a:p>
                      <a:pPr algn="ctr"/>
                      <a:r>
                        <a:rPr lang="ru-RU" sz="1100" b="0" dirty="0" smtClean="0"/>
                        <a:t>Создание дополнительных рабочих мест </a:t>
                      </a:r>
                      <a:br>
                        <a:rPr lang="ru-RU" sz="1100" b="0" dirty="0" smtClean="0"/>
                      </a:br>
                      <a:r>
                        <a:rPr lang="ru-RU" sz="1100" b="0" dirty="0" smtClean="0"/>
                        <a:t>1/2 МРОТ + РК + Взносы  х 6 </a:t>
                      </a:r>
                      <a:r>
                        <a:rPr lang="ru-RU" sz="1100" b="0" dirty="0" err="1" smtClean="0"/>
                        <a:t>мес</a:t>
                      </a:r>
                      <a:endParaRPr lang="ru-RU" sz="1100" b="0" dirty="0"/>
                    </a:p>
                  </a:txBody>
                  <a:tcPr marL="4618" marR="4618" marT="4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18" marR="4618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18" marR="4618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ФЕДЕРАЛЬНАЯ СУБСИДИЯ</a:t>
                      </a:r>
                      <a:r>
                        <a:rPr lang="ru-RU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Общественные работы</a:t>
                      </a:r>
                    </a:p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МРОТ  + РК + Взносы х 3 мес.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117">
                <a:tc vMerge="1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ru-RU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18" marR="4618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Заявилось работодателей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18" marR="4618" marT="4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Количество человек</a:t>
                      </a:r>
                    </a:p>
                  </a:txBody>
                  <a:tcPr marL="4618" marR="4618" marT="4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План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618" marR="4618" marT="46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Заявилось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работодателей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человек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405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Пермский край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435" marR="5435" marT="5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1 074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6 593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18" marR="4618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218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1 508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405">
                <a:tc>
                  <a:txBody>
                    <a:bodyPr/>
                    <a:lstStyle/>
                    <a:p>
                      <a:pPr marL="84138" indent="0" algn="l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Кудымкарский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МО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435" marR="5435" marT="5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9526" marR="9526" marT="9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18" marR="4618" marT="46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*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3"/>
          <p:cNvSpPr>
            <a:spLocks noChangeArrowheads="1"/>
          </p:cNvSpPr>
          <p:nvPr/>
        </p:nvSpPr>
        <p:spPr bwMode="auto">
          <a:xfrm>
            <a:off x="924190" y="2262079"/>
            <a:ext cx="10098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1400" b="1" dirty="0" smtClean="0">
                <a:solidFill>
                  <a:srgbClr val="C00000"/>
                </a:solidFill>
                <a:latin typeface="Calibri"/>
                <a:cs typeface="Times New Roman" pitchFamily="18" charset="0"/>
              </a:rPr>
              <a:t>СУБСИДИИ НА ДОПОЛНИТЕЛЬНЫЕ РАБОЧИЕ МЕСТА И СНИЖЕНИЕ НАПРЯЖЕННОСТИ </a:t>
            </a:r>
          </a:p>
        </p:txBody>
      </p:sp>
      <p:sp>
        <p:nvSpPr>
          <p:cNvPr id="4" name="Прямоугольник 20"/>
          <p:cNvSpPr>
            <a:spLocks noChangeArrowheads="1"/>
          </p:cNvSpPr>
          <p:nvPr/>
        </p:nvSpPr>
        <p:spPr bwMode="auto">
          <a:xfrm>
            <a:off x="924190" y="1442213"/>
            <a:ext cx="6408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14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МАТЕРИАЛЬНАЯ ПОМОЩЬ РАБОТНИКАМ ИЗ ПОСТРАДАВШИХ ОТРАСЛЕЙ </a:t>
            </a:r>
          </a:p>
        </p:txBody>
      </p:sp>
      <p:sp>
        <p:nvSpPr>
          <p:cNvPr id="5183" name="TextBox 22"/>
          <p:cNvSpPr txBox="1">
            <a:spLocks noChangeArrowheads="1"/>
          </p:cNvSpPr>
          <p:nvPr/>
        </p:nvSpPr>
        <p:spPr bwMode="auto">
          <a:xfrm>
            <a:off x="6828846" y="1458088"/>
            <a:ext cx="352839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1400" dirty="0" smtClean="0">
                <a:solidFill>
                  <a:srgbClr val="0070C0"/>
                </a:solidFill>
                <a:latin typeface="Calibri"/>
                <a:cs typeface="Times New Roman" pitchFamily="18" charset="0"/>
              </a:rPr>
              <a:t>15 000 руб.  в течение 3 месяцев </a:t>
            </a:r>
            <a:endParaRPr lang="ru-RU" altLang="ru-RU" sz="1600" b="1" dirty="0" smtClean="0">
              <a:solidFill>
                <a:srgbClr val="000000"/>
              </a:solidFill>
              <a:latin typeface="Calibri"/>
              <a:cs typeface="Times New Roman" pitchFamily="18" charset="0"/>
            </a:endParaRPr>
          </a:p>
        </p:txBody>
      </p:sp>
      <p:pic>
        <p:nvPicPr>
          <p:cNvPr id="5168" name="Рисунок 73" descr="Программист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1" y="1387929"/>
            <a:ext cx="29051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80231" y="1712421"/>
            <a:ext cx="1171257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dirty="0" smtClean="0">
                <a:solidFill>
                  <a:prstClr val="black"/>
                </a:solidFill>
              </a:rPr>
              <a:t>На материальную </a:t>
            </a:r>
            <a:r>
              <a:rPr lang="ru-RU" sz="1400" dirty="0">
                <a:solidFill>
                  <a:prstClr val="black"/>
                </a:solidFill>
              </a:rPr>
              <a:t>помощь </a:t>
            </a:r>
            <a:r>
              <a:rPr lang="ru-RU" sz="1400" dirty="0" smtClean="0">
                <a:solidFill>
                  <a:prstClr val="black"/>
                </a:solidFill>
              </a:rPr>
              <a:t>работникам заявилось 3  работодателя  на 41 человек на общую сумму 615000,00 рублей.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796" y="4221088"/>
            <a:ext cx="352839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*</a:t>
            </a:r>
            <a:r>
              <a:rPr lang="ru-RU" sz="1200" b="1" dirty="0" smtClean="0"/>
              <a:t>ИП  Антипова Е.Н - </a:t>
            </a:r>
            <a:r>
              <a:rPr lang="ru-RU" sz="1200" dirty="0" smtClean="0"/>
              <a:t> 1 чел. ( подсобный рабочий)</a:t>
            </a:r>
          </a:p>
          <a:p>
            <a:r>
              <a:rPr lang="ru-RU" sz="1200" b="1" dirty="0" smtClean="0"/>
              <a:t>  ИП   Лопатин А.В. </a:t>
            </a:r>
            <a:r>
              <a:rPr lang="ru-RU" sz="1200" dirty="0" smtClean="0"/>
              <a:t>– 1 чел.( мастер)</a:t>
            </a:r>
          </a:p>
          <a:p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7104217" y="4330839"/>
            <a:ext cx="5017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*</a:t>
            </a:r>
            <a:r>
              <a:rPr lang="ru-RU" sz="1200" b="1" dirty="0" err="1" smtClean="0"/>
              <a:t>Кувинское</a:t>
            </a:r>
            <a:r>
              <a:rPr lang="ru-RU" sz="1200" b="1" dirty="0" smtClean="0"/>
              <a:t> сельское потребительское общест</a:t>
            </a:r>
            <a:r>
              <a:rPr lang="ru-RU" sz="1200" dirty="0" smtClean="0"/>
              <a:t>во-  2 чел</a:t>
            </a:r>
          </a:p>
          <a:p>
            <a:r>
              <a:rPr lang="ru-RU" sz="1200" dirty="0" smtClean="0"/>
              <a:t>  </a:t>
            </a:r>
            <a:r>
              <a:rPr lang="ru-RU" sz="1200" b="1" dirty="0" err="1" smtClean="0"/>
              <a:t>Верх-Иньвенское</a:t>
            </a:r>
            <a:r>
              <a:rPr lang="ru-RU" sz="1200" b="1" dirty="0" smtClean="0"/>
              <a:t> сельское потребительское общество- </a:t>
            </a:r>
            <a:r>
              <a:rPr lang="ru-RU" sz="1200" dirty="0" smtClean="0"/>
              <a:t>3 чел</a:t>
            </a:r>
          </a:p>
          <a:p>
            <a:r>
              <a:rPr lang="ru-RU" sz="1200" dirty="0" smtClean="0"/>
              <a:t>  </a:t>
            </a:r>
            <a:r>
              <a:rPr lang="ru-RU" sz="1200" b="1" dirty="0" err="1" smtClean="0"/>
              <a:t>Белоевское</a:t>
            </a:r>
            <a:r>
              <a:rPr lang="ru-RU" sz="1200" b="1" dirty="0" smtClean="0"/>
              <a:t> сельское потребительское общество- </a:t>
            </a:r>
            <a:r>
              <a:rPr lang="ru-RU" sz="1200" dirty="0" smtClean="0"/>
              <a:t>3 чел</a:t>
            </a:r>
          </a:p>
          <a:p>
            <a:r>
              <a:rPr lang="ru-RU" sz="1200" dirty="0" smtClean="0"/>
              <a:t>  </a:t>
            </a:r>
            <a:r>
              <a:rPr lang="ru-RU" sz="1200" b="1" dirty="0" err="1" smtClean="0"/>
              <a:t>Деминское</a:t>
            </a:r>
            <a:r>
              <a:rPr lang="ru-RU" sz="1200" b="1" dirty="0" smtClean="0"/>
              <a:t> сельское потребительское общество- </a:t>
            </a:r>
            <a:r>
              <a:rPr lang="ru-RU" sz="1200" dirty="0" smtClean="0"/>
              <a:t>2 чел</a:t>
            </a:r>
          </a:p>
          <a:p>
            <a:r>
              <a:rPr lang="ru-RU" sz="1200" dirty="0" smtClean="0"/>
              <a:t>  </a:t>
            </a:r>
            <a:r>
              <a:rPr lang="ru-RU" sz="1200" b="1" dirty="0" err="1" smtClean="0"/>
              <a:t>Ёгвинское</a:t>
            </a:r>
            <a:r>
              <a:rPr lang="ru-RU" sz="1200" b="1" dirty="0" smtClean="0"/>
              <a:t> сельское потребительское общество</a:t>
            </a:r>
            <a:r>
              <a:rPr lang="ru-RU" sz="1200" dirty="0" smtClean="0"/>
              <a:t>- 5 чел</a:t>
            </a:r>
          </a:p>
          <a:p>
            <a:r>
              <a:rPr lang="ru-RU" sz="1200" dirty="0" smtClean="0"/>
              <a:t>  </a:t>
            </a:r>
            <a:r>
              <a:rPr lang="ru-RU" sz="1200" b="1" dirty="0" smtClean="0"/>
              <a:t>ИП Антипова Елена Николаевна- </a:t>
            </a:r>
            <a:r>
              <a:rPr lang="ru-RU" sz="1200" dirty="0" smtClean="0"/>
              <a:t>2 чел</a:t>
            </a:r>
          </a:p>
          <a:p>
            <a:r>
              <a:rPr lang="ru-RU" sz="1200" b="1" dirty="0" smtClean="0"/>
              <a:t>  </a:t>
            </a:r>
            <a:r>
              <a:rPr lang="ru-RU" sz="1200" b="1" dirty="0" err="1" smtClean="0"/>
              <a:t>Верх-Юсьвинское</a:t>
            </a:r>
            <a:r>
              <a:rPr lang="ru-RU" sz="1200" b="1" dirty="0" smtClean="0"/>
              <a:t> сельское потребительское общество- </a:t>
            </a:r>
            <a:r>
              <a:rPr lang="ru-RU" sz="1200" dirty="0" smtClean="0"/>
              <a:t>4 чел</a:t>
            </a:r>
          </a:p>
          <a:p>
            <a:r>
              <a:rPr lang="ru-RU" sz="1200" b="1" dirty="0" smtClean="0"/>
              <a:t>  ООО "</a:t>
            </a:r>
            <a:r>
              <a:rPr lang="ru-RU" sz="1200" b="1" dirty="0" err="1" smtClean="0"/>
              <a:t>Самковское</a:t>
            </a:r>
            <a:r>
              <a:rPr lang="ru-RU" sz="1200" b="1" dirty="0" smtClean="0"/>
              <a:t> торгово-промышленное предприятие</a:t>
            </a:r>
            <a:r>
              <a:rPr lang="ru-RU" sz="1200" dirty="0" smtClean="0"/>
              <a:t>- 2 чел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000" dirty="0" smtClean="0"/>
          </a:p>
          <a:p>
            <a:endParaRPr lang="ru-RU" sz="1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020991" y="4330839"/>
            <a:ext cx="0" cy="244479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Рисунок 73" descr="Программист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1" y="2279542"/>
            <a:ext cx="29051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6255" y="671513"/>
            <a:ext cx="1123324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На территории  </a:t>
            </a:r>
            <a:r>
              <a:rPr lang="ru-RU" sz="1600" b="1" dirty="0" err="1" smtClean="0"/>
              <a:t>Кудымкарского</a:t>
            </a:r>
            <a:r>
              <a:rPr lang="ru-RU" sz="1600" b="1" dirty="0" smtClean="0"/>
              <a:t> МО  были реализованы  дополнительные мероприятия по всем трем направлениям , </a:t>
            </a:r>
          </a:p>
          <a:p>
            <a:pPr algn="ctr"/>
            <a:r>
              <a:rPr lang="ru-RU" sz="1600" b="1" dirty="0" smtClean="0"/>
              <a:t> работодатели подтверждают востребованность такой поддержки на 2021 год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7886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23825"/>
            <a:ext cx="11310938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7A4C74-6F39-403F-A7FE-1671EC1ACE46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sp>
        <p:nvSpPr>
          <p:cNvPr id="5" name="TextBox 4"/>
          <p:cNvSpPr txBox="1"/>
          <p:nvPr/>
        </p:nvSpPr>
        <p:spPr>
          <a:xfrm>
            <a:off x="520299" y="859971"/>
            <a:ext cx="11257411" cy="4031873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ru-RU" sz="1600" b="1" dirty="0">
              <a:latin typeface="Calibri" pitchFamily="34" charset="0"/>
              <a:cs typeface="Times New Roman" pitchFamily="18" charset="0"/>
            </a:endParaRPr>
          </a:p>
          <a:p>
            <a:r>
              <a:rPr lang="ru-RU" sz="1600" dirty="0" smtClean="0"/>
              <a:t>1. Подготовить </a:t>
            </a:r>
            <a:r>
              <a:rPr lang="ru-RU" sz="1600" dirty="0"/>
              <a:t>предложения </a:t>
            </a:r>
            <a:r>
              <a:rPr lang="ru-RU" sz="1600" dirty="0" smtClean="0"/>
              <a:t>по мероприятиям, направленным на увеличение численности занятых  в 2021 году;</a:t>
            </a:r>
          </a:p>
          <a:p>
            <a:r>
              <a:rPr lang="ru-RU" sz="1600" dirty="0" smtClean="0"/>
              <a:t>	</a:t>
            </a:r>
          </a:p>
          <a:p>
            <a:r>
              <a:rPr lang="ru-RU" sz="1600" dirty="0" smtClean="0"/>
              <a:t>2.  Продолжить работу по регистрации </a:t>
            </a:r>
            <a:r>
              <a:rPr lang="ru-RU" sz="1600" dirty="0"/>
              <a:t>всех </a:t>
            </a:r>
            <a:r>
              <a:rPr lang="ru-RU" sz="1600" dirty="0" smtClean="0"/>
              <a:t>действующих работодателей </a:t>
            </a:r>
            <a:r>
              <a:rPr lang="ru-RU" sz="1600" dirty="0"/>
              <a:t>М</a:t>
            </a:r>
            <a:r>
              <a:rPr lang="ru-RU" sz="1600" dirty="0" smtClean="0"/>
              <a:t>О </a:t>
            </a:r>
            <a:r>
              <a:rPr lang="ru-RU" sz="1600" dirty="0"/>
              <a:t>на портале «Работа в России</a:t>
            </a:r>
            <a:r>
              <a:rPr lang="ru-RU" sz="1600" dirty="0" smtClean="0"/>
              <a:t>» и подачи ими вакансий в Службу занятости;</a:t>
            </a:r>
          </a:p>
          <a:p>
            <a:r>
              <a:rPr lang="ru-RU" sz="1600" dirty="0" smtClean="0"/>
              <a:t>	</a:t>
            </a:r>
            <a:endParaRPr lang="ru-RU" sz="1600" dirty="0"/>
          </a:p>
          <a:p>
            <a:r>
              <a:rPr lang="ru-RU" sz="1600" dirty="0" smtClean="0"/>
              <a:t>3. Усилить </a:t>
            </a:r>
            <a:r>
              <a:rPr lang="ru-RU" sz="1600" dirty="0"/>
              <a:t>работу по легализации трудовой занятости </a:t>
            </a:r>
            <a:r>
              <a:rPr lang="ru-RU" sz="1600" dirty="0" smtClean="0"/>
              <a:t>граждан;</a:t>
            </a:r>
          </a:p>
          <a:p>
            <a:r>
              <a:rPr lang="ru-RU" sz="1600" dirty="0"/>
              <a:t>	</a:t>
            </a:r>
            <a:endParaRPr lang="ru-RU" sz="1600" dirty="0" smtClean="0"/>
          </a:p>
          <a:p>
            <a:r>
              <a:rPr lang="ru-RU" sz="1600" dirty="0" smtClean="0"/>
              <a:t>4. Подготовить предложения по потребности в средствах краевой субсидии через ЦЗН на организацию гражданами собственного дела по востребованным в территории направлениям развития;</a:t>
            </a:r>
          </a:p>
          <a:p>
            <a:endParaRPr lang="ru-RU" sz="1600" dirty="0" smtClean="0"/>
          </a:p>
          <a:p>
            <a:r>
              <a:rPr lang="ru-RU" sz="1600" dirty="0" smtClean="0"/>
              <a:t>5. Продолжить работу по профессиональному обучению безработных граждан под гарантированное трудоустройство;</a:t>
            </a:r>
          </a:p>
          <a:p>
            <a:r>
              <a:rPr lang="ru-RU" sz="1600" dirty="0" smtClean="0"/>
              <a:t>	</a:t>
            </a:r>
          </a:p>
          <a:p>
            <a:r>
              <a:rPr lang="ru-RU" sz="1600" dirty="0" smtClean="0"/>
              <a:t>6. Проработать вопрос вовлечения неквалифицированных безработных, состоящих в ЦЗН на учете во временные и (или) общественные работы в 2021 году в  целях трудоустройства.</a:t>
            </a:r>
          </a:p>
          <a:p>
            <a:r>
              <a:rPr lang="ru-RU" sz="1600" dirty="0"/>
              <a:t>	</a:t>
            </a:r>
            <a:endParaRPr lang="ru-RU" sz="1600" dirty="0" smtClean="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540228" y="260649"/>
            <a:ext cx="11373021" cy="46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rgbClr val="0070C0"/>
                </a:solidFill>
                <a:cs typeface="Times New Roman" pitchFamily="18" charset="0"/>
              </a:rPr>
              <a:t>Задачи на 2021:</a:t>
            </a:r>
            <a:endParaRPr lang="ru-RU" altLang="ru-RU" sz="1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8" name="Минус 7"/>
          <p:cNvSpPr/>
          <p:nvPr/>
        </p:nvSpPr>
        <p:spPr>
          <a:xfrm rot="5400000">
            <a:off x="-280735" y="1167212"/>
            <a:ext cx="1283928" cy="359332"/>
          </a:xfrm>
          <a:prstGeom prst="mathMinus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9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7832" y="3051563"/>
            <a:ext cx="9874114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ru-RU"/>
            </a:defPPr>
            <a:lvl1pPr>
              <a:defRPr sz="4000">
                <a:solidFill>
                  <a:srgbClr val="0070C0"/>
                </a:solidFill>
                <a:latin typeface="Franklin Gothic Medium Cond" panose="020B0606030402020204" pitchFamily="34" charset="0"/>
                <a:ea typeface="PT Serif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0913" y="6221915"/>
            <a:ext cx="795935" cy="396000"/>
          </a:xfrm>
          <a:prstGeom prst="rect">
            <a:avLst/>
          </a:prstGeom>
          <a:noFill/>
          <a:ln>
            <a:noFill/>
          </a:ln>
        </p:spPr>
        <p:txBody>
          <a:bodyPr wrap="square" rIns="72000" rtlCol="0" anchor="ctr">
            <a:noAutofit/>
          </a:bodyPr>
          <a:lstStyle/>
          <a:p>
            <a:pPr algn="ctr"/>
            <a:r>
              <a:rPr lang="ru-RU" sz="1600" dirty="0" smtClean="0">
                <a:ea typeface="PT Serif" charset="0"/>
                <a:cs typeface="PT Serif" charset="0"/>
              </a:rPr>
              <a:t>2021</a:t>
            </a:r>
            <a:endParaRPr lang="en-US" sz="1600" dirty="0">
              <a:ea typeface="PT Serif" charset="0"/>
              <a:cs typeface="PT Serif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7BC5-FA0D-4842-A171-25ED9D933BC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7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16997</TotalTime>
  <Words>916</Words>
  <Application>Microsoft Office PowerPoint</Application>
  <PresentationFormat>Произвольный</PresentationFormat>
  <Paragraphs>197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(Основной текст)</vt:lpstr>
      <vt:lpstr>Franklin Gothic Medium Cond</vt:lpstr>
      <vt:lpstr>PT Serif</vt:lpstr>
      <vt:lpstr>Times New Roman</vt:lpstr>
      <vt:lpstr>Wingdings</vt:lpstr>
      <vt:lpstr>Тема Office</vt:lpstr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Итоги реализации основных направлений по содействию занятости населения в 2020г.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Служба занятости населения до 2018 года</dc:title>
  <dc:creator>Суворов Сергей Викторович</dc:creator>
  <cp:lastModifiedBy>Nadimova</cp:lastModifiedBy>
  <cp:revision>509</cp:revision>
  <cp:lastPrinted>2021-02-01T04:15:09Z</cp:lastPrinted>
  <dcterms:created xsi:type="dcterms:W3CDTF">2019-08-26T13:33:45Z</dcterms:created>
  <dcterms:modified xsi:type="dcterms:W3CDTF">2021-03-25T10:56:50Z</dcterms:modified>
</cp:coreProperties>
</file>