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1.xml" ContentType="application/vnd.openxmlformats-officedocument.themeOverride+xml"/>
  <Override PartName="/ppt/charts/chart12.xml" ContentType="application/vnd.openxmlformats-officedocument.drawingml.chart+xml"/>
  <Override PartName="/ppt/theme/themeOverride2.xml" ContentType="application/vnd.openxmlformats-officedocument.themeOverride+xml"/>
  <Override PartName="/ppt/charts/chart13.xml" ContentType="application/vnd.openxmlformats-officedocument.drawingml.chart+xml"/>
  <Override PartName="/ppt/theme/themeOverride3.xml" ContentType="application/vnd.openxmlformats-officedocument.themeOverride+xml"/>
  <Override PartName="/ppt/charts/chart14.xml" ContentType="application/vnd.openxmlformats-officedocument.drawingml.chart+xml"/>
  <Override PartName="/ppt/theme/themeOverride4.xml" ContentType="application/vnd.openxmlformats-officedocument.themeOverride+xml"/>
  <Override PartName="/ppt/charts/chart15.xml" ContentType="application/vnd.openxmlformats-officedocument.drawingml.chart+xml"/>
  <Override PartName="/ppt/theme/themeOverride5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4" r:id="rId10"/>
    <p:sldId id="269" r:id="rId11"/>
    <p:sldId id="267" r:id="rId12"/>
    <p:sldId id="270" r:id="rId13"/>
    <p:sldId id="268" r:id="rId14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1565" y="42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6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>
                <a:solidFill>
                  <a:srgbClr val="FF0000"/>
                </a:solidFill>
              </a:rPr>
              <a:t>Численность населения, человек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  <c:spPr>
        <a:solidFill>
          <a:schemeClr val="accent1">
            <a:lumMod val="60000"/>
            <a:lumOff val="40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на 01.01.2016</c:v>
                </c:pt>
                <c:pt idx="1">
                  <c:v>на 01.01.2017</c:v>
                </c:pt>
                <c:pt idx="2">
                  <c:v>на 01.01.2018</c:v>
                </c:pt>
                <c:pt idx="3">
                  <c:v>на 01.01.2019</c:v>
                </c:pt>
                <c:pt idx="4">
                  <c:v>на 01.01.2020</c:v>
                </c:pt>
                <c:pt idx="5">
                  <c:v>на 01.01.2021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23289</c:v>
                </c:pt>
                <c:pt idx="1">
                  <c:v>22968</c:v>
                </c:pt>
                <c:pt idx="2">
                  <c:v>22631</c:v>
                </c:pt>
                <c:pt idx="3">
                  <c:v>22319</c:v>
                </c:pt>
                <c:pt idx="4">
                  <c:v>22060</c:v>
                </c:pt>
                <c:pt idx="5">
                  <c:v>21892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8-4BE7-BB22-834638827E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577344"/>
        <c:axId val="171578880"/>
        <c:axId val="0"/>
      </c:bar3DChart>
      <c:catAx>
        <c:axId val="17157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1578880"/>
        <c:crosses val="autoZero"/>
        <c:auto val="1"/>
        <c:lblAlgn val="ctr"/>
        <c:lblOffset val="100"/>
        <c:noMultiLvlLbl val="0"/>
      </c:catAx>
      <c:valAx>
        <c:axId val="1715788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1577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9762210296889605E-2"/>
                  <c:y val="0.204182510224887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00D-4765-A446-6A1A8DE602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0D-4765-A446-6A1A8DE602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3.0741216017383829E-2"/>
                  <c:y val="0.156139566642561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00D-4765-A446-6A1A8DE602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0D-4765-A446-6A1A8DE602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4153812585087295E-2"/>
                  <c:y val="0.340304183708146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00D-4765-A446-6A1A8DE602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0D-4765-A446-6A1A8DE60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2523904"/>
        <c:axId val="172525440"/>
        <c:axId val="0"/>
      </c:bar3DChart>
      <c:catAx>
        <c:axId val="17252390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72525440"/>
        <c:crosses val="autoZero"/>
        <c:auto val="1"/>
        <c:lblAlgn val="ctr"/>
        <c:lblOffset val="100"/>
        <c:noMultiLvlLbl val="0"/>
      </c:catAx>
      <c:valAx>
        <c:axId val="1725254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25239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978425821514909"/>
          <c:y val="0.81920396175255783"/>
          <c:w val="0.34773208321360166"/>
          <c:h val="8.6656851235684923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Заработная плата педагогических работников</a:t>
            </a:r>
            <a:r>
              <a:rPr lang="ru-RU" sz="1400" baseline="0" dirty="0"/>
              <a:t> </a:t>
            </a:r>
            <a:r>
              <a:rPr lang="ru-RU" sz="1400" u="none" baseline="0" dirty="0"/>
              <a:t>образовательных </a:t>
            </a:r>
            <a:r>
              <a:rPr lang="ru-RU" sz="1400" u="none" baseline="0" dirty="0" smtClean="0"/>
              <a:t>учреждений </a:t>
            </a:r>
            <a:r>
              <a:rPr lang="ru-RU" sz="1400" u="sng" baseline="0" dirty="0"/>
              <a:t>общего </a:t>
            </a:r>
            <a:r>
              <a:rPr lang="ru-RU" sz="1400" u="sng" baseline="0" dirty="0" smtClean="0"/>
              <a:t>образования </a:t>
            </a:r>
            <a:r>
              <a:rPr lang="ru-RU" sz="1400" u="none" baseline="0" dirty="0" smtClean="0"/>
              <a:t>в 2020 году</a:t>
            </a:r>
            <a:r>
              <a:rPr lang="ru-RU" sz="1400" baseline="0" dirty="0" smtClean="0"/>
              <a:t>, </a:t>
            </a:r>
            <a:r>
              <a:rPr lang="ru-RU" sz="1400" baseline="0" dirty="0"/>
              <a:t>рублей</a:t>
            </a:r>
            <a:endParaRPr lang="ru-RU" sz="14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solidFill>
          <a:schemeClr val="accent1">
            <a:lumMod val="60000"/>
            <a:lumOff val="40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E4E8-4494-A8DA-7E6BCAD08C0B}"/>
              </c:ext>
            </c:extLst>
          </c:dPt>
          <c:dLbls>
            <c:dLbl>
              <c:idx val="0"/>
              <c:layout>
                <c:manualLayout>
                  <c:x val="2.3148148148148147E-2"/>
                  <c:y val="-3.9682539682539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30338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4E8-4494-A8DA-7E6BCAD08C0B}"/>
                </c:ext>
              </c:extLst>
            </c:dLbl>
            <c:dLbl>
              <c:idx val="1"/>
              <c:layout>
                <c:manualLayout>
                  <c:x val="1.8518518518518517E-2"/>
                  <c:y val="-6.7460317460317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26397,6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4E8-4494-A8DA-7E6BCAD08C0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Целевой показатель</c:v>
                </c:pt>
                <c:pt idx="1">
                  <c:v>Фактический показатель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30338</c:v>
                </c:pt>
                <c:pt idx="1">
                  <c:v>26397.599999999999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E8-4494-A8DA-7E6BCAD08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5526656"/>
        <c:axId val="155528192"/>
        <c:axId val="0"/>
      </c:bar3DChart>
      <c:catAx>
        <c:axId val="155526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528192"/>
        <c:crosses val="autoZero"/>
        <c:auto val="1"/>
        <c:lblAlgn val="ctr"/>
        <c:lblOffset val="100"/>
        <c:noMultiLvlLbl val="0"/>
      </c:catAx>
      <c:valAx>
        <c:axId val="155528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55266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Заработная плата педагогических работников</a:t>
            </a:r>
            <a:r>
              <a:rPr lang="ru-RU" sz="1400" baseline="0" dirty="0"/>
              <a:t> </a:t>
            </a:r>
            <a:r>
              <a:rPr lang="ru-RU" sz="1400" u="sng" baseline="0" dirty="0"/>
              <a:t>дошкольных </a:t>
            </a:r>
            <a:r>
              <a:rPr lang="ru-RU" sz="1400" u="none" baseline="0" dirty="0"/>
              <a:t>образовательных учреждений </a:t>
            </a:r>
            <a:r>
              <a:rPr lang="ru-RU" sz="1400" baseline="0" dirty="0"/>
              <a:t>в </a:t>
            </a:r>
            <a:r>
              <a:rPr lang="ru-RU" sz="1400" baseline="0" dirty="0" smtClean="0"/>
              <a:t>2020 </a:t>
            </a:r>
            <a:r>
              <a:rPr lang="ru-RU" sz="1400" baseline="0" dirty="0"/>
              <a:t>году, рублей</a:t>
            </a:r>
            <a:endParaRPr lang="ru-RU" sz="14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solidFill>
          <a:schemeClr val="accent1">
            <a:lumMod val="60000"/>
            <a:lumOff val="40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249933090567E-2"/>
          <c:y val="0.32102984541829432"/>
          <c:w val="0.94335001338188662"/>
          <c:h val="0.437358627188582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1B19-4AAF-AC98-47FA52DAF40D}"/>
              </c:ext>
            </c:extLst>
          </c:dPt>
          <c:dLbls>
            <c:dLbl>
              <c:idx val="0"/>
              <c:layout>
                <c:manualLayout>
                  <c:x val="2.3148148148148147E-2"/>
                  <c:y val="-3.9682539682539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21379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B19-4AAF-AC98-47FA52DAF40D}"/>
                </c:ext>
              </c:extLst>
            </c:dLbl>
            <c:dLbl>
              <c:idx val="1"/>
              <c:layout>
                <c:manualLayout>
                  <c:x val="1.8518518518518517E-2"/>
                  <c:y val="-6.7460317460317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21052,6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B19-4AAF-AC98-47FA52DAF40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Целевой показатель</c:v>
                </c:pt>
                <c:pt idx="1">
                  <c:v>Фактический показатель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21379</c:v>
                </c:pt>
                <c:pt idx="1">
                  <c:v>21052.6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19-4AAF-AC98-47FA52DAF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5977600"/>
        <c:axId val="155979136"/>
        <c:axId val="0"/>
      </c:bar3DChart>
      <c:catAx>
        <c:axId val="15597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979136"/>
        <c:crosses val="autoZero"/>
        <c:auto val="1"/>
        <c:lblAlgn val="ctr"/>
        <c:lblOffset val="100"/>
        <c:noMultiLvlLbl val="0"/>
      </c:catAx>
      <c:valAx>
        <c:axId val="155979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59776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Заработная плата работников </a:t>
            </a:r>
            <a:r>
              <a:rPr lang="ru-RU" sz="1400" u="sng" dirty="0"/>
              <a:t>учреждений культуры</a:t>
            </a:r>
            <a:r>
              <a:rPr lang="ru-RU" sz="1400" dirty="0"/>
              <a:t> </a:t>
            </a:r>
            <a:r>
              <a:rPr lang="ru-RU" sz="1400" baseline="0" dirty="0"/>
              <a:t>в </a:t>
            </a:r>
            <a:r>
              <a:rPr lang="ru-RU" sz="1400" baseline="0" dirty="0" smtClean="0"/>
              <a:t>2020 </a:t>
            </a:r>
            <a:r>
              <a:rPr lang="ru-RU" sz="1400" baseline="0" dirty="0"/>
              <a:t>году, рублей</a:t>
            </a:r>
            <a:endParaRPr lang="ru-RU" sz="14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solidFill>
          <a:schemeClr val="accent1">
            <a:lumMod val="60000"/>
            <a:lumOff val="40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980848281814843E-2"/>
          <c:y val="0.20108713410928197"/>
          <c:w val="0.94030577799047965"/>
          <c:h val="0.456652692184528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60AE-40D7-A6B4-7763A21DA5EF}"/>
              </c:ext>
            </c:extLst>
          </c:dPt>
          <c:dLbls>
            <c:dLbl>
              <c:idx val="0"/>
              <c:layout>
                <c:manualLayout>
                  <c:x val="2.3148148148148147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0AE-40D7-A6B4-7763A21DA5EF}"/>
                </c:ext>
              </c:extLst>
            </c:dLbl>
            <c:dLbl>
              <c:idx val="1"/>
              <c:layout>
                <c:manualLayout>
                  <c:x val="1.8518518518518517E-2"/>
                  <c:y val="-6.7460317460317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21077,1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0AE-40D7-A6B4-7763A21DA5E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Целевой показатель</c:v>
                </c:pt>
                <c:pt idx="1">
                  <c:v>Фактический показатель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19577.8</c:v>
                </c:pt>
                <c:pt idx="1">
                  <c:v>21077.1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AE-40D7-A6B4-7763A21DA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6088576"/>
        <c:axId val="156098560"/>
        <c:axId val="0"/>
      </c:bar3DChart>
      <c:catAx>
        <c:axId val="156088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6098560"/>
        <c:crosses val="autoZero"/>
        <c:auto val="1"/>
        <c:lblAlgn val="ctr"/>
        <c:lblOffset val="100"/>
        <c:noMultiLvlLbl val="0"/>
      </c:catAx>
      <c:valAx>
        <c:axId val="156098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60885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Заработная плата педагогических работников</a:t>
            </a:r>
            <a:r>
              <a:rPr lang="ru-RU" sz="1400" baseline="0" dirty="0"/>
              <a:t> </a:t>
            </a:r>
            <a:r>
              <a:rPr lang="ru-RU" sz="1400" u="sng" baseline="0" dirty="0"/>
              <a:t>дополнительного образования детей </a:t>
            </a:r>
            <a:r>
              <a:rPr lang="ru-RU" sz="1400" baseline="0" dirty="0"/>
              <a:t>в </a:t>
            </a:r>
            <a:r>
              <a:rPr lang="ru-RU" sz="1400" baseline="0" dirty="0" smtClean="0"/>
              <a:t>2020 </a:t>
            </a:r>
            <a:r>
              <a:rPr lang="ru-RU" sz="1400" baseline="0" dirty="0"/>
              <a:t>году, рублей</a:t>
            </a:r>
            <a:endParaRPr lang="ru-RU" sz="14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solidFill>
          <a:schemeClr val="accent1">
            <a:lumMod val="60000"/>
            <a:lumOff val="40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989032964591241E-2"/>
          <c:y val="0.36753400856694929"/>
          <c:w val="0.93071206373894966"/>
          <c:h val="0.407203211988791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3277-4A51-AD9E-364ABBD1C125}"/>
              </c:ext>
            </c:extLst>
          </c:dPt>
          <c:dLbls>
            <c:dLbl>
              <c:idx val="0"/>
              <c:layout>
                <c:manualLayout>
                  <c:x val="2.3148148148148147E-2"/>
                  <c:y val="-3.9682539682539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29626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277-4A51-AD9E-364ABBD1C125}"/>
                </c:ext>
              </c:extLst>
            </c:dLbl>
            <c:dLbl>
              <c:idx val="1"/>
              <c:layout>
                <c:manualLayout>
                  <c:x val="1.8518518518518517E-2"/>
                  <c:y val="-6.7460317460317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26227,8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277-4A51-AD9E-364ABBD1C12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Целевой показатель</c:v>
                </c:pt>
                <c:pt idx="1">
                  <c:v>Фактический показатель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29626</c:v>
                </c:pt>
                <c:pt idx="1">
                  <c:v>26227.8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77-4A51-AD9E-364ABBD1C1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4748544"/>
        <c:axId val="238031232"/>
        <c:axId val="0"/>
      </c:bar3DChart>
      <c:catAx>
        <c:axId val="23474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8031232"/>
        <c:crosses val="autoZero"/>
        <c:auto val="1"/>
        <c:lblAlgn val="ctr"/>
        <c:lblOffset val="100"/>
        <c:noMultiLvlLbl val="0"/>
      </c:catAx>
      <c:valAx>
        <c:axId val="238031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47485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5370608008691954E-2"/>
                  <c:y val="0.33878350317669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BF1-4659-9A28-7975CBC43C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F1-4659-9A28-7975CBC43CB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3.0741216017383829E-2"/>
                  <c:y val="0.390828702826785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BF1-4659-9A28-7975CBC43C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F1-4659-9A28-7975CBC43CB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3.0741216017383829E-2"/>
                  <c:y val="0.133225699589892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BF1-4659-9A28-7975CBC43C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F1-4659-9A28-7975CBC43C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0979840"/>
        <c:axId val="210989824"/>
        <c:axId val="0"/>
      </c:bar3DChart>
      <c:catAx>
        <c:axId val="2109798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10989824"/>
        <c:crosses val="autoZero"/>
        <c:auto val="1"/>
        <c:lblAlgn val="ctr"/>
        <c:lblOffset val="100"/>
        <c:noMultiLvlLbl val="0"/>
      </c:catAx>
      <c:valAx>
        <c:axId val="210989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09798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solidFill>
                  <a:srgbClr val="FF0000"/>
                </a:solidFill>
              </a:rPr>
              <a:t>Из общей </a:t>
            </a:r>
            <a:r>
              <a:rPr lang="ru-RU" sz="1400" dirty="0" smtClean="0">
                <a:solidFill>
                  <a:srgbClr val="FF0000"/>
                </a:solidFill>
              </a:rPr>
              <a:t>численности </a:t>
            </a:r>
            <a:r>
              <a:rPr lang="ru-RU" sz="1400" dirty="0">
                <a:solidFill>
                  <a:srgbClr val="FF0000"/>
                </a:solidFill>
              </a:rPr>
              <a:t>населения в возрасте,%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  <c:spPr>
        <a:noFill/>
        <a:ln w="12700" cap="rnd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319700305408241"/>
          <c:y val="8.6869481463286002E-4"/>
          <c:w val="0.69383617239807827"/>
          <c:h val="0.774946384076480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214D-446E-90DE-74D9B8A2AC3D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214D-446E-90DE-74D9B8A2AC3D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214D-446E-90DE-74D9B8A2AC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моложе трудоспособного</c:v>
                </c:pt>
                <c:pt idx="1">
                  <c:v>трудоспособный</c:v>
                </c:pt>
                <c:pt idx="2">
                  <c:v>пенсионный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24.6</c:v>
                </c:pt>
                <c:pt idx="1">
                  <c:v>52.9</c:v>
                </c:pt>
                <c:pt idx="2">
                  <c:v>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35-4959-8B61-F15F2648C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4.3338075255353999E-2"/>
          <c:y val="0.64429881112625509"/>
          <c:w val="0.94703599363981406"/>
          <c:h val="0.14309074355204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view3D>
      <c:rotX val="15"/>
      <c:rotY val="20"/>
      <c:rAngAx val="0"/>
    </c:view3D>
    <c:floor>
      <c:thickness val="0"/>
      <c:spPr>
        <a:solidFill>
          <a:srgbClr val="92D050"/>
        </a:solidFill>
      </c:spPr>
    </c:floor>
    <c:sideWall>
      <c:thickness val="0"/>
      <c:spPr>
        <a:solidFill>
          <a:schemeClr val="tx2">
            <a:lumMod val="40000"/>
            <a:lumOff val="60000"/>
          </a:schemeClr>
        </a:solidFill>
      </c:spPr>
    </c:sideWall>
    <c:backWall>
      <c:thickness val="0"/>
      <c:spPr>
        <a:solidFill>
          <a:schemeClr val="tx2">
            <a:lumMod val="40000"/>
            <a:lumOff val="60000"/>
          </a:schemeClr>
        </a:solidFill>
      </c:spPr>
    </c:backWall>
    <c:plotArea>
      <c:layout>
        <c:manualLayout>
          <c:layoutTarget val="inner"/>
          <c:xMode val="edge"/>
          <c:yMode val="edge"/>
          <c:x val="2.1200151127586515E-2"/>
          <c:y val="5.7060653391453234E-2"/>
          <c:w val="0.87572241416118157"/>
          <c:h val="0.816524062685845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58</c:v>
                </c:pt>
                <c:pt idx="1">
                  <c:v>57.5</c:v>
                </c:pt>
                <c:pt idx="2">
                  <c:v>58</c:v>
                </c:pt>
                <c:pt idx="3">
                  <c:v>59</c:v>
                </c:pt>
                <c:pt idx="4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5-4FD6-8C4E-62B1F4C342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69</c:v>
                </c:pt>
                <c:pt idx="1">
                  <c:v>69</c:v>
                </c:pt>
                <c:pt idx="2">
                  <c:v>69.5</c:v>
                </c:pt>
                <c:pt idx="3">
                  <c:v>69</c:v>
                </c:pt>
                <c:pt idx="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15-4FD6-8C4E-62B1F4C342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747584"/>
        <c:axId val="171749376"/>
        <c:axId val="0"/>
      </c:bar3DChart>
      <c:catAx>
        <c:axId val="17174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749376"/>
        <c:crosses val="autoZero"/>
        <c:auto val="1"/>
        <c:lblAlgn val="ctr"/>
        <c:lblOffset val="100"/>
        <c:noMultiLvlLbl val="0"/>
      </c:catAx>
      <c:valAx>
        <c:axId val="171749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1747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828775325659265E-2"/>
          <c:y val="0.79570710305514636"/>
          <c:w val="0.17636547532434327"/>
          <c:h val="0.2042928969448536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626853134781985E-2"/>
          <c:y val="0"/>
          <c:w val="0.88265316344883815"/>
          <c:h val="0.6309430665784524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"/>
                  <c:y val="3.55131311899800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61-4EBB-BA0B-58BFC86B5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рождение</c:v>
                </c:pt>
                <c:pt idx="1">
                  <c:v>смерти</c:v>
                </c:pt>
                <c:pt idx="2">
                  <c:v>естественная убыль</c:v>
                </c:pt>
                <c:pt idx="3">
                  <c:v>прибыло</c:v>
                </c:pt>
                <c:pt idx="4">
                  <c:v>выехало</c:v>
                </c:pt>
                <c:pt idx="5">
                  <c:v>миграция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306</c:v>
                </c:pt>
                <c:pt idx="1">
                  <c:v>353</c:v>
                </c:pt>
                <c:pt idx="2">
                  <c:v>47</c:v>
                </c:pt>
                <c:pt idx="3">
                  <c:v>859</c:v>
                </c:pt>
                <c:pt idx="4">
                  <c:v>1071</c:v>
                </c:pt>
                <c:pt idx="5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61-4EBB-BA0B-58BFC86B54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0"/>
              <c:layout>
                <c:manualLayout>
                  <c:x val="4.8934009213464566E-3"/>
                  <c:y val="-0.102988080450944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61-4EBB-BA0B-58BFC86B5426}"/>
                </c:ext>
              </c:extLst>
            </c:dLbl>
            <c:dLbl>
              <c:idx val="1"/>
              <c:layout>
                <c:manualLayout>
                  <c:x val="9.7868018426929583E-3"/>
                  <c:y val="-9.9436767331945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61-4EBB-BA0B-58BFC86B5426}"/>
                </c:ext>
              </c:extLst>
            </c:dLbl>
            <c:dLbl>
              <c:idx val="2"/>
              <c:layout>
                <c:manualLayout>
                  <c:x val="9.7868018426929583E-3"/>
                  <c:y val="-9.2334141093949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61-4EBB-BA0B-58BFC86B5426}"/>
                </c:ext>
              </c:extLst>
            </c:dLbl>
            <c:dLbl>
              <c:idx val="3"/>
              <c:layout>
                <c:manualLayout>
                  <c:x val="0"/>
                  <c:y val="-0.149155150997918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61-4EBB-BA0B-58BFC86B5426}"/>
                </c:ext>
              </c:extLst>
            </c:dLbl>
            <c:dLbl>
              <c:idx val="4"/>
              <c:layout>
                <c:manualLayout>
                  <c:x val="2.4467004606731498E-3"/>
                  <c:y val="-0.163360403473911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61-4EBB-BA0B-58BFC86B5426}"/>
                </c:ext>
              </c:extLst>
            </c:dLbl>
            <c:dLbl>
              <c:idx val="5"/>
              <c:layout>
                <c:manualLayout>
                  <c:x val="9.63267897005737E-8"/>
                  <c:y val="-8.1680201736955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61-4EBB-BA0B-58BFC86B5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рождение</c:v>
                </c:pt>
                <c:pt idx="1">
                  <c:v>смерти</c:v>
                </c:pt>
                <c:pt idx="2">
                  <c:v>естественная убыль</c:v>
                </c:pt>
                <c:pt idx="3">
                  <c:v>прибыло</c:v>
                </c:pt>
                <c:pt idx="4">
                  <c:v>выехало</c:v>
                </c:pt>
                <c:pt idx="5">
                  <c:v>миграция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272</c:v>
                </c:pt>
                <c:pt idx="1">
                  <c:v>428</c:v>
                </c:pt>
                <c:pt idx="2">
                  <c:v>156</c:v>
                </c:pt>
                <c:pt idx="3">
                  <c:v>863</c:v>
                </c:pt>
                <c:pt idx="4">
                  <c:v>875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61-4EBB-BA0B-58BFC86B5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783680"/>
        <c:axId val="171785216"/>
        <c:axId val="0"/>
      </c:bar3DChart>
      <c:catAx>
        <c:axId val="171783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1785216"/>
        <c:crosses val="autoZero"/>
        <c:auto val="1"/>
        <c:lblAlgn val="ctr"/>
        <c:lblOffset val="100"/>
        <c:noMultiLvlLbl val="0"/>
      </c:catAx>
      <c:valAx>
        <c:axId val="1717852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71783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8411251431416088"/>
          <c:y val="0.84520329450005061"/>
          <c:w val="0.23175551336014044"/>
          <c:h val="0.14060068084544741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6">
            <a:lumMod val="60000"/>
            <a:lumOff val="40000"/>
          </a:schemeClr>
        </a:solidFill>
        <a:ln>
          <a:solidFill>
            <a:srgbClr val="00B0F0"/>
          </a:solidFill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515196006932095E-3"/>
                  <c:y val="0.340389515354028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89D-4474-9E96-915D2B78D45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102.4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9D-4474-9E96-915D2B78D4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309117604159258E-2"/>
                  <c:y val="0.394135228304664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9D-4474-9E96-915D2B78D45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110.872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9D-4474-9E96-915D2B78D45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757598003466049E-2"/>
                  <c:y val="0.17467356708956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89D-4474-9E96-915D2B78D45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185.87799999999999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9D-4474-9E96-915D2B78D4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477120"/>
        <c:axId val="47478656"/>
        <c:axId val="0"/>
      </c:bar3DChart>
      <c:catAx>
        <c:axId val="4747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7478656"/>
        <c:crosses val="autoZero"/>
        <c:auto val="1"/>
        <c:lblAlgn val="ctr"/>
        <c:lblOffset val="100"/>
        <c:noMultiLvlLbl val="0"/>
      </c:catAx>
      <c:valAx>
        <c:axId val="47478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477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394922596538851"/>
          <c:y val="0.3561210689190023"/>
          <c:w val="0.15971126441658801"/>
          <c:h val="0.24296976803646528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финансирования, %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5807014326059861"/>
          <c:y val="0.25234688560604995"/>
          <c:w val="0.47233965028951896"/>
          <c:h val="0.6745592108042642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 финансирования, %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0-7810-4EDA-8927-490A5416F2C1}"/>
              </c:ext>
            </c:extLst>
          </c:dPt>
          <c:dLbls>
            <c:dLbl>
              <c:idx val="0"/>
              <c:layout>
                <c:manualLayout>
                  <c:x val="3.8396580635753866E-2"/>
                  <c:y val="-6.2586931929003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810-4EDA-8927-490A5416F2C1}"/>
                </c:ext>
              </c:extLst>
            </c:dLbl>
            <c:dLbl>
              <c:idx val="1"/>
              <c:layout>
                <c:manualLayout>
                  <c:x val="-6.1444207494896472E-2"/>
                  <c:y val="6.10259410961575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810-4EDA-8927-490A5416F2C1}"/>
                </c:ext>
              </c:extLst>
            </c:dLbl>
            <c:dLbl>
              <c:idx val="2"/>
              <c:layout>
                <c:manualLayout>
                  <c:x val="-1.1153397491980169E-2"/>
                  <c:y val="-1.5929783499122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10-4EDA-8927-490A5416F2C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источники</c:v>
                </c:pt>
                <c:pt idx="1">
                  <c:v>привлеченные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62.8</c:v>
                </c:pt>
                <c:pt idx="1">
                  <c:v>37.200000000000003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10-4EDA-8927-490A5416F2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7.5052948835506894E-2"/>
          <c:y val="0.58310427940910636"/>
          <c:w val="0.24929703391203725"/>
          <c:h val="0.3437378735037065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>
                <a:solidFill>
                  <a:srgbClr val="FF0000"/>
                </a:solidFill>
              </a:rPr>
              <a:t>видовая структура, %</a:t>
            </a:r>
          </a:p>
        </c:rich>
      </c:tx>
      <c:layout>
        <c:manualLayout>
          <c:xMode val="edge"/>
          <c:yMode val="edge"/>
          <c:x val="2.528883147966721E-2"/>
          <c:y val="3.5151410270636049E-2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435319983609252"/>
          <c:y val="7.3045359951906697E-2"/>
          <c:w val="0.69395835978542064"/>
          <c:h val="0.797892826722956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видовая структура, %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E494-40A2-8CE0-7B2B080CE91F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E494-40A2-8CE0-7B2B080CE91F}"/>
              </c:ext>
            </c:extLst>
          </c:dPt>
          <c:dLbls>
            <c:dLbl>
              <c:idx val="0"/>
              <c:layout>
                <c:manualLayout>
                  <c:x val="3.8396580635753866E-2"/>
                  <c:y val="-6.2586931929003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494-40A2-8CE0-7B2B080CE91F}"/>
                </c:ext>
              </c:extLst>
            </c:dLbl>
            <c:dLbl>
              <c:idx val="1"/>
              <c:layout>
                <c:manualLayout>
                  <c:x val="-6.1444207494896472E-2"/>
                  <c:y val="6.10259410961575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494-40A2-8CE0-7B2B080CE91F}"/>
                </c:ext>
              </c:extLst>
            </c:dLbl>
            <c:dLbl>
              <c:idx val="2"/>
              <c:layout>
                <c:manualLayout>
                  <c:x val="-1.1153397491980169E-2"/>
                  <c:y val="-1.5929783499122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494-40A2-8CE0-7B2B080CE9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прочие инвестиции</c:v>
                </c:pt>
                <c:pt idx="1">
                  <c:v>машины, оборудования и транспортные средства</c:v>
                </c:pt>
                <c:pt idx="2">
                  <c:v>здания и сооружения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23.7</c:v>
                </c:pt>
                <c:pt idx="1">
                  <c:v>59.3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94-40A2-8CE0-7B2B080CE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3.707280224256506E-2"/>
          <c:y val="0.27410167237293015"/>
          <c:w val="0.29405811088993306"/>
          <c:h val="0.6008697063304115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788732394366202E-2"/>
          <c:y val="7.0739549839228297E-2"/>
          <c:w val="0.89436619718309862"/>
          <c:h val="0.8006430868167202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ln w="9657">
              <a:solidFill>
                <a:srgbClr val="00008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00008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9315345569342216E-2"/>
                  <c:y val="-5.1887269702186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5C2-4728-B801-90D747715A3D}"/>
                </c:ext>
              </c:extLst>
            </c:dLbl>
            <c:dLbl>
              <c:idx val="2"/>
              <c:layout>
                <c:manualLayout>
                  <c:x val="-3.7318741476867152E-2"/>
                  <c:y val="8.1583883649818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5C2-4728-B801-90D747715A3D}"/>
                </c:ext>
              </c:extLst>
            </c:dLbl>
            <c:spPr>
              <a:noFill/>
              <a:ln w="19313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4512</c:v>
                </c:pt>
                <c:pt idx="1">
                  <c:v>4753</c:v>
                </c:pt>
                <c:pt idx="2">
                  <c:v>2320</c:v>
                </c:pt>
                <c:pt idx="3">
                  <c:v>2521</c:v>
                </c:pt>
                <c:pt idx="4">
                  <c:v>8491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C2-4728-B801-90D747715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763456"/>
        <c:axId val="81269888"/>
      </c:lineChart>
      <c:catAx>
        <c:axId val="5376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41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6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1269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269888"/>
        <c:scaling>
          <c:orientation val="minMax"/>
        </c:scaling>
        <c:delete val="0"/>
        <c:axPos val="l"/>
        <c:majorGridlines>
          <c:spPr>
            <a:ln w="241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41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6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3763456"/>
        <c:crosses val="autoZero"/>
        <c:crossBetween val="between"/>
      </c:valAx>
      <c:spPr>
        <a:noFill/>
        <a:ln w="9657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12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801244306188198E-2"/>
          <c:y val="7.1275801125718879E-2"/>
          <c:w val="0.9159840825766834"/>
          <c:h val="0.773261320634193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narHorz">
              <a:fgClr>
                <a:srgbClr val="FF000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E6D-4F21-859D-5776D6727865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E6D-4F21-859D-5776D6727865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E6D-4F21-859D-5776D6727865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370-43E1-A674-5FA8467D510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18553</c:v>
                </c:pt>
                <c:pt idx="1">
                  <c:v>20628</c:v>
                </c:pt>
                <c:pt idx="2">
                  <c:v>21790</c:v>
                </c:pt>
                <c:pt idx="3">
                  <c:v>24475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6D-4F21-859D-5776D672786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6D-4F21-859D-5776D672786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6D-4F21-859D-5776D6727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631104"/>
        <c:axId val="143632640"/>
      </c:barChart>
      <c:catAx>
        <c:axId val="143631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43632640"/>
        <c:crosses val="autoZero"/>
        <c:auto val="1"/>
        <c:lblAlgn val="ctr"/>
        <c:lblOffset val="100"/>
        <c:noMultiLvlLbl val="0"/>
      </c:catAx>
      <c:valAx>
        <c:axId val="14363264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3631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A08B09-DFDA-4BCE-B12D-06B975DA9DEF}" type="doc">
      <dgm:prSet loTypeId="urn:microsoft.com/office/officeart/2005/8/layout/hProcess10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4CDA69F-3083-4A5A-A153-CF0670C18B3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Предприниматели</a:t>
          </a:r>
          <a:endParaRPr lang="ru-RU" sz="1400" b="1" dirty="0">
            <a:solidFill>
              <a:schemeClr val="tx1"/>
            </a:solidFill>
          </a:endParaRPr>
        </a:p>
      </dgm:t>
    </dgm:pt>
    <dgm:pt modelId="{9F1E9B31-8570-4D28-9C2B-88138B96B1E4}" type="parTrans" cxnId="{C908B519-7E1B-40C7-A186-6506525861DC}">
      <dgm:prSet/>
      <dgm:spPr/>
      <dgm:t>
        <a:bodyPr/>
        <a:lstStyle/>
        <a:p>
          <a:endParaRPr lang="ru-RU"/>
        </a:p>
      </dgm:t>
    </dgm:pt>
    <dgm:pt modelId="{4F1DF2B3-B633-4244-95EE-41DD5C58F961}" type="sibTrans" cxnId="{C908B519-7E1B-40C7-A186-6506525861DC}">
      <dgm:prSet/>
      <dgm:spPr/>
      <dgm:t>
        <a:bodyPr/>
        <a:lstStyle/>
        <a:p>
          <a:endParaRPr lang="ru-RU"/>
        </a:p>
      </dgm:t>
    </dgm:pt>
    <dgm:pt modelId="{E88A3667-3C13-48D8-A4FB-DDF1DC39200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на 01.01.2020 – 296</a:t>
          </a:r>
          <a:endParaRPr lang="ru-RU" sz="1400" b="1" dirty="0">
            <a:solidFill>
              <a:schemeClr val="tx1"/>
            </a:solidFill>
          </a:endParaRPr>
        </a:p>
      </dgm:t>
    </dgm:pt>
    <dgm:pt modelId="{5149900E-35D2-46B7-8694-D32C19C3794E}" type="parTrans" cxnId="{BDD614F2-3F9C-4DB6-8BF4-69F317124290}">
      <dgm:prSet/>
      <dgm:spPr/>
      <dgm:t>
        <a:bodyPr/>
        <a:lstStyle/>
        <a:p>
          <a:endParaRPr lang="ru-RU"/>
        </a:p>
      </dgm:t>
    </dgm:pt>
    <dgm:pt modelId="{601BF50F-B923-4A82-80C0-758560E5462B}" type="sibTrans" cxnId="{BDD614F2-3F9C-4DB6-8BF4-69F317124290}">
      <dgm:prSet/>
      <dgm:spPr/>
      <dgm:t>
        <a:bodyPr/>
        <a:lstStyle/>
        <a:p>
          <a:endParaRPr lang="ru-RU"/>
        </a:p>
      </dgm:t>
    </dgm:pt>
    <dgm:pt modelId="{1D05CF9C-3B94-460A-8FFE-43883552CAC1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</a:rPr>
            <a:t>Частный</a:t>
          </a:r>
          <a:r>
            <a:rPr lang="ru-RU" sz="1400" b="1" baseline="0" dirty="0" smtClean="0">
              <a:solidFill>
                <a:schemeClr val="tx1"/>
              </a:solidFill>
            </a:rPr>
            <a:t> сектор экономики</a:t>
          </a:r>
          <a:endParaRPr lang="ru-RU" sz="1400" b="1" dirty="0">
            <a:solidFill>
              <a:schemeClr val="tx1"/>
            </a:solidFill>
          </a:endParaRPr>
        </a:p>
      </dgm:t>
    </dgm:pt>
    <dgm:pt modelId="{84DEFAD8-DF7C-4080-8014-218BB7418A1D}" type="parTrans" cxnId="{72775578-CC10-40E5-9019-C569EAC6D45B}">
      <dgm:prSet/>
      <dgm:spPr/>
      <dgm:t>
        <a:bodyPr/>
        <a:lstStyle/>
        <a:p>
          <a:endParaRPr lang="ru-RU"/>
        </a:p>
      </dgm:t>
    </dgm:pt>
    <dgm:pt modelId="{A6175533-29DE-4C25-A59A-D36269646A71}" type="sibTrans" cxnId="{72775578-CC10-40E5-9019-C569EAC6D45B}">
      <dgm:prSet/>
      <dgm:spPr/>
      <dgm:t>
        <a:bodyPr/>
        <a:lstStyle/>
        <a:p>
          <a:endParaRPr lang="ru-RU"/>
        </a:p>
      </dgm:t>
    </dgm:pt>
    <dgm:pt modelId="{82523DDF-9336-4441-B4B6-EFFE1CF1D0E0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</a:rPr>
            <a:t>Государственный сектор экономики </a:t>
          </a:r>
          <a:endParaRPr lang="ru-RU" sz="1400" b="1" dirty="0">
            <a:solidFill>
              <a:schemeClr val="tx1"/>
            </a:solidFill>
          </a:endParaRPr>
        </a:p>
      </dgm:t>
    </dgm:pt>
    <dgm:pt modelId="{F261FD6C-4C65-44FE-BB6A-B7978E0A0950}" type="parTrans" cxnId="{BCF5F9F6-4EB9-4D0F-A9A3-0019D50C6C9E}">
      <dgm:prSet/>
      <dgm:spPr/>
      <dgm:t>
        <a:bodyPr/>
        <a:lstStyle/>
        <a:p>
          <a:endParaRPr lang="ru-RU"/>
        </a:p>
      </dgm:t>
    </dgm:pt>
    <dgm:pt modelId="{77EA7EBD-F598-4E28-966E-7CC45DD99AD5}" type="sibTrans" cxnId="{BCF5F9F6-4EB9-4D0F-A9A3-0019D50C6C9E}">
      <dgm:prSet/>
      <dgm:spPr/>
      <dgm:t>
        <a:bodyPr/>
        <a:lstStyle/>
        <a:p>
          <a:endParaRPr lang="ru-RU"/>
        </a:p>
      </dgm:t>
    </dgm:pt>
    <dgm:pt modelId="{02AF35CF-35DB-4DBB-946A-25A5A4BD3896}">
      <dgm:prSet phldrT="[Текст]" custT="1"/>
      <dgm:spPr/>
      <dgm:t>
        <a:bodyPr/>
        <a:lstStyle/>
        <a:p>
          <a:pPr algn="l"/>
          <a:r>
            <a:rPr lang="ru-RU" sz="1400" b="1" dirty="0" smtClean="0">
              <a:solidFill>
                <a:schemeClr val="tx1"/>
              </a:solidFill>
            </a:rPr>
            <a:t>на 01.01.2020 – 62</a:t>
          </a:r>
          <a:endParaRPr lang="ru-RU" sz="1400" b="1" dirty="0">
            <a:solidFill>
              <a:schemeClr val="tx1"/>
            </a:solidFill>
          </a:endParaRPr>
        </a:p>
      </dgm:t>
    </dgm:pt>
    <dgm:pt modelId="{B660395A-B3E0-4E58-AC44-A22132827EDC}" type="parTrans" cxnId="{2C5A61AE-280D-44AD-8D69-21D7CA0FE00D}">
      <dgm:prSet/>
      <dgm:spPr/>
      <dgm:t>
        <a:bodyPr/>
        <a:lstStyle/>
        <a:p>
          <a:endParaRPr lang="ru-RU"/>
        </a:p>
      </dgm:t>
    </dgm:pt>
    <dgm:pt modelId="{1282A892-4EEE-41A7-AA9B-96AAA026E014}" type="sibTrans" cxnId="{2C5A61AE-280D-44AD-8D69-21D7CA0FE00D}">
      <dgm:prSet/>
      <dgm:spPr/>
      <dgm:t>
        <a:bodyPr/>
        <a:lstStyle/>
        <a:p>
          <a:endParaRPr lang="ru-RU"/>
        </a:p>
      </dgm:t>
    </dgm:pt>
    <dgm:pt modelId="{A94D91C2-05D3-486C-B9E1-E2676A172B4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На 01.01.2021 – 275          (-21 ед.)</a:t>
          </a:r>
          <a:endParaRPr lang="ru-RU" sz="1400" b="1" dirty="0">
            <a:solidFill>
              <a:schemeClr val="tx1"/>
            </a:solidFill>
          </a:endParaRPr>
        </a:p>
      </dgm:t>
    </dgm:pt>
    <dgm:pt modelId="{874CC33F-7256-4895-9A2E-858598656C7B}" type="parTrans" cxnId="{AECB3C87-D7AC-4783-9DA7-F2E4047053AC}">
      <dgm:prSet/>
      <dgm:spPr/>
      <dgm:t>
        <a:bodyPr/>
        <a:lstStyle/>
        <a:p>
          <a:endParaRPr lang="ru-RU"/>
        </a:p>
      </dgm:t>
    </dgm:pt>
    <dgm:pt modelId="{15C412A3-EDCD-4127-B0E7-2AC1FB6CF7DB}" type="sibTrans" cxnId="{AECB3C87-D7AC-4783-9DA7-F2E4047053AC}">
      <dgm:prSet/>
      <dgm:spPr/>
      <dgm:t>
        <a:bodyPr/>
        <a:lstStyle/>
        <a:p>
          <a:endParaRPr lang="ru-RU"/>
        </a:p>
      </dgm:t>
    </dgm:pt>
    <dgm:pt modelId="{7B17C1A9-CA50-493A-BB6C-D0EDAEF05EAA}">
      <dgm:prSet phldrT="[Текст]" custT="1"/>
      <dgm:spPr/>
      <dgm:t>
        <a:bodyPr/>
        <a:lstStyle/>
        <a:p>
          <a:pPr algn="l"/>
          <a:r>
            <a:rPr lang="ru-RU" sz="1400" b="1" dirty="0" smtClean="0">
              <a:solidFill>
                <a:schemeClr val="tx1"/>
              </a:solidFill>
            </a:rPr>
            <a:t>на 01.01.2020 – 44</a:t>
          </a:r>
          <a:endParaRPr lang="ru-RU" sz="1400" b="1" dirty="0">
            <a:solidFill>
              <a:schemeClr val="tx1"/>
            </a:solidFill>
          </a:endParaRPr>
        </a:p>
      </dgm:t>
    </dgm:pt>
    <dgm:pt modelId="{6568EB0C-6AF2-415F-A4BE-87C33C8DEA7C}" type="sibTrans" cxnId="{1C620CB9-0B45-4A5F-ABBC-9A96610D6EB4}">
      <dgm:prSet/>
      <dgm:spPr/>
      <dgm:t>
        <a:bodyPr/>
        <a:lstStyle/>
        <a:p>
          <a:endParaRPr lang="ru-RU"/>
        </a:p>
      </dgm:t>
    </dgm:pt>
    <dgm:pt modelId="{1E58F331-24D7-4ECD-B1DB-72747822178B}" type="parTrans" cxnId="{1C620CB9-0B45-4A5F-ABBC-9A96610D6EB4}">
      <dgm:prSet/>
      <dgm:spPr/>
      <dgm:t>
        <a:bodyPr/>
        <a:lstStyle/>
        <a:p>
          <a:endParaRPr lang="ru-RU"/>
        </a:p>
      </dgm:t>
    </dgm:pt>
    <dgm:pt modelId="{30F7B0DF-0F4C-4857-BA6A-00F8316FCE90}">
      <dgm:prSet phldrT="[Текст]" custT="1"/>
      <dgm:spPr/>
      <dgm:t>
        <a:bodyPr/>
        <a:lstStyle/>
        <a:p>
          <a:pPr algn="l"/>
          <a:r>
            <a:rPr lang="ru-RU" sz="1400" b="1" dirty="0" smtClean="0">
              <a:solidFill>
                <a:schemeClr val="tx1"/>
              </a:solidFill>
            </a:rPr>
            <a:t>на 01.01.2021 – 40 (-4 ед.)</a:t>
          </a:r>
          <a:endParaRPr lang="ru-RU" sz="1400" b="1" dirty="0">
            <a:solidFill>
              <a:schemeClr val="tx1"/>
            </a:solidFill>
          </a:endParaRPr>
        </a:p>
      </dgm:t>
    </dgm:pt>
    <dgm:pt modelId="{8BA0DC6B-4E4D-4C8A-AEAE-16217851E804}" type="parTrans" cxnId="{BBF06501-502B-4332-AABA-850A717CD67D}">
      <dgm:prSet/>
      <dgm:spPr/>
      <dgm:t>
        <a:bodyPr/>
        <a:lstStyle/>
        <a:p>
          <a:endParaRPr lang="ru-RU"/>
        </a:p>
      </dgm:t>
    </dgm:pt>
    <dgm:pt modelId="{3E5ABA42-F839-4CF1-B806-D8C828E055B9}" type="sibTrans" cxnId="{BBF06501-502B-4332-AABA-850A717CD67D}">
      <dgm:prSet/>
      <dgm:spPr/>
      <dgm:t>
        <a:bodyPr/>
        <a:lstStyle/>
        <a:p>
          <a:endParaRPr lang="ru-RU"/>
        </a:p>
      </dgm:t>
    </dgm:pt>
    <dgm:pt modelId="{EEA2972D-C965-4835-8998-5C586A7D7AD2}">
      <dgm:prSet phldrT="[Текст]" custT="1"/>
      <dgm:spPr/>
      <dgm:t>
        <a:bodyPr/>
        <a:lstStyle/>
        <a:p>
          <a:pPr algn="l"/>
          <a:r>
            <a:rPr lang="ru-RU" sz="1400" b="1" dirty="0" smtClean="0">
              <a:solidFill>
                <a:schemeClr val="tx1"/>
              </a:solidFill>
            </a:rPr>
            <a:t>На 01.01.2021 – 49 (-13 ед.)</a:t>
          </a:r>
          <a:endParaRPr lang="ru-RU" sz="1400" b="1" dirty="0">
            <a:solidFill>
              <a:schemeClr val="tx1"/>
            </a:solidFill>
          </a:endParaRPr>
        </a:p>
      </dgm:t>
    </dgm:pt>
    <dgm:pt modelId="{5904FCC3-2957-4AC2-B004-641E2808C8AE}" type="parTrans" cxnId="{14C2F922-276C-4ECE-85F4-C14C88CDAE9D}">
      <dgm:prSet/>
      <dgm:spPr/>
      <dgm:t>
        <a:bodyPr/>
        <a:lstStyle/>
        <a:p>
          <a:endParaRPr lang="ru-RU"/>
        </a:p>
      </dgm:t>
    </dgm:pt>
    <dgm:pt modelId="{4AC2034D-BE24-4C1C-9B2D-94771369B606}" type="sibTrans" cxnId="{14C2F922-276C-4ECE-85F4-C14C88CDAE9D}">
      <dgm:prSet/>
      <dgm:spPr/>
      <dgm:t>
        <a:bodyPr/>
        <a:lstStyle/>
        <a:p>
          <a:endParaRPr lang="ru-RU"/>
        </a:p>
      </dgm:t>
    </dgm:pt>
    <dgm:pt modelId="{5977ACA7-0820-4907-B114-0E2A4A242CEE}" type="pres">
      <dgm:prSet presAssocID="{B6A08B09-DFDA-4BCE-B12D-06B975DA9D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29FE5A-A25F-4BAF-9A79-1B679B52A4AC}" type="pres">
      <dgm:prSet presAssocID="{24CDA69F-3083-4A5A-A153-CF0670C18B3D}" presName="composite" presStyleCnt="0"/>
      <dgm:spPr/>
    </dgm:pt>
    <dgm:pt modelId="{0C149F6B-F44B-4A6A-8B36-4FB45F87A9C4}" type="pres">
      <dgm:prSet presAssocID="{24CDA69F-3083-4A5A-A153-CF0670C18B3D}" presName="imagSh" presStyleLbl="bgImgPlace1" presStyleIdx="0" presStyleCnt="3" custScaleX="160749" custScaleY="117721" custLinFactNeighborX="-167" custLinFactNeighborY="-3452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6C654B7-0A8A-49F1-ACB5-670D40F5C77E}" type="pres">
      <dgm:prSet presAssocID="{24CDA69F-3083-4A5A-A153-CF0670C18B3D}" presName="txNode" presStyleLbl="node1" presStyleIdx="0" presStyleCnt="3" custScaleX="127287" custLinFactNeighborX="4809" custLinFactNeighborY="-13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EB129-856F-4314-B92C-ABDC3825C784}" type="pres">
      <dgm:prSet presAssocID="{4F1DF2B3-B633-4244-95EE-41DD5C58F961}" presName="sibTrans" presStyleLbl="sibTrans2D1" presStyleIdx="0" presStyleCnt="2"/>
      <dgm:spPr/>
      <dgm:t>
        <a:bodyPr/>
        <a:lstStyle/>
        <a:p>
          <a:endParaRPr lang="ru-RU"/>
        </a:p>
      </dgm:t>
    </dgm:pt>
    <dgm:pt modelId="{1C84B277-F89D-478D-853F-E6626B5FEB6A}" type="pres">
      <dgm:prSet presAssocID="{4F1DF2B3-B633-4244-95EE-41DD5C58F961}" presName="connTx" presStyleLbl="sibTrans2D1" presStyleIdx="0" presStyleCnt="2"/>
      <dgm:spPr/>
      <dgm:t>
        <a:bodyPr/>
        <a:lstStyle/>
        <a:p>
          <a:endParaRPr lang="ru-RU"/>
        </a:p>
      </dgm:t>
    </dgm:pt>
    <dgm:pt modelId="{AB04ED1C-BBFF-466B-9068-AA91F563EECB}" type="pres">
      <dgm:prSet presAssocID="{1D05CF9C-3B94-460A-8FFE-43883552CAC1}" presName="composite" presStyleCnt="0"/>
      <dgm:spPr/>
    </dgm:pt>
    <dgm:pt modelId="{DBFCDD6D-F85A-40FD-97F1-BC860B389DCF}" type="pres">
      <dgm:prSet presAssocID="{1D05CF9C-3B94-460A-8FFE-43883552CAC1}" presName="imagSh" presStyleLbl="bgImgPlace1" presStyleIdx="1" presStyleCnt="3" custScaleX="127718" custLinFactNeighborX="-4470" custLinFactNeighborY="-3119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D8E949D-589D-449A-A892-82FB93092111}" type="pres">
      <dgm:prSet presAssocID="{1D05CF9C-3B94-460A-8FFE-43883552CAC1}" presName="txNode" presStyleLbl="node1" presStyleIdx="1" presStyleCnt="3" custScaleX="119292" custLinFactNeighborX="-9525" custLinFactNeighborY="-13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34226-553B-44D3-A6BF-1B7A7B47CC74}" type="pres">
      <dgm:prSet presAssocID="{A6175533-29DE-4C25-A59A-D36269646A71}" presName="sibTrans" presStyleLbl="sibTrans2D1" presStyleIdx="1" presStyleCnt="2"/>
      <dgm:spPr/>
      <dgm:t>
        <a:bodyPr/>
        <a:lstStyle/>
        <a:p>
          <a:endParaRPr lang="ru-RU"/>
        </a:p>
      </dgm:t>
    </dgm:pt>
    <dgm:pt modelId="{5CA2F43C-DEBE-48E9-AEB9-815A1AB54EDB}" type="pres">
      <dgm:prSet presAssocID="{A6175533-29DE-4C25-A59A-D36269646A71}" presName="connTx" presStyleLbl="sibTrans2D1" presStyleIdx="1" presStyleCnt="2"/>
      <dgm:spPr/>
      <dgm:t>
        <a:bodyPr/>
        <a:lstStyle/>
        <a:p>
          <a:endParaRPr lang="ru-RU"/>
        </a:p>
      </dgm:t>
    </dgm:pt>
    <dgm:pt modelId="{E22B6866-AD9E-46A2-8515-4F42815E0CCE}" type="pres">
      <dgm:prSet presAssocID="{82523DDF-9336-4441-B4B6-EFFE1CF1D0E0}" presName="composite" presStyleCnt="0"/>
      <dgm:spPr/>
    </dgm:pt>
    <dgm:pt modelId="{508BDD09-4A22-4683-9132-80C87C3582B3}" type="pres">
      <dgm:prSet presAssocID="{82523DDF-9336-4441-B4B6-EFFE1CF1D0E0}" presName="imagSh" presStyleLbl="bgImgPlace1" presStyleIdx="2" presStyleCnt="3" custScaleX="112079" custLinFactNeighborX="-4681" custLinFactNeighborY="-27541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2239DBF-4161-4319-9FBA-BB41BBDB27A4}" type="pres">
      <dgm:prSet presAssocID="{82523DDF-9336-4441-B4B6-EFFE1CF1D0E0}" presName="txNode" presStyleLbl="node1" presStyleIdx="2" presStyleCnt="3" custScaleX="124589" custScaleY="108165" custLinFactNeighborX="-4669" custLinFactNeighborY="-12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E9B9F6-A581-4404-B79B-917A7C603BA9}" type="presOf" srcId="{24CDA69F-3083-4A5A-A153-CF0670C18B3D}" destId="{16C654B7-0A8A-49F1-ACB5-670D40F5C77E}" srcOrd="0" destOrd="0" presId="urn:microsoft.com/office/officeart/2005/8/layout/hProcess10"/>
    <dgm:cxn modelId="{D22125FC-718A-4AFB-B2F7-F6D4A8E4793F}" type="presOf" srcId="{EEA2972D-C965-4835-8998-5C586A7D7AD2}" destId="{D2239DBF-4161-4319-9FBA-BB41BBDB27A4}" srcOrd="0" destOrd="2" presId="urn:microsoft.com/office/officeart/2005/8/layout/hProcess10"/>
    <dgm:cxn modelId="{6D53AF7A-45BA-45BB-9BA4-ABA13201FB08}" type="presOf" srcId="{B6A08B09-DFDA-4BCE-B12D-06B975DA9DEF}" destId="{5977ACA7-0820-4907-B114-0E2A4A242CEE}" srcOrd="0" destOrd="0" presId="urn:microsoft.com/office/officeart/2005/8/layout/hProcess10"/>
    <dgm:cxn modelId="{F257B823-CFEE-4795-BD25-D2A988DCA86E}" type="presOf" srcId="{A94D91C2-05D3-486C-B9E1-E2676A172B4B}" destId="{16C654B7-0A8A-49F1-ACB5-670D40F5C77E}" srcOrd="0" destOrd="2" presId="urn:microsoft.com/office/officeart/2005/8/layout/hProcess10"/>
    <dgm:cxn modelId="{5DE61204-A033-41B4-977F-4627AF3A597F}" type="presOf" srcId="{82523DDF-9336-4441-B4B6-EFFE1CF1D0E0}" destId="{D2239DBF-4161-4319-9FBA-BB41BBDB27A4}" srcOrd="0" destOrd="0" presId="urn:microsoft.com/office/officeart/2005/8/layout/hProcess10"/>
    <dgm:cxn modelId="{B6E5E9FA-2568-48AE-8595-DFF0041158E3}" type="presOf" srcId="{4F1DF2B3-B633-4244-95EE-41DD5C58F961}" destId="{37EEB129-856F-4314-B92C-ABDC3825C784}" srcOrd="0" destOrd="0" presId="urn:microsoft.com/office/officeart/2005/8/layout/hProcess10"/>
    <dgm:cxn modelId="{BDD614F2-3F9C-4DB6-8BF4-69F317124290}" srcId="{24CDA69F-3083-4A5A-A153-CF0670C18B3D}" destId="{E88A3667-3C13-48D8-A4FB-DDF1DC392009}" srcOrd="0" destOrd="0" parTransId="{5149900E-35D2-46B7-8694-D32C19C3794E}" sibTransId="{601BF50F-B923-4A82-80C0-758560E5462B}"/>
    <dgm:cxn modelId="{15B79664-0ECB-4671-B060-183757FEF09E}" type="presOf" srcId="{A6175533-29DE-4C25-A59A-D36269646A71}" destId="{DCD34226-553B-44D3-A6BF-1B7A7B47CC74}" srcOrd="0" destOrd="0" presId="urn:microsoft.com/office/officeart/2005/8/layout/hProcess10"/>
    <dgm:cxn modelId="{B0CE1BBA-ED28-4A8B-9D06-3C11A4D50533}" type="presOf" srcId="{02AF35CF-35DB-4DBB-946A-25A5A4BD3896}" destId="{D2239DBF-4161-4319-9FBA-BB41BBDB27A4}" srcOrd="0" destOrd="1" presId="urn:microsoft.com/office/officeart/2005/8/layout/hProcess10"/>
    <dgm:cxn modelId="{C908B519-7E1B-40C7-A186-6506525861DC}" srcId="{B6A08B09-DFDA-4BCE-B12D-06B975DA9DEF}" destId="{24CDA69F-3083-4A5A-A153-CF0670C18B3D}" srcOrd="0" destOrd="0" parTransId="{9F1E9B31-8570-4D28-9C2B-88138B96B1E4}" sibTransId="{4F1DF2B3-B633-4244-95EE-41DD5C58F961}"/>
    <dgm:cxn modelId="{14C2F922-276C-4ECE-85F4-C14C88CDAE9D}" srcId="{82523DDF-9336-4441-B4B6-EFFE1CF1D0E0}" destId="{EEA2972D-C965-4835-8998-5C586A7D7AD2}" srcOrd="1" destOrd="0" parTransId="{5904FCC3-2957-4AC2-B004-641E2808C8AE}" sibTransId="{4AC2034D-BE24-4C1C-9B2D-94771369B606}"/>
    <dgm:cxn modelId="{D2054FFC-FC40-403E-9B5C-F3B7E1ED76B9}" type="presOf" srcId="{4F1DF2B3-B633-4244-95EE-41DD5C58F961}" destId="{1C84B277-F89D-478D-853F-E6626B5FEB6A}" srcOrd="1" destOrd="0" presId="urn:microsoft.com/office/officeart/2005/8/layout/hProcess10"/>
    <dgm:cxn modelId="{1C620CB9-0B45-4A5F-ABBC-9A96610D6EB4}" srcId="{1D05CF9C-3B94-460A-8FFE-43883552CAC1}" destId="{7B17C1A9-CA50-493A-BB6C-D0EDAEF05EAA}" srcOrd="0" destOrd="0" parTransId="{1E58F331-24D7-4ECD-B1DB-72747822178B}" sibTransId="{6568EB0C-6AF2-415F-A4BE-87C33C8DEA7C}"/>
    <dgm:cxn modelId="{1E342255-DD70-4DE3-835D-2EA632DD46D9}" type="presOf" srcId="{E88A3667-3C13-48D8-A4FB-DDF1DC392009}" destId="{16C654B7-0A8A-49F1-ACB5-670D40F5C77E}" srcOrd="0" destOrd="1" presId="urn:microsoft.com/office/officeart/2005/8/layout/hProcess10"/>
    <dgm:cxn modelId="{72775578-CC10-40E5-9019-C569EAC6D45B}" srcId="{B6A08B09-DFDA-4BCE-B12D-06B975DA9DEF}" destId="{1D05CF9C-3B94-460A-8FFE-43883552CAC1}" srcOrd="1" destOrd="0" parTransId="{84DEFAD8-DF7C-4080-8014-218BB7418A1D}" sibTransId="{A6175533-29DE-4C25-A59A-D36269646A71}"/>
    <dgm:cxn modelId="{2C5A61AE-280D-44AD-8D69-21D7CA0FE00D}" srcId="{82523DDF-9336-4441-B4B6-EFFE1CF1D0E0}" destId="{02AF35CF-35DB-4DBB-946A-25A5A4BD3896}" srcOrd="0" destOrd="0" parTransId="{B660395A-B3E0-4E58-AC44-A22132827EDC}" sibTransId="{1282A892-4EEE-41A7-AA9B-96AAA026E014}"/>
    <dgm:cxn modelId="{11A36365-3FE4-4423-906E-B1ABAE11D1F9}" type="presOf" srcId="{1D05CF9C-3B94-460A-8FFE-43883552CAC1}" destId="{1D8E949D-589D-449A-A892-82FB93092111}" srcOrd="0" destOrd="0" presId="urn:microsoft.com/office/officeart/2005/8/layout/hProcess10"/>
    <dgm:cxn modelId="{DF80F64C-AB59-48DB-9CB6-7895FF630B71}" type="presOf" srcId="{7B17C1A9-CA50-493A-BB6C-D0EDAEF05EAA}" destId="{1D8E949D-589D-449A-A892-82FB93092111}" srcOrd="0" destOrd="1" presId="urn:microsoft.com/office/officeart/2005/8/layout/hProcess10"/>
    <dgm:cxn modelId="{D563AF91-DB25-4549-9CE3-B2DA786E87CE}" type="presOf" srcId="{30F7B0DF-0F4C-4857-BA6A-00F8316FCE90}" destId="{1D8E949D-589D-449A-A892-82FB93092111}" srcOrd="0" destOrd="2" presId="urn:microsoft.com/office/officeart/2005/8/layout/hProcess10"/>
    <dgm:cxn modelId="{AECB3C87-D7AC-4783-9DA7-F2E4047053AC}" srcId="{24CDA69F-3083-4A5A-A153-CF0670C18B3D}" destId="{A94D91C2-05D3-486C-B9E1-E2676A172B4B}" srcOrd="1" destOrd="0" parTransId="{874CC33F-7256-4895-9A2E-858598656C7B}" sibTransId="{15C412A3-EDCD-4127-B0E7-2AC1FB6CF7DB}"/>
    <dgm:cxn modelId="{BBF06501-502B-4332-AABA-850A717CD67D}" srcId="{1D05CF9C-3B94-460A-8FFE-43883552CAC1}" destId="{30F7B0DF-0F4C-4857-BA6A-00F8316FCE90}" srcOrd="1" destOrd="0" parTransId="{8BA0DC6B-4E4D-4C8A-AEAE-16217851E804}" sibTransId="{3E5ABA42-F839-4CF1-B806-D8C828E055B9}"/>
    <dgm:cxn modelId="{3801CC48-F686-4AF3-8AEF-6832917AD25D}" type="presOf" srcId="{A6175533-29DE-4C25-A59A-D36269646A71}" destId="{5CA2F43C-DEBE-48E9-AEB9-815A1AB54EDB}" srcOrd="1" destOrd="0" presId="urn:microsoft.com/office/officeart/2005/8/layout/hProcess10"/>
    <dgm:cxn modelId="{BCF5F9F6-4EB9-4D0F-A9A3-0019D50C6C9E}" srcId="{B6A08B09-DFDA-4BCE-B12D-06B975DA9DEF}" destId="{82523DDF-9336-4441-B4B6-EFFE1CF1D0E0}" srcOrd="2" destOrd="0" parTransId="{F261FD6C-4C65-44FE-BB6A-B7978E0A0950}" sibTransId="{77EA7EBD-F598-4E28-966E-7CC45DD99AD5}"/>
    <dgm:cxn modelId="{18F02B84-5486-4DDA-835C-F6603EC5F851}" type="presParOf" srcId="{5977ACA7-0820-4907-B114-0E2A4A242CEE}" destId="{E529FE5A-A25F-4BAF-9A79-1B679B52A4AC}" srcOrd="0" destOrd="0" presId="urn:microsoft.com/office/officeart/2005/8/layout/hProcess10"/>
    <dgm:cxn modelId="{AC5ACD83-BF88-4B27-978C-8F8211D58775}" type="presParOf" srcId="{E529FE5A-A25F-4BAF-9A79-1B679B52A4AC}" destId="{0C149F6B-F44B-4A6A-8B36-4FB45F87A9C4}" srcOrd="0" destOrd="0" presId="urn:microsoft.com/office/officeart/2005/8/layout/hProcess10"/>
    <dgm:cxn modelId="{D2AABB41-15FB-4ABC-B2D9-3AC7FB7AB067}" type="presParOf" srcId="{E529FE5A-A25F-4BAF-9A79-1B679B52A4AC}" destId="{16C654B7-0A8A-49F1-ACB5-670D40F5C77E}" srcOrd="1" destOrd="0" presId="urn:microsoft.com/office/officeart/2005/8/layout/hProcess10"/>
    <dgm:cxn modelId="{45B76E5D-7CC5-4CC3-88D3-ECF6F19DBD5A}" type="presParOf" srcId="{5977ACA7-0820-4907-B114-0E2A4A242CEE}" destId="{37EEB129-856F-4314-B92C-ABDC3825C784}" srcOrd="1" destOrd="0" presId="urn:microsoft.com/office/officeart/2005/8/layout/hProcess10"/>
    <dgm:cxn modelId="{A32FB037-60AF-43D1-80AF-4FDD64F97400}" type="presParOf" srcId="{37EEB129-856F-4314-B92C-ABDC3825C784}" destId="{1C84B277-F89D-478D-853F-E6626B5FEB6A}" srcOrd="0" destOrd="0" presId="urn:microsoft.com/office/officeart/2005/8/layout/hProcess10"/>
    <dgm:cxn modelId="{41C6B6D5-7AC4-4B0D-9EB2-860DBFFE57A3}" type="presParOf" srcId="{5977ACA7-0820-4907-B114-0E2A4A242CEE}" destId="{AB04ED1C-BBFF-466B-9068-AA91F563EECB}" srcOrd="2" destOrd="0" presId="urn:microsoft.com/office/officeart/2005/8/layout/hProcess10"/>
    <dgm:cxn modelId="{01164803-128B-47CD-823B-5BB5F3EA9566}" type="presParOf" srcId="{AB04ED1C-BBFF-466B-9068-AA91F563EECB}" destId="{DBFCDD6D-F85A-40FD-97F1-BC860B389DCF}" srcOrd="0" destOrd="0" presId="urn:microsoft.com/office/officeart/2005/8/layout/hProcess10"/>
    <dgm:cxn modelId="{0AD9BA68-627E-48CA-AACB-2A42C9337428}" type="presParOf" srcId="{AB04ED1C-BBFF-466B-9068-AA91F563EECB}" destId="{1D8E949D-589D-449A-A892-82FB93092111}" srcOrd="1" destOrd="0" presId="urn:microsoft.com/office/officeart/2005/8/layout/hProcess10"/>
    <dgm:cxn modelId="{36761C92-21FE-4FFA-B704-810C478DB14F}" type="presParOf" srcId="{5977ACA7-0820-4907-B114-0E2A4A242CEE}" destId="{DCD34226-553B-44D3-A6BF-1B7A7B47CC74}" srcOrd="3" destOrd="0" presId="urn:microsoft.com/office/officeart/2005/8/layout/hProcess10"/>
    <dgm:cxn modelId="{0B978B50-A850-48FD-9FBA-A2BE538BD739}" type="presParOf" srcId="{DCD34226-553B-44D3-A6BF-1B7A7B47CC74}" destId="{5CA2F43C-DEBE-48E9-AEB9-815A1AB54EDB}" srcOrd="0" destOrd="0" presId="urn:microsoft.com/office/officeart/2005/8/layout/hProcess10"/>
    <dgm:cxn modelId="{8750FCE3-A38F-4A32-91D2-2C025B0B4936}" type="presParOf" srcId="{5977ACA7-0820-4907-B114-0E2A4A242CEE}" destId="{E22B6866-AD9E-46A2-8515-4F42815E0CCE}" srcOrd="4" destOrd="0" presId="urn:microsoft.com/office/officeart/2005/8/layout/hProcess10"/>
    <dgm:cxn modelId="{4C5419F7-BD67-4755-A3BA-813CC45B430A}" type="presParOf" srcId="{E22B6866-AD9E-46A2-8515-4F42815E0CCE}" destId="{508BDD09-4A22-4683-9132-80C87C3582B3}" srcOrd="0" destOrd="0" presId="urn:microsoft.com/office/officeart/2005/8/layout/hProcess10"/>
    <dgm:cxn modelId="{FC657F31-23A9-4BED-A018-3990C4362B8C}" type="presParOf" srcId="{E22B6866-AD9E-46A2-8515-4F42815E0CCE}" destId="{D2239DBF-4161-4319-9FBA-BB41BBDB27A4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9B2DB0-4119-4FE6-A98B-ACAD3FFEF31E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FB3FAEA-6586-434A-9318-2DB6D12A17E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96 семей были обеспечены жилыми помещениями общей площадью 5073,1 </a:t>
          </a:r>
          <a:r>
            <a:rPr lang="ru-RU" sz="1600" b="1" dirty="0" err="1" smtClean="0">
              <a:solidFill>
                <a:schemeClr val="tx1"/>
              </a:solidFill>
            </a:rPr>
            <a:t>кв.м</a:t>
          </a:r>
          <a:r>
            <a:rPr lang="ru-RU" sz="1600" b="1" dirty="0" smtClean="0">
              <a:solidFill>
                <a:schemeClr val="tx1"/>
              </a:solidFill>
            </a:rPr>
            <a:t>, 53,6 млн. рублей.</a:t>
          </a:r>
          <a:endParaRPr lang="ru-RU" sz="1600" b="1" dirty="0">
            <a:solidFill>
              <a:schemeClr val="tx1"/>
            </a:solidFill>
          </a:endParaRPr>
        </a:p>
      </dgm:t>
    </dgm:pt>
    <dgm:pt modelId="{C848EF40-635C-421F-8ED2-05F41D230A8C}" type="parTrans" cxnId="{1E24CA8F-FE96-4666-9F1F-86F788B3D44A}">
      <dgm:prSet/>
      <dgm:spPr/>
      <dgm:t>
        <a:bodyPr/>
        <a:lstStyle/>
        <a:p>
          <a:endParaRPr lang="ru-RU"/>
        </a:p>
      </dgm:t>
    </dgm:pt>
    <dgm:pt modelId="{1F056CC2-DB50-4C5A-87EB-28C4856AC6DA}" type="sibTrans" cxnId="{1E24CA8F-FE96-4666-9F1F-86F788B3D44A}">
      <dgm:prSet/>
      <dgm:spPr/>
      <dgm:t>
        <a:bodyPr/>
        <a:lstStyle/>
        <a:p>
          <a:endParaRPr lang="ru-RU"/>
        </a:p>
      </dgm:t>
    </dgm:pt>
    <dgm:pt modelId="{CE13C26D-D662-45AD-A8CD-6020B6872D2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54 молодая семья получили субсидию на сумму 12,7 млн. рублей, 3375,8 </a:t>
          </a:r>
          <a:r>
            <a:rPr lang="ru-RU" sz="1600" b="1" dirty="0" err="1" smtClean="0">
              <a:solidFill>
                <a:schemeClr val="tx1"/>
              </a:solidFill>
            </a:rPr>
            <a:t>кв.м</a:t>
          </a:r>
          <a:r>
            <a:rPr lang="ru-RU" sz="1600" b="1" dirty="0" smtClean="0">
              <a:solidFill>
                <a:schemeClr val="tx1"/>
              </a:solidFill>
            </a:rPr>
            <a:t>.</a:t>
          </a:r>
          <a:endParaRPr lang="ru-RU" sz="1600" dirty="0"/>
        </a:p>
      </dgm:t>
    </dgm:pt>
    <dgm:pt modelId="{39AC472D-470E-4682-9BFA-B26BE1BB76BF}" type="parTrans" cxnId="{56B9077F-2BD6-434E-A64B-226AE805A435}">
      <dgm:prSet/>
      <dgm:spPr/>
      <dgm:t>
        <a:bodyPr/>
        <a:lstStyle/>
        <a:p>
          <a:endParaRPr lang="ru-RU"/>
        </a:p>
      </dgm:t>
    </dgm:pt>
    <dgm:pt modelId="{1E9EECB9-2C93-4FD0-B5DB-0F4BDE454AB0}" type="sibTrans" cxnId="{56B9077F-2BD6-434E-A64B-226AE805A435}">
      <dgm:prSet/>
      <dgm:spPr/>
      <dgm:t>
        <a:bodyPr/>
        <a:lstStyle/>
        <a:p>
          <a:endParaRPr lang="ru-RU"/>
        </a:p>
      </dgm:t>
    </dgm:pt>
    <dgm:pt modelId="{BA7AEFF5-F34C-46E7-B982-4BC6B085D4F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29 квартир для лиц из числа детей-сирот, на общую сумму 26,8 млн. рублей, 1155,2 </a:t>
          </a:r>
          <a:r>
            <a:rPr lang="ru-RU" sz="1600" b="1" dirty="0" err="1" smtClean="0">
              <a:solidFill>
                <a:schemeClr val="tx1"/>
              </a:solidFill>
            </a:rPr>
            <a:t>кв.м</a:t>
          </a:r>
          <a:r>
            <a:rPr lang="ru-RU" sz="1600" b="1" dirty="0" smtClean="0">
              <a:solidFill>
                <a:schemeClr val="tx1"/>
              </a:solidFill>
            </a:rPr>
            <a:t>.</a:t>
          </a:r>
          <a:endParaRPr lang="ru-RU" sz="1600" dirty="0">
            <a:solidFill>
              <a:schemeClr val="tx1"/>
            </a:solidFill>
          </a:endParaRPr>
        </a:p>
      </dgm:t>
    </dgm:pt>
    <dgm:pt modelId="{EBCBB320-0129-48F6-A032-D97018FAA5A6}" type="parTrans" cxnId="{8609570C-AD01-468D-B0A7-4B7BC6E2E8B5}">
      <dgm:prSet/>
      <dgm:spPr/>
      <dgm:t>
        <a:bodyPr/>
        <a:lstStyle/>
        <a:p>
          <a:endParaRPr lang="ru-RU"/>
        </a:p>
      </dgm:t>
    </dgm:pt>
    <dgm:pt modelId="{0B70D64A-70F2-475E-A204-8AA5DA02EB51}" type="sibTrans" cxnId="{8609570C-AD01-468D-B0A7-4B7BC6E2E8B5}">
      <dgm:prSet/>
      <dgm:spPr/>
      <dgm:t>
        <a:bodyPr/>
        <a:lstStyle/>
        <a:p>
          <a:endParaRPr lang="ru-RU"/>
        </a:p>
      </dgm:t>
    </dgm:pt>
    <dgm:pt modelId="{C9C5536D-D1F7-4E8F-A2AD-22763417156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9 семей, проживающих в непригодном и аварийном жилье на сумму 10,8 млн. рублей, 347,9 </a:t>
          </a:r>
          <a:r>
            <a:rPr lang="ru-RU" sz="1600" b="1" dirty="0" err="1" smtClean="0">
              <a:solidFill>
                <a:schemeClr val="tx1"/>
              </a:solidFill>
            </a:rPr>
            <a:t>кв.м</a:t>
          </a:r>
          <a:r>
            <a:rPr lang="ru-RU" sz="1600" b="1" dirty="0" smtClean="0">
              <a:solidFill>
                <a:schemeClr val="tx1"/>
              </a:solidFill>
            </a:rPr>
            <a:t>.</a:t>
          </a:r>
          <a:endParaRPr lang="ru-RU" sz="1600" b="1" dirty="0">
            <a:solidFill>
              <a:schemeClr val="tx1"/>
            </a:solidFill>
          </a:endParaRPr>
        </a:p>
      </dgm:t>
    </dgm:pt>
    <dgm:pt modelId="{A7211367-DA60-4A48-81E3-174DB8A0375F}" type="parTrans" cxnId="{C0145FD6-470E-4302-9469-3C72964B0354}">
      <dgm:prSet/>
      <dgm:spPr/>
      <dgm:t>
        <a:bodyPr/>
        <a:lstStyle/>
        <a:p>
          <a:endParaRPr lang="ru-RU"/>
        </a:p>
      </dgm:t>
    </dgm:pt>
    <dgm:pt modelId="{102126BB-0A57-4FAD-85DA-95EB77D7B3F0}" type="sibTrans" cxnId="{C0145FD6-470E-4302-9469-3C72964B0354}">
      <dgm:prSet/>
      <dgm:spPr/>
      <dgm:t>
        <a:bodyPr/>
        <a:lstStyle/>
        <a:p>
          <a:endParaRPr lang="ru-RU"/>
        </a:p>
      </dgm:t>
    </dgm:pt>
    <dgm:pt modelId="{90E69595-54B7-417F-BD80-1D8F0BDC63B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1 семья проживающих в труднодоступной территории, на сумму 0,9 млн. рублей, 62,1 </a:t>
          </a:r>
          <a:r>
            <a:rPr lang="ru-RU" sz="1600" b="1" dirty="0" err="1" smtClean="0">
              <a:solidFill>
                <a:schemeClr val="tx1"/>
              </a:solidFill>
            </a:rPr>
            <a:t>кв.м</a:t>
          </a:r>
          <a:r>
            <a:rPr lang="ru-RU" sz="1600" b="1" dirty="0" smtClean="0">
              <a:solidFill>
                <a:schemeClr val="tx1"/>
              </a:solidFill>
            </a:rPr>
            <a:t>.</a:t>
          </a:r>
          <a:endParaRPr lang="ru-RU" sz="1600" b="1" dirty="0">
            <a:solidFill>
              <a:schemeClr val="tx1"/>
            </a:solidFill>
          </a:endParaRPr>
        </a:p>
      </dgm:t>
    </dgm:pt>
    <dgm:pt modelId="{915F0E6A-C0FD-48F2-9D26-8A9447291AD6}" type="parTrans" cxnId="{EC1FE699-7139-4038-95E2-312410AFC699}">
      <dgm:prSet/>
      <dgm:spPr/>
      <dgm:t>
        <a:bodyPr/>
        <a:lstStyle/>
        <a:p>
          <a:endParaRPr lang="ru-RU"/>
        </a:p>
      </dgm:t>
    </dgm:pt>
    <dgm:pt modelId="{C87F3308-F27B-46F6-ADA5-52454022E776}" type="sibTrans" cxnId="{EC1FE699-7139-4038-95E2-312410AFC699}">
      <dgm:prSet/>
      <dgm:spPr/>
      <dgm:t>
        <a:bodyPr/>
        <a:lstStyle/>
        <a:p>
          <a:endParaRPr lang="ru-RU"/>
        </a:p>
      </dgm:t>
    </dgm:pt>
    <dgm:pt modelId="{09BE8711-AF41-4869-AD62-3E3C813C7DD5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3 семьи по МП «Поддержка АПК», сумма 2,3 млн. рублей, 132,1 </a:t>
          </a:r>
          <a:r>
            <a:rPr lang="ru-RU" sz="1600" b="1" dirty="0" err="1" smtClean="0">
              <a:solidFill>
                <a:schemeClr val="tx1"/>
              </a:solidFill>
            </a:rPr>
            <a:t>кв.м</a:t>
          </a:r>
          <a:r>
            <a:rPr lang="ru-RU" sz="1600" b="1" dirty="0" smtClean="0">
              <a:solidFill>
                <a:schemeClr val="tx1"/>
              </a:solidFill>
            </a:rPr>
            <a:t>.</a:t>
          </a:r>
          <a:endParaRPr lang="ru-RU" sz="1600" b="1" dirty="0">
            <a:solidFill>
              <a:schemeClr val="tx1"/>
            </a:solidFill>
          </a:endParaRPr>
        </a:p>
      </dgm:t>
    </dgm:pt>
    <dgm:pt modelId="{458F7312-61E5-455E-99B0-DE5624E2ED80}" type="parTrans" cxnId="{1BA239E3-4A34-43B1-8D28-50EC0C56EEB1}">
      <dgm:prSet/>
      <dgm:spPr/>
      <dgm:t>
        <a:bodyPr/>
        <a:lstStyle/>
        <a:p>
          <a:endParaRPr lang="ru-RU"/>
        </a:p>
      </dgm:t>
    </dgm:pt>
    <dgm:pt modelId="{8CF39763-2FAB-4013-BC01-E8E8FAAFA4AE}" type="sibTrans" cxnId="{1BA239E3-4A34-43B1-8D28-50EC0C56EEB1}">
      <dgm:prSet/>
      <dgm:spPr/>
      <dgm:t>
        <a:bodyPr/>
        <a:lstStyle/>
        <a:p>
          <a:endParaRPr lang="ru-RU"/>
        </a:p>
      </dgm:t>
    </dgm:pt>
    <dgm:pt modelId="{0769752C-4004-4732-BB9A-024C1A5C1208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effectLst/>
            </a:rPr>
            <a:t>введено 164 домов общей площадью 11503 кв. м. Выдано всего 134 разрешения на строительство объектов ИЖС.</a:t>
          </a:r>
          <a:endParaRPr lang="ru-RU" sz="1400" dirty="0">
            <a:solidFill>
              <a:schemeClr val="tx1"/>
            </a:solidFill>
            <a:effectLst/>
          </a:endParaRPr>
        </a:p>
      </dgm:t>
    </dgm:pt>
    <dgm:pt modelId="{2716D62F-0C5C-495F-AB51-CF53DD6A8489}" type="parTrans" cxnId="{1A98B6BF-4C4E-47EA-9370-F84962A15B5E}">
      <dgm:prSet/>
      <dgm:spPr/>
      <dgm:t>
        <a:bodyPr/>
        <a:lstStyle/>
        <a:p>
          <a:endParaRPr lang="ru-RU"/>
        </a:p>
      </dgm:t>
    </dgm:pt>
    <dgm:pt modelId="{6D22896A-91E4-4561-A792-171965E56210}" type="sibTrans" cxnId="{1A98B6BF-4C4E-47EA-9370-F84962A15B5E}">
      <dgm:prSet/>
      <dgm:spPr/>
      <dgm:t>
        <a:bodyPr/>
        <a:lstStyle/>
        <a:p>
          <a:endParaRPr lang="ru-RU"/>
        </a:p>
      </dgm:t>
    </dgm:pt>
    <dgm:pt modelId="{0CF284EA-EA37-4619-B87D-F6E60BE5AA68}" type="pres">
      <dgm:prSet presAssocID="{FD9B2DB0-4119-4FE6-A98B-ACAD3FFEF31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E961A1-241C-444B-B598-0E83C194976F}" type="pres">
      <dgm:prSet presAssocID="{4FB3FAEA-6586-434A-9318-2DB6D12A17EE}" presName="centerShape" presStyleLbl="node0" presStyleIdx="0" presStyleCnt="1" custScaleX="175518" custScaleY="142578"/>
      <dgm:spPr/>
      <dgm:t>
        <a:bodyPr/>
        <a:lstStyle/>
        <a:p>
          <a:endParaRPr lang="ru-RU"/>
        </a:p>
      </dgm:t>
    </dgm:pt>
    <dgm:pt modelId="{4F8F73D5-35F8-49CC-B203-EB3759115257}" type="pres">
      <dgm:prSet presAssocID="{39AC472D-470E-4682-9BFA-B26BE1BB76BF}" presName="parTrans" presStyleLbl="sibTrans2D1" presStyleIdx="0" presStyleCnt="6"/>
      <dgm:spPr/>
      <dgm:t>
        <a:bodyPr/>
        <a:lstStyle/>
        <a:p>
          <a:endParaRPr lang="ru-RU"/>
        </a:p>
      </dgm:t>
    </dgm:pt>
    <dgm:pt modelId="{64A2662C-F364-4408-8C26-252BC21EF8B0}" type="pres">
      <dgm:prSet presAssocID="{39AC472D-470E-4682-9BFA-B26BE1BB76BF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0EE0DCD0-4696-42E8-BD49-0EAF4740A4BC}" type="pres">
      <dgm:prSet presAssocID="{CE13C26D-D662-45AD-A8CD-6020B6872D22}" presName="node" presStyleLbl="node1" presStyleIdx="0" presStyleCnt="6" custScaleX="149367" custScaleY="110636" custRadScaleRad="99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9D9C0-2634-41A9-B7B2-DD567B688C1E}" type="pres">
      <dgm:prSet presAssocID="{EBCBB320-0129-48F6-A032-D97018FAA5A6}" presName="parTrans" presStyleLbl="sibTrans2D1" presStyleIdx="1" presStyleCnt="6"/>
      <dgm:spPr/>
      <dgm:t>
        <a:bodyPr/>
        <a:lstStyle/>
        <a:p>
          <a:endParaRPr lang="ru-RU"/>
        </a:p>
      </dgm:t>
    </dgm:pt>
    <dgm:pt modelId="{882197F2-7CE2-4690-A5C1-26EC6A8E8700}" type="pres">
      <dgm:prSet presAssocID="{EBCBB320-0129-48F6-A032-D97018FAA5A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1BD7BF74-18B8-4202-BF90-96BC21735083}" type="pres">
      <dgm:prSet presAssocID="{BA7AEFF5-F34C-46E7-B982-4BC6B085D4FE}" presName="node" presStyleLbl="node1" presStyleIdx="1" presStyleCnt="6" custScaleX="152999" custScaleY="116051" custRadScaleRad="193770" custRadScaleInc="21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3555A-86AC-45A9-948F-F7E44E19553D}" type="pres">
      <dgm:prSet presAssocID="{458F7312-61E5-455E-99B0-DE5624E2ED80}" presName="parTrans" presStyleLbl="sibTrans2D1" presStyleIdx="2" presStyleCnt="6"/>
      <dgm:spPr/>
      <dgm:t>
        <a:bodyPr/>
        <a:lstStyle/>
        <a:p>
          <a:endParaRPr lang="ru-RU"/>
        </a:p>
      </dgm:t>
    </dgm:pt>
    <dgm:pt modelId="{E34716C7-189C-4CB5-B080-C035B4626F9F}" type="pres">
      <dgm:prSet presAssocID="{458F7312-61E5-455E-99B0-DE5624E2ED80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D648DC9F-0D66-45DD-B837-827E99B10314}" type="pres">
      <dgm:prSet presAssocID="{09BE8711-AF41-4869-AD62-3E3C813C7DD5}" presName="node" presStyleLbl="node1" presStyleIdx="2" presStyleCnt="6" custScaleX="141014" custScaleY="138261" custRadScaleRad="193784" custRadScaleInc="-28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CF6AE-07A0-4ED4-8C3C-85C1B8470644}" type="pres">
      <dgm:prSet presAssocID="{2716D62F-0C5C-495F-AB51-CF53DD6A8489}" presName="parTrans" presStyleLbl="sibTrans2D1" presStyleIdx="3" presStyleCnt="6"/>
      <dgm:spPr/>
      <dgm:t>
        <a:bodyPr/>
        <a:lstStyle/>
        <a:p>
          <a:endParaRPr lang="ru-RU"/>
        </a:p>
      </dgm:t>
    </dgm:pt>
    <dgm:pt modelId="{B33E036E-B997-45B1-9509-85D69095CC59}" type="pres">
      <dgm:prSet presAssocID="{2716D62F-0C5C-495F-AB51-CF53DD6A8489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956E335-584A-4B72-8184-2A75C77CBC92}" type="pres">
      <dgm:prSet presAssocID="{0769752C-4004-4732-BB9A-024C1A5C1208}" presName="node" presStyleLbl="node1" presStyleIdx="3" presStyleCnt="6" custScaleX="139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27BFA-50F0-4254-A46E-B7D95CAF63ED}" type="pres">
      <dgm:prSet presAssocID="{A7211367-DA60-4A48-81E3-174DB8A0375F}" presName="parTrans" presStyleLbl="sibTrans2D1" presStyleIdx="4" presStyleCnt="6"/>
      <dgm:spPr/>
      <dgm:t>
        <a:bodyPr/>
        <a:lstStyle/>
        <a:p>
          <a:endParaRPr lang="ru-RU"/>
        </a:p>
      </dgm:t>
    </dgm:pt>
    <dgm:pt modelId="{7E4F5F64-235D-4756-B61E-3C2275FE8D1B}" type="pres">
      <dgm:prSet presAssocID="{A7211367-DA60-4A48-81E3-174DB8A0375F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7928D716-7D73-4BD4-B13C-5DBFE81D2CBD}" type="pres">
      <dgm:prSet presAssocID="{C9C5536D-D1F7-4E8F-A2AD-22763417156C}" presName="node" presStyleLbl="node1" presStyleIdx="4" presStyleCnt="6" custScaleX="146447" custScaleY="116950" custRadScaleRad="190459" custRadScaleInc="28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47801-1D98-4CD0-B0F8-A2EEDE501662}" type="pres">
      <dgm:prSet presAssocID="{915F0E6A-C0FD-48F2-9D26-8A9447291AD6}" presName="parTrans" presStyleLbl="sibTrans2D1" presStyleIdx="5" presStyleCnt="6"/>
      <dgm:spPr/>
      <dgm:t>
        <a:bodyPr/>
        <a:lstStyle/>
        <a:p>
          <a:endParaRPr lang="ru-RU"/>
        </a:p>
      </dgm:t>
    </dgm:pt>
    <dgm:pt modelId="{F7D016F8-F9C4-484F-9B83-CDCC661AC51A}" type="pres">
      <dgm:prSet presAssocID="{915F0E6A-C0FD-48F2-9D26-8A9447291AD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7891DC2F-7374-48A7-B7C0-91CCC7383882}" type="pres">
      <dgm:prSet presAssocID="{90E69595-54B7-417F-BD80-1D8F0BDC63B9}" presName="node" presStyleLbl="node1" presStyleIdx="5" presStyleCnt="6" custScaleX="165682" custScaleY="115508" custRadScaleRad="176002" custRadScaleInc="-18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FFB931-22E7-4E1B-8DBD-2F80165C0EEA}" type="presOf" srcId="{09BE8711-AF41-4869-AD62-3E3C813C7DD5}" destId="{D648DC9F-0D66-45DD-B837-827E99B10314}" srcOrd="0" destOrd="0" presId="urn:microsoft.com/office/officeart/2005/8/layout/radial5"/>
    <dgm:cxn modelId="{E04E58AF-8F06-4521-B58B-8A54F1044A3F}" type="presOf" srcId="{39AC472D-470E-4682-9BFA-B26BE1BB76BF}" destId="{4F8F73D5-35F8-49CC-B203-EB3759115257}" srcOrd="0" destOrd="0" presId="urn:microsoft.com/office/officeart/2005/8/layout/radial5"/>
    <dgm:cxn modelId="{C1D8C58C-A2D2-4C2B-B9E9-FA5CD8A83DB8}" type="presOf" srcId="{A7211367-DA60-4A48-81E3-174DB8A0375F}" destId="{E4D27BFA-50F0-4254-A46E-B7D95CAF63ED}" srcOrd="0" destOrd="0" presId="urn:microsoft.com/office/officeart/2005/8/layout/radial5"/>
    <dgm:cxn modelId="{56B9077F-2BD6-434E-A64B-226AE805A435}" srcId="{4FB3FAEA-6586-434A-9318-2DB6D12A17EE}" destId="{CE13C26D-D662-45AD-A8CD-6020B6872D22}" srcOrd="0" destOrd="0" parTransId="{39AC472D-470E-4682-9BFA-B26BE1BB76BF}" sibTransId="{1E9EECB9-2C93-4FD0-B5DB-0F4BDE454AB0}"/>
    <dgm:cxn modelId="{D238FF39-6D04-44BF-B6CD-C7BD120C727D}" type="presOf" srcId="{458F7312-61E5-455E-99B0-DE5624E2ED80}" destId="{19A3555A-86AC-45A9-948F-F7E44E19553D}" srcOrd="0" destOrd="0" presId="urn:microsoft.com/office/officeart/2005/8/layout/radial5"/>
    <dgm:cxn modelId="{E56F5BE9-FD27-4288-95C5-097D6305CD26}" type="presOf" srcId="{EBCBB320-0129-48F6-A032-D97018FAA5A6}" destId="{9269D9C0-2634-41A9-B7B2-DD567B688C1E}" srcOrd="0" destOrd="0" presId="urn:microsoft.com/office/officeart/2005/8/layout/radial5"/>
    <dgm:cxn modelId="{C0145FD6-470E-4302-9469-3C72964B0354}" srcId="{4FB3FAEA-6586-434A-9318-2DB6D12A17EE}" destId="{C9C5536D-D1F7-4E8F-A2AD-22763417156C}" srcOrd="4" destOrd="0" parTransId="{A7211367-DA60-4A48-81E3-174DB8A0375F}" sibTransId="{102126BB-0A57-4FAD-85DA-95EB77D7B3F0}"/>
    <dgm:cxn modelId="{4BFCF545-C3F3-4D92-B60B-AB526872B58B}" type="presOf" srcId="{2716D62F-0C5C-495F-AB51-CF53DD6A8489}" destId="{B33E036E-B997-45B1-9509-85D69095CC59}" srcOrd="1" destOrd="0" presId="urn:microsoft.com/office/officeart/2005/8/layout/radial5"/>
    <dgm:cxn modelId="{C6997366-1641-4EEA-8B11-E454A24B1B75}" type="presOf" srcId="{39AC472D-470E-4682-9BFA-B26BE1BB76BF}" destId="{64A2662C-F364-4408-8C26-252BC21EF8B0}" srcOrd="1" destOrd="0" presId="urn:microsoft.com/office/officeart/2005/8/layout/radial5"/>
    <dgm:cxn modelId="{EDE3A437-A18E-4709-971F-C0F7F96D0E99}" type="presOf" srcId="{458F7312-61E5-455E-99B0-DE5624E2ED80}" destId="{E34716C7-189C-4CB5-B080-C035B4626F9F}" srcOrd="1" destOrd="0" presId="urn:microsoft.com/office/officeart/2005/8/layout/radial5"/>
    <dgm:cxn modelId="{46AABECB-6335-44D4-AED7-C1C3A5B29E90}" type="presOf" srcId="{90E69595-54B7-417F-BD80-1D8F0BDC63B9}" destId="{7891DC2F-7374-48A7-B7C0-91CCC7383882}" srcOrd="0" destOrd="0" presId="urn:microsoft.com/office/officeart/2005/8/layout/radial5"/>
    <dgm:cxn modelId="{1E24CA8F-FE96-4666-9F1F-86F788B3D44A}" srcId="{FD9B2DB0-4119-4FE6-A98B-ACAD3FFEF31E}" destId="{4FB3FAEA-6586-434A-9318-2DB6D12A17EE}" srcOrd="0" destOrd="0" parTransId="{C848EF40-635C-421F-8ED2-05F41D230A8C}" sibTransId="{1F056CC2-DB50-4C5A-87EB-28C4856AC6DA}"/>
    <dgm:cxn modelId="{59F06066-01D6-404E-9B04-10C7ABF7C067}" type="presOf" srcId="{915F0E6A-C0FD-48F2-9D26-8A9447291AD6}" destId="{F7D016F8-F9C4-484F-9B83-CDCC661AC51A}" srcOrd="1" destOrd="0" presId="urn:microsoft.com/office/officeart/2005/8/layout/radial5"/>
    <dgm:cxn modelId="{B08B3DCB-F7AD-4682-90F7-02261A99FD9F}" type="presOf" srcId="{4FB3FAEA-6586-434A-9318-2DB6D12A17EE}" destId="{FCE961A1-241C-444B-B598-0E83C194976F}" srcOrd="0" destOrd="0" presId="urn:microsoft.com/office/officeart/2005/8/layout/radial5"/>
    <dgm:cxn modelId="{EC1FE699-7139-4038-95E2-312410AFC699}" srcId="{4FB3FAEA-6586-434A-9318-2DB6D12A17EE}" destId="{90E69595-54B7-417F-BD80-1D8F0BDC63B9}" srcOrd="5" destOrd="0" parTransId="{915F0E6A-C0FD-48F2-9D26-8A9447291AD6}" sibTransId="{C87F3308-F27B-46F6-ADA5-52454022E776}"/>
    <dgm:cxn modelId="{1A98B6BF-4C4E-47EA-9370-F84962A15B5E}" srcId="{4FB3FAEA-6586-434A-9318-2DB6D12A17EE}" destId="{0769752C-4004-4732-BB9A-024C1A5C1208}" srcOrd="3" destOrd="0" parTransId="{2716D62F-0C5C-495F-AB51-CF53DD6A8489}" sibTransId="{6D22896A-91E4-4561-A792-171965E56210}"/>
    <dgm:cxn modelId="{6F9D8F78-CA7E-41CC-AB16-CCC739189560}" type="presOf" srcId="{EBCBB320-0129-48F6-A032-D97018FAA5A6}" destId="{882197F2-7CE2-4690-A5C1-26EC6A8E8700}" srcOrd="1" destOrd="0" presId="urn:microsoft.com/office/officeart/2005/8/layout/radial5"/>
    <dgm:cxn modelId="{1BA239E3-4A34-43B1-8D28-50EC0C56EEB1}" srcId="{4FB3FAEA-6586-434A-9318-2DB6D12A17EE}" destId="{09BE8711-AF41-4869-AD62-3E3C813C7DD5}" srcOrd="2" destOrd="0" parTransId="{458F7312-61E5-455E-99B0-DE5624E2ED80}" sibTransId="{8CF39763-2FAB-4013-BC01-E8E8FAAFA4AE}"/>
    <dgm:cxn modelId="{8609570C-AD01-468D-B0A7-4B7BC6E2E8B5}" srcId="{4FB3FAEA-6586-434A-9318-2DB6D12A17EE}" destId="{BA7AEFF5-F34C-46E7-B982-4BC6B085D4FE}" srcOrd="1" destOrd="0" parTransId="{EBCBB320-0129-48F6-A032-D97018FAA5A6}" sibTransId="{0B70D64A-70F2-475E-A204-8AA5DA02EB51}"/>
    <dgm:cxn modelId="{7B1F1BBC-1D44-4046-BA3C-0044A5FF0067}" type="presOf" srcId="{0769752C-4004-4732-BB9A-024C1A5C1208}" destId="{D956E335-584A-4B72-8184-2A75C77CBC92}" srcOrd="0" destOrd="0" presId="urn:microsoft.com/office/officeart/2005/8/layout/radial5"/>
    <dgm:cxn modelId="{8870409D-EA4F-4710-B26C-030110E4D99D}" type="presOf" srcId="{915F0E6A-C0FD-48F2-9D26-8A9447291AD6}" destId="{0C247801-1D98-4CD0-B0F8-A2EEDE501662}" srcOrd="0" destOrd="0" presId="urn:microsoft.com/office/officeart/2005/8/layout/radial5"/>
    <dgm:cxn modelId="{BDC0C285-B8EB-4032-9358-AB3A8AD8F2FE}" type="presOf" srcId="{A7211367-DA60-4A48-81E3-174DB8A0375F}" destId="{7E4F5F64-235D-4756-B61E-3C2275FE8D1B}" srcOrd="1" destOrd="0" presId="urn:microsoft.com/office/officeart/2005/8/layout/radial5"/>
    <dgm:cxn modelId="{219F2040-5D0E-4A82-8570-913DFC8B547E}" type="presOf" srcId="{C9C5536D-D1F7-4E8F-A2AD-22763417156C}" destId="{7928D716-7D73-4BD4-B13C-5DBFE81D2CBD}" srcOrd="0" destOrd="0" presId="urn:microsoft.com/office/officeart/2005/8/layout/radial5"/>
    <dgm:cxn modelId="{B85AA30A-3DCD-481D-BF14-FD4AF7ED8A08}" type="presOf" srcId="{2716D62F-0C5C-495F-AB51-CF53DD6A8489}" destId="{A12CF6AE-07A0-4ED4-8C3C-85C1B8470644}" srcOrd="0" destOrd="0" presId="urn:microsoft.com/office/officeart/2005/8/layout/radial5"/>
    <dgm:cxn modelId="{36DC12BE-6947-45DE-B4CC-5CC73C92EF94}" type="presOf" srcId="{FD9B2DB0-4119-4FE6-A98B-ACAD3FFEF31E}" destId="{0CF284EA-EA37-4619-B87D-F6E60BE5AA68}" srcOrd="0" destOrd="0" presId="urn:microsoft.com/office/officeart/2005/8/layout/radial5"/>
    <dgm:cxn modelId="{631C53BD-A396-4589-BF11-DECEB029C186}" type="presOf" srcId="{CE13C26D-D662-45AD-A8CD-6020B6872D22}" destId="{0EE0DCD0-4696-42E8-BD49-0EAF4740A4BC}" srcOrd="0" destOrd="0" presId="urn:microsoft.com/office/officeart/2005/8/layout/radial5"/>
    <dgm:cxn modelId="{E1FA90F2-9D52-4553-9EA3-E1A88CE4D7EC}" type="presOf" srcId="{BA7AEFF5-F34C-46E7-B982-4BC6B085D4FE}" destId="{1BD7BF74-18B8-4202-BF90-96BC21735083}" srcOrd="0" destOrd="0" presId="urn:microsoft.com/office/officeart/2005/8/layout/radial5"/>
    <dgm:cxn modelId="{D91B2767-7B0E-4F81-AD70-DC1B917F8CF4}" type="presParOf" srcId="{0CF284EA-EA37-4619-B87D-F6E60BE5AA68}" destId="{FCE961A1-241C-444B-B598-0E83C194976F}" srcOrd="0" destOrd="0" presId="urn:microsoft.com/office/officeart/2005/8/layout/radial5"/>
    <dgm:cxn modelId="{528ACB79-CA75-4690-9D9E-28429803A537}" type="presParOf" srcId="{0CF284EA-EA37-4619-B87D-F6E60BE5AA68}" destId="{4F8F73D5-35F8-49CC-B203-EB3759115257}" srcOrd="1" destOrd="0" presId="urn:microsoft.com/office/officeart/2005/8/layout/radial5"/>
    <dgm:cxn modelId="{17A7D719-5357-4B07-8532-2897E935FF96}" type="presParOf" srcId="{4F8F73D5-35F8-49CC-B203-EB3759115257}" destId="{64A2662C-F364-4408-8C26-252BC21EF8B0}" srcOrd="0" destOrd="0" presId="urn:microsoft.com/office/officeart/2005/8/layout/radial5"/>
    <dgm:cxn modelId="{E6B6856C-2466-433C-AEEE-34F5BED45470}" type="presParOf" srcId="{0CF284EA-EA37-4619-B87D-F6E60BE5AA68}" destId="{0EE0DCD0-4696-42E8-BD49-0EAF4740A4BC}" srcOrd="2" destOrd="0" presId="urn:microsoft.com/office/officeart/2005/8/layout/radial5"/>
    <dgm:cxn modelId="{9BF874E7-FB8E-43AE-BC3C-38A3DF844303}" type="presParOf" srcId="{0CF284EA-EA37-4619-B87D-F6E60BE5AA68}" destId="{9269D9C0-2634-41A9-B7B2-DD567B688C1E}" srcOrd="3" destOrd="0" presId="urn:microsoft.com/office/officeart/2005/8/layout/radial5"/>
    <dgm:cxn modelId="{A63B1D27-B966-4591-B1AC-2B8035C5E696}" type="presParOf" srcId="{9269D9C0-2634-41A9-B7B2-DD567B688C1E}" destId="{882197F2-7CE2-4690-A5C1-26EC6A8E8700}" srcOrd="0" destOrd="0" presId="urn:microsoft.com/office/officeart/2005/8/layout/radial5"/>
    <dgm:cxn modelId="{7515E99F-7C51-4A8A-BD3D-7153B959DE55}" type="presParOf" srcId="{0CF284EA-EA37-4619-B87D-F6E60BE5AA68}" destId="{1BD7BF74-18B8-4202-BF90-96BC21735083}" srcOrd="4" destOrd="0" presId="urn:microsoft.com/office/officeart/2005/8/layout/radial5"/>
    <dgm:cxn modelId="{272F02B2-89C1-4A4B-8A65-E344BA8E405A}" type="presParOf" srcId="{0CF284EA-EA37-4619-B87D-F6E60BE5AA68}" destId="{19A3555A-86AC-45A9-948F-F7E44E19553D}" srcOrd="5" destOrd="0" presId="urn:microsoft.com/office/officeart/2005/8/layout/radial5"/>
    <dgm:cxn modelId="{F8B14F04-EA41-44B8-8F7E-EB365058586B}" type="presParOf" srcId="{19A3555A-86AC-45A9-948F-F7E44E19553D}" destId="{E34716C7-189C-4CB5-B080-C035B4626F9F}" srcOrd="0" destOrd="0" presId="urn:microsoft.com/office/officeart/2005/8/layout/radial5"/>
    <dgm:cxn modelId="{B93176B5-6D04-4454-BE72-7B69A53EA935}" type="presParOf" srcId="{0CF284EA-EA37-4619-B87D-F6E60BE5AA68}" destId="{D648DC9F-0D66-45DD-B837-827E99B10314}" srcOrd="6" destOrd="0" presId="urn:microsoft.com/office/officeart/2005/8/layout/radial5"/>
    <dgm:cxn modelId="{E4618247-CF59-4EB3-B05A-C687B46A6FDA}" type="presParOf" srcId="{0CF284EA-EA37-4619-B87D-F6E60BE5AA68}" destId="{A12CF6AE-07A0-4ED4-8C3C-85C1B8470644}" srcOrd="7" destOrd="0" presId="urn:microsoft.com/office/officeart/2005/8/layout/radial5"/>
    <dgm:cxn modelId="{6D947029-DB06-409E-ABDE-95710753744D}" type="presParOf" srcId="{A12CF6AE-07A0-4ED4-8C3C-85C1B8470644}" destId="{B33E036E-B997-45B1-9509-85D69095CC59}" srcOrd="0" destOrd="0" presId="urn:microsoft.com/office/officeart/2005/8/layout/radial5"/>
    <dgm:cxn modelId="{FBC60E2A-B56B-4669-8ED7-1AC218F465E0}" type="presParOf" srcId="{0CF284EA-EA37-4619-B87D-F6E60BE5AA68}" destId="{D956E335-584A-4B72-8184-2A75C77CBC92}" srcOrd="8" destOrd="0" presId="urn:microsoft.com/office/officeart/2005/8/layout/radial5"/>
    <dgm:cxn modelId="{E0D4E481-EC18-4D28-A5D5-71EA353DB008}" type="presParOf" srcId="{0CF284EA-EA37-4619-B87D-F6E60BE5AA68}" destId="{E4D27BFA-50F0-4254-A46E-B7D95CAF63ED}" srcOrd="9" destOrd="0" presId="urn:microsoft.com/office/officeart/2005/8/layout/radial5"/>
    <dgm:cxn modelId="{1831A73C-529A-4463-BF03-F784C1CCD398}" type="presParOf" srcId="{E4D27BFA-50F0-4254-A46E-B7D95CAF63ED}" destId="{7E4F5F64-235D-4756-B61E-3C2275FE8D1B}" srcOrd="0" destOrd="0" presId="urn:microsoft.com/office/officeart/2005/8/layout/radial5"/>
    <dgm:cxn modelId="{21D16C1E-C770-4397-948D-97166FB98C9E}" type="presParOf" srcId="{0CF284EA-EA37-4619-B87D-F6E60BE5AA68}" destId="{7928D716-7D73-4BD4-B13C-5DBFE81D2CBD}" srcOrd="10" destOrd="0" presId="urn:microsoft.com/office/officeart/2005/8/layout/radial5"/>
    <dgm:cxn modelId="{131DB317-567A-4A92-8525-2ED4C6D0A129}" type="presParOf" srcId="{0CF284EA-EA37-4619-B87D-F6E60BE5AA68}" destId="{0C247801-1D98-4CD0-B0F8-A2EEDE501662}" srcOrd="11" destOrd="0" presId="urn:microsoft.com/office/officeart/2005/8/layout/radial5"/>
    <dgm:cxn modelId="{20CDD2D2-83D7-4F46-88A0-9BF31F5BE373}" type="presParOf" srcId="{0C247801-1D98-4CD0-B0F8-A2EEDE501662}" destId="{F7D016F8-F9C4-484F-9B83-CDCC661AC51A}" srcOrd="0" destOrd="0" presId="urn:microsoft.com/office/officeart/2005/8/layout/radial5"/>
    <dgm:cxn modelId="{646A070E-9C00-4D06-8989-A93DF60F9659}" type="presParOf" srcId="{0CF284EA-EA37-4619-B87D-F6E60BE5AA68}" destId="{7891DC2F-7374-48A7-B7C0-91CCC7383882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49F6B-F44B-4A6A-8B36-4FB45F87A9C4}">
      <dsp:nvSpPr>
        <dsp:cNvPr id="0" name=""/>
        <dsp:cNvSpPr/>
      </dsp:nvSpPr>
      <dsp:spPr>
        <a:xfrm>
          <a:off x="0" y="0"/>
          <a:ext cx="2789162" cy="204258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C654B7-0A8A-49F1-ACB5-670D40F5C77E}">
      <dsp:nvSpPr>
        <dsp:cNvPr id="0" name=""/>
        <dsp:cNvSpPr/>
      </dsp:nvSpPr>
      <dsp:spPr>
        <a:xfrm>
          <a:off x="656387" y="1429550"/>
          <a:ext cx="2208562" cy="17351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Предприниматели</a:t>
          </a:r>
          <a:endParaRPr lang="ru-RU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1"/>
              </a:solidFill>
            </a:rPr>
            <a:t>на 01.01.2020 – 296</a:t>
          </a:r>
          <a:endParaRPr lang="ru-RU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1"/>
              </a:solidFill>
            </a:rPr>
            <a:t>На 01.01.2021 – 275          (-21 ед.)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07206" y="1480369"/>
        <a:ext cx="2106924" cy="1633466"/>
      </dsp:txXfrm>
    </dsp:sp>
    <dsp:sp modelId="{37EEB129-856F-4314-B92C-ABDC3825C784}">
      <dsp:nvSpPr>
        <dsp:cNvPr id="0" name=""/>
        <dsp:cNvSpPr/>
      </dsp:nvSpPr>
      <dsp:spPr>
        <a:xfrm rot="21429524">
          <a:off x="2997313" y="728111"/>
          <a:ext cx="208534" cy="416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997351" y="813046"/>
        <a:ext cx="145974" cy="250153"/>
      </dsp:txXfrm>
    </dsp:sp>
    <dsp:sp modelId="{DBFCDD6D-F85A-40FD-97F1-BC860B389DCF}">
      <dsp:nvSpPr>
        <dsp:cNvPr id="0" name=""/>
        <dsp:cNvSpPr/>
      </dsp:nvSpPr>
      <dsp:spPr>
        <a:xfrm>
          <a:off x="3384244" y="0"/>
          <a:ext cx="2216040" cy="173510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8E949D-589D-449A-A892-82FB93092111}">
      <dsp:nvSpPr>
        <dsp:cNvPr id="0" name=""/>
        <dsp:cNvSpPr/>
      </dsp:nvSpPr>
      <dsp:spPr>
        <a:xfrm>
          <a:off x="3652093" y="1352680"/>
          <a:ext cx="2069840" cy="17351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Частный</a:t>
          </a:r>
          <a:r>
            <a:rPr lang="ru-RU" sz="1400" b="1" kern="1200" baseline="0" dirty="0" smtClean="0">
              <a:solidFill>
                <a:schemeClr val="tx1"/>
              </a:solidFill>
            </a:rPr>
            <a:t> сектор экономики</a:t>
          </a:r>
          <a:endParaRPr lang="ru-RU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1"/>
              </a:solidFill>
            </a:rPr>
            <a:t>на 01.01.2020 – 44</a:t>
          </a:r>
          <a:endParaRPr lang="ru-RU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1"/>
              </a:solidFill>
            </a:rPr>
            <a:t>на 01.01.2021 – 40 (-4 ед.)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702912" y="1403499"/>
        <a:ext cx="1968202" cy="1633466"/>
      </dsp:txXfrm>
    </dsp:sp>
    <dsp:sp modelId="{DCD34226-553B-44D3-A6BF-1B7A7B47CC74}">
      <dsp:nvSpPr>
        <dsp:cNvPr id="0" name=""/>
        <dsp:cNvSpPr/>
      </dsp:nvSpPr>
      <dsp:spPr>
        <a:xfrm rot="29302">
          <a:off x="5907632" y="672465"/>
          <a:ext cx="307364" cy="416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907634" y="755456"/>
        <a:ext cx="215155" cy="250153"/>
      </dsp:txXfrm>
    </dsp:sp>
    <dsp:sp modelId="{508BDD09-4A22-4683-9132-80C87C3582B3}">
      <dsp:nvSpPr>
        <dsp:cNvPr id="0" name=""/>
        <dsp:cNvSpPr/>
      </dsp:nvSpPr>
      <dsp:spPr>
        <a:xfrm>
          <a:off x="6478436" y="25217"/>
          <a:ext cx="1944687" cy="173510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39DBF-4161-4319-9FBA-BB41BBDB27A4}">
      <dsp:nvSpPr>
        <dsp:cNvPr id="0" name=""/>
        <dsp:cNvSpPr/>
      </dsp:nvSpPr>
      <dsp:spPr>
        <a:xfrm>
          <a:off x="6652572" y="1256976"/>
          <a:ext cx="2161749" cy="18767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Государственный сектор экономики </a:t>
          </a:r>
          <a:endParaRPr lang="ru-RU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1"/>
              </a:solidFill>
            </a:rPr>
            <a:t>на 01.01.2020 – 62</a:t>
          </a:r>
          <a:endParaRPr lang="ru-RU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1"/>
              </a:solidFill>
            </a:rPr>
            <a:t>На 01.01.2021 – 49 (-13 ед.)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6707541" y="1311945"/>
        <a:ext cx="2051811" cy="17668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961A1-241C-444B-B598-0E83C194976F}">
      <dsp:nvSpPr>
        <dsp:cNvPr id="0" name=""/>
        <dsp:cNvSpPr/>
      </dsp:nvSpPr>
      <dsp:spPr>
        <a:xfrm>
          <a:off x="4663359" y="2061264"/>
          <a:ext cx="2972685" cy="241479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96 семей были обеспечены жилыми помещениями общей площадью 5073,1 </a:t>
          </a:r>
          <a:r>
            <a:rPr lang="ru-RU" sz="1600" b="1" kern="1200" dirty="0" err="1" smtClean="0">
              <a:solidFill>
                <a:schemeClr val="tx1"/>
              </a:solidFill>
            </a:rPr>
            <a:t>кв.м</a:t>
          </a:r>
          <a:r>
            <a:rPr lang="ru-RU" sz="1600" b="1" kern="1200" dirty="0" smtClean="0">
              <a:solidFill>
                <a:schemeClr val="tx1"/>
              </a:solidFill>
            </a:rPr>
            <a:t>, 53,6 млн. рублей.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5098699" y="2414902"/>
        <a:ext cx="2102005" cy="1707516"/>
      </dsp:txXfrm>
    </dsp:sp>
    <dsp:sp modelId="{4F8F73D5-35F8-49CC-B203-EB3759115257}">
      <dsp:nvSpPr>
        <dsp:cNvPr id="0" name=""/>
        <dsp:cNvSpPr/>
      </dsp:nvSpPr>
      <dsp:spPr>
        <a:xfrm rot="16200000">
          <a:off x="6095080" y="1673373"/>
          <a:ext cx="109243" cy="575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111467" y="1804929"/>
        <a:ext cx="76470" cy="345507"/>
      </dsp:txXfrm>
    </dsp:sp>
    <dsp:sp modelId="{0EE0DCD0-4696-42E8-BD49-0EAF4740A4BC}">
      <dsp:nvSpPr>
        <dsp:cNvPr id="0" name=""/>
        <dsp:cNvSpPr/>
      </dsp:nvSpPr>
      <dsp:spPr>
        <a:xfrm>
          <a:off x="4884814" y="-18656"/>
          <a:ext cx="2529775" cy="187380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54 молодая семья получили субсидию на сумму 12,7 млн. рублей, 3375,8 </a:t>
          </a:r>
          <a:r>
            <a:rPr lang="ru-RU" sz="1600" b="1" kern="1200" dirty="0" err="1" smtClean="0">
              <a:solidFill>
                <a:schemeClr val="tx1"/>
              </a:solidFill>
            </a:rPr>
            <a:t>кв.м</a:t>
          </a:r>
          <a:r>
            <a:rPr lang="ru-RU" sz="1600" b="1" kern="1200" dirty="0" smtClean="0">
              <a:solidFill>
                <a:schemeClr val="tx1"/>
              </a:solidFill>
            </a:rPr>
            <a:t>.</a:t>
          </a:r>
          <a:endParaRPr lang="ru-RU" sz="1600" kern="1200" dirty="0"/>
        </a:p>
      </dsp:txBody>
      <dsp:txXfrm>
        <a:off x="5255291" y="255756"/>
        <a:ext cx="1788821" cy="1324978"/>
      </dsp:txXfrm>
    </dsp:sp>
    <dsp:sp modelId="{9269D9C0-2634-41A9-B7B2-DD567B688C1E}">
      <dsp:nvSpPr>
        <dsp:cNvPr id="0" name=""/>
        <dsp:cNvSpPr/>
      </dsp:nvSpPr>
      <dsp:spPr>
        <a:xfrm rot="20180898">
          <a:off x="7806714" y="2029259"/>
          <a:ext cx="1030980" cy="575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703989"/>
            <a:satOff val="-7226"/>
            <a:lumOff val="302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7813970" y="2179080"/>
        <a:ext cx="858227" cy="345507"/>
      </dsp:txXfrm>
    </dsp:sp>
    <dsp:sp modelId="{1BD7BF74-18B8-4202-BF90-96BC21735083}">
      <dsp:nvSpPr>
        <dsp:cNvPr id="0" name=""/>
        <dsp:cNvSpPr/>
      </dsp:nvSpPr>
      <dsp:spPr>
        <a:xfrm>
          <a:off x="9066247" y="441114"/>
          <a:ext cx="2591289" cy="1965514"/>
        </a:xfrm>
        <a:prstGeom prst="ellipse">
          <a:avLst/>
        </a:prstGeom>
        <a:solidFill>
          <a:schemeClr val="accent4">
            <a:hueOff val="-703989"/>
            <a:satOff val="-7226"/>
            <a:lumOff val="302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29 квартир для лиц из числа детей-сирот, на общую сумму 26,8 млн. рублей, 1155,2 </a:t>
          </a:r>
          <a:r>
            <a:rPr lang="ru-RU" sz="1600" b="1" kern="1200" dirty="0" err="1" smtClean="0">
              <a:solidFill>
                <a:schemeClr val="tx1"/>
              </a:solidFill>
            </a:rPr>
            <a:t>кв.м</a:t>
          </a:r>
          <a:r>
            <a:rPr lang="ru-RU" sz="1600" b="1" kern="1200" dirty="0" smtClean="0">
              <a:solidFill>
                <a:schemeClr val="tx1"/>
              </a:solidFill>
            </a:rPr>
            <a:t>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9445732" y="728957"/>
        <a:ext cx="1832319" cy="1389828"/>
      </dsp:txXfrm>
    </dsp:sp>
    <dsp:sp modelId="{19A3555A-86AC-45A9-948F-F7E44E19553D}">
      <dsp:nvSpPr>
        <dsp:cNvPr id="0" name=""/>
        <dsp:cNvSpPr/>
      </dsp:nvSpPr>
      <dsp:spPr>
        <a:xfrm rot="1292760">
          <a:off x="7853252" y="3859556"/>
          <a:ext cx="1044436" cy="575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407978"/>
            <a:satOff val="-14452"/>
            <a:lumOff val="60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7859288" y="3943003"/>
        <a:ext cx="871683" cy="345507"/>
      </dsp:txXfrm>
    </dsp:sp>
    <dsp:sp modelId="{D648DC9F-0D66-45DD-B837-827E99B10314}">
      <dsp:nvSpPr>
        <dsp:cNvPr id="0" name=""/>
        <dsp:cNvSpPr/>
      </dsp:nvSpPr>
      <dsp:spPr>
        <a:xfrm>
          <a:off x="9232988" y="3786717"/>
          <a:ext cx="2388303" cy="2341676"/>
        </a:xfrm>
        <a:prstGeom prst="ellipse">
          <a:avLst/>
        </a:prstGeom>
        <a:solidFill>
          <a:schemeClr val="accent4">
            <a:hueOff val="-1407978"/>
            <a:satOff val="-14452"/>
            <a:lumOff val="604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3 семьи по МП «Поддержка АПК», сумма 2,3 млн. рублей, 132,1 </a:t>
          </a:r>
          <a:r>
            <a:rPr lang="ru-RU" sz="1600" b="1" kern="1200" dirty="0" err="1" smtClean="0">
              <a:solidFill>
                <a:schemeClr val="tx1"/>
              </a:solidFill>
            </a:rPr>
            <a:t>кв.м</a:t>
          </a:r>
          <a:r>
            <a:rPr lang="ru-RU" sz="1600" b="1" kern="1200" dirty="0" smtClean="0">
              <a:solidFill>
                <a:schemeClr val="tx1"/>
              </a:solidFill>
            </a:rPr>
            <a:t>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9582747" y="4129648"/>
        <a:ext cx="1688785" cy="1655814"/>
      </dsp:txXfrm>
    </dsp:sp>
    <dsp:sp modelId="{A12CF6AE-07A0-4ED4-8C3C-85C1B8470644}">
      <dsp:nvSpPr>
        <dsp:cNvPr id="0" name=""/>
        <dsp:cNvSpPr/>
      </dsp:nvSpPr>
      <dsp:spPr>
        <a:xfrm rot="5400000">
          <a:off x="6065187" y="4342811"/>
          <a:ext cx="169029" cy="575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111967"/>
            <a:satOff val="-21677"/>
            <a:lumOff val="9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090542" y="4432626"/>
        <a:ext cx="118320" cy="345507"/>
      </dsp:txXfrm>
    </dsp:sp>
    <dsp:sp modelId="{D956E335-584A-4B72-8184-2A75C77CBC92}">
      <dsp:nvSpPr>
        <dsp:cNvPr id="0" name=""/>
        <dsp:cNvSpPr/>
      </dsp:nvSpPr>
      <dsp:spPr>
        <a:xfrm>
          <a:off x="4967871" y="4794979"/>
          <a:ext cx="2363660" cy="1693664"/>
        </a:xfrm>
        <a:prstGeom prst="ellipse">
          <a:avLst/>
        </a:prstGeom>
        <a:solidFill>
          <a:schemeClr val="accent4">
            <a:hueOff val="-2111967"/>
            <a:satOff val="-21677"/>
            <a:lumOff val="905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effectLst/>
            </a:rPr>
            <a:t>введено 164 домов общей площадью 11503 кв. м. Выдано всего 134 разрешения на строительство объектов ИЖС.</a:t>
          </a:r>
          <a:endParaRPr lang="ru-RU" sz="1400" kern="1200" dirty="0">
            <a:solidFill>
              <a:schemeClr val="tx1"/>
            </a:solidFill>
            <a:effectLst/>
          </a:endParaRPr>
        </a:p>
      </dsp:txBody>
      <dsp:txXfrm>
        <a:off x="5314021" y="5043010"/>
        <a:ext cx="1671360" cy="1197602"/>
      </dsp:txXfrm>
    </dsp:sp>
    <dsp:sp modelId="{E4D27BFA-50F0-4254-A46E-B7D95CAF63ED}">
      <dsp:nvSpPr>
        <dsp:cNvPr id="0" name=""/>
        <dsp:cNvSpPr/>
      </dsp:nvSpPr>
      <dsp:spPr>
        <a:xfrm rot="9506502">
          <a:off x="3461458" y="3845205"/>
          <a:ext cx="1000391" cy="575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815956"/>
            <a:satOff val="-28903"/>
            <a:lumOff val="120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3628168" y="3928635"/>
        <a:ext cx="827638" cy="345507"/>
      </dsp:txXfrm>
    </dsp:sp>
    <dsp:sp modelId="{7928D716-7D73-4BD4-B13C-5DBFE81D2CBD}">
      <dsp:nvSpPr>
        <dsp:cNvPr id="0" name=""/>
        <dsp:cNvSpPr/>
      </dsp:nvSpPr>
      <dsp:spPr>
        <a:xfrm>
          <a:off x="705853" y="3939110"/>
          <a:ext cx="2480320" cy="1980740"/>
        </a:xfrm>
        <a:prstGeom prst="ellipse">
          <a:avLst/>
        </a:prstGeom>
        <a:solidFill>
          <a:schemeClr val="accent4">
            <a:hueOff val="-2815956"/>
            <a:satOff val="-28903"/>
            <a:lumOff val="1207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9 семей, проживающих в непригодном и аварийном жилье на сумму 10,8 млн. рублей, 347,9 </a:t>
          </a:r>
          <a:r>
            <a:rPr lang="ru-RU" sz="1600" b="1" kern="1200" dirty="0" err="1" smtClean="0">
              <a:solidFill>
                <a:schemeClr val="tx1"/>
              </a:solidFill>
            </a:rPr>
            <a:t>кв.м</a:t>
          </a:r>
          <a:r>
            <a:rPr lang="ru-RU" sz="1600" b="1" kern="1200" dirty="0" smtClean="0">
              <a:solidFill>
                <a:schemeClr val="tx1"/>
              </a:solidFill>
            </a:rPr>
            <a:t>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069087" y="4229183"/>
        <a:ext cx="1753852" cy="1400594"/>
      </dsp:txXfrm>
    </dsp:sp>
    <dsp:sp modelId="{0C247801-1D98-4CD0-B0F8-A2EEDE501662}">
      <dsp:nvSpPr>
        <dsp:cNvPr id="0" name=""/>
        <dsp:cNvSpPr/>
      </dsp:nvSpPr>
      <dsp:spPr>
        <a:xfrm rot="12266208">
          <a:off x="3820320" y="2098190"/>
          <a:ext cx="774269" cy="575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3985335" y="2249092"/>
        <a:ext cx="601516" cy="345507"/>
      </dsp:txXfrm>
    </dsp:sp>
    <dsp:sp modelId="{7891DC2F-7374-48A7-B7C0-91CCC7383882}">
      <dsp:nvSpPr>
        <dsp:cNvPr id="0" name=""/>
        <dsp:cNvSpPr/>
      </dsp:nvSpPr>
      <dsp:spPr>
        <a:xfrm>
          <a:off x="944024" y="562607"/>
          <a:ext cx="2806096" cy="1956317"/>
        </a:xfrm>
        <a:prstGeom prst="ellipse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1 семья проживающих в труднодоступной территории, на сумму 0,9 млн. рублей, 62,1 </a:t>
          </a:r>
          <a:r>
            <a:rPr lang="ru-RU" sz="1600" b="1" kern="1200" dirty="0" err="1" smtClean="0">
              <a:solidFill>
                <a:schemeClr val="tx1"/>
              </a:solidFill>
            </a:rPr>
            <a:t>кв.м</a:t>
          </a:r>
          <a:r>
            <a:rPr lang="ru-RU" sz="1600" b="1" kern="1200" dirty="0" smtClean="0">
              <a:solidFill>
                <a:schemeClr val="tx1"/>
              </a:solidFill>
            </a:rPr>
            <a:t>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354967" y="849103"/>
        <a:ext cx="1984210" cy="1383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0.26488</cdr:x>
      <cdr:y>0.26827</cdr:y>
    </cdr:from>
    <cdr:to>
      <cdr:x>0.47255</cdr:x>
      <cdr:y>0.38043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318431" y="760698"/>
          <a:ext cx="1033670" cy="318052"/>
        </a:xfrm>
        <a:prstGeom xmlns:a="http://schemas.openxmlformats.org/drawingml/2006/main" prst="straightConnector1">
          <a:avLst/>
        </a:prstGeom>
        <a:ln xmlns:a="http://schemas.openxmlformats.org/drawingml/2006/main" w="28575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0.27287</cdr:x>
      <cdr:y>0.16068</cdr:y>
    </cdr:from>
    <cdr:to>
      <cdr:x>0.39867</cdr:x>
      <cdr:y>0.27635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1358187" y="455630"/>
          <a:ext cx="626166" cy="3279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167,7%</a:t>
          </a:r>
          <a:endParaRPr lang="ru-R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0.32411</cdr:x>
      <cdr:y>0</cdr:y>
    </cdr:from>
    <cdr:to>
      <cdr:x>0.79727</cdr:x>
      <cdr:y>0.39279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 rot="21437313">
          <a:off x="2486852" y="-1211878"/>
          <a:ext cx="3630526" cy="580496"/>
        </a:xfrm>
        <a:prstGeom xmlns:a="http://schemas.openxmlformats.org/drawingml/2006/main" prst="curvedDownArrow">
          <a:avLst>
            <a:gd name="adj1" fmla="val 50000"/>
            <a:gd name="adj2" fmla="val 50000"/>
            <a:gd name="adj3" fmla="val 25000"/>
          </a:avLst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0.23951</cdr:x>
      <cdr:y>0</cdr:y>
    </cdr:from>
    <cdr:to>
      <cdr:x>0.37285</cdr:x>
      <cdr:y>0.1836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1837778" y="0"/>
          <a:ext cx="1023112" cy="271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latin typeface="Arial Black" pitchFamily="34" charset="0"/>
              <a:cs typeface="Aharoni" pitchFamily="2" charset="-79"/>
            </a:rPr>
            <a:t>131,9%</a:t>
          </a:r>
          <a:endParaRPr lang="ru-RU" sz="1200" b="1" dirty="0">
            <a:latin typeface="Arial Black" pitchFamily="34" charset="0"/>
            <a:cs typeface="Aharoni" pitchFamily="2" charset="-79"/>
          </a:endParaRPr>
        </a:p>
      </cdr:txBody>
    </cdr:sp>
  </cdr:relSizeAnchor>
  <cdr:relSizeAnchor xmlns:cdr="http://schemas.openxmlformats.org/drawingml/2006/chartDrawing">
    <cdr:from>
      <cdr:x>0.42717</cdr:x>
      <cdr:y>0.11574</cdr:y>
    </cdr:from>
    <cdr:to>
      <cdr:x>0.50606</cdr:x>
      <cdr:y>0.43159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77679" y="171055"/>
          <a:ext cx="605319" cy="4667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Arial Black" pitchFamily="34" charset="0"/>
            </a:rPr>
            <a:t>118,7%</a:t>
          </a:r>
          <a:endParaRPr lang="ru-RU" sz="1200" b="1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0.5992</cdr:x>
      <cdr:y>0.07962</cdr:y>
    </cdr:from>
    <cdr:to>
      <cdr:x>0.85972</cdr:x>
      <cdr:y>0.3299</cdr:y>
    </cdr:to>
    <cdr:sp macro="" textlink="">
      <cdr:nvSpPr>
        <cdr:cNvPr id="5" name="Выгнутая вверх стрелка 4"/>
        <cdr:cNvSpPr/>
      </cdr:nvSpPr>
      <cdr:spPr>
        <a:xfrm xmlns:a="http://schemas.openxmlformats.org/drawingml/2006/main">
          <a:off x="4597633" y="117667"/>
          <a:ext cx="1998958" cy="369880"/>
        </a:xfrm>
        <a:prstGeom xmlns:a="http://schemas.openxmlformats.org/drawingml/2006/main" prst="curvedDownArrow">
          <a:avLst>
            <a:gd name="adj1" fmla="val 25000"/>
            <a:gd name="adj2" fmla="val 77750"/>
            <a:gd name="adj3" fmla="val 25000"/>
          </a:avLst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DFEC0-89C4-4799-8E89-4D6F16D0278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3A3F7-AC52-43F9-8021-0C84BD03E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62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A3F7-AC52-43F9-8021-0C84BD03E5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806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A3F7-AC52-43F9-8021-0C84BD03E5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702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0979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CF43-D80E-4F24-9A62-FD409BF1522E}" type="datetime1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69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704C-9D55-4A43-AACF-7105C89F3BE0}" type="datetime1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20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CBDD-9C02-4372-BA79-9899EB4D3440}" type="datetime1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2212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8EA4-7595-4B06-AAFD-105071DBC4CD}" type="datetime1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36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DD28-A259-4687-95F0-8B687DA64C33}" type="datetime1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3074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FBBCC-82FB-496F-9554-EE25D7BE0E37}" type="datetime1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0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75C7-534A-418E-A841-27760949CA6E}" type="datetime1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91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A306-222B-44E9-B895-03D0AE1B702F}" type="datetime1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57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  <a:cs typeface="+mn-cs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A4BBF-EC81-4D1A-894A-4173607D0864}" type="datetime1">
              <a:rPr lang="ru-RU" smtClean="0"/>
              <a:t>12.04.2021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C78C2-E78C-4549-9561-F1DF87122D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858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3471-B948-4E04-9F1A-079C891EC3EF}" type="datetime1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5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092B-4993-46D3-8033-FA48A0C677DC}" type="datetime1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25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38B2-AB77-4FFF-8F21-8848F57D700D}" type="datetime1">
              <a:rPr lang="ru-RU" smtClean="0"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8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7F2A3-E5CF-4D45-9495-E620700A9549}" type="datetime1">
              <a:rPr lang="ru-RU" smtClean="0"/>
              <a:t>12.04.2021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3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506D-474C-4C80-83B3-B7854C0C7830}" type="datetime1">
              <a:rPr lang="ru-RU" smtClean="0"/>
              <a:t>12.04.2021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09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65BC-1D03-44BD-A6E0-012CE2048727}" type="datetime1">
              <a:rPr lang="ru-RU" smtClean="0"/>
              <a:t>12.04.2021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07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33862-AC37-4FC0-A4CE-083D1CA5310E}" type="datetime1">
              <a:rPr lang="ru-RU" smtClean="0"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7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468D-050C-4772-9882-AE4F1AB99895}" type="datetime1">
              <a:rPr lang="ru-RU" smtClean="0"/>
              <a:t>12.04.2021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3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744DD-9D68-49CD-B48E-0A8FC1BC8D1D}" type="datetime1">
              <a:rPr lang="ru-RU" smtClean="0"/>
              <a:t>12.04.2021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A91FB6-3D66-4366-ACC2-F50F9F8C2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95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0173" y="405404"/>
            <a:ext cx="7735545" cy="3356567"/>
          </a:xfrm>
        </p:spPr>
        <p:txBody>
          <a:bodyPr/>
          <a:lstStyle/>
          <a:p>
            <a:pPr algn="ctr"/>
            <a:r>
              <a:rPr lang="ru-RU" sz="2800" b="1" dirty="0" smtClean="0"/>
              <a:t>Об итогах социально-экономического развития Кудымкарского муниципального округа Пермского края за 2020 год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761" y="5761101"/>
            <a:ext cx="7766936" cy="1096899"/>
          </a:xfrm>
        </p:spPr>
        <p:txBody>
          <a:bodyPr/>
          <a:lstStyle/>
          <a:p>
            <a:r>
              <a:rPr lang="ru-RU" dirty="0" smtClean="0"/>
              <a:t>Апрель 2021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16424" cy="1616143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029063" y="6077221"/>
            <a:ext cx="683339" cy="365125"/>
          </a:xfrm>
        </p:spPr>
        <p:txBody>
          <a:bodyPr/>
          <a:lstStyle/>
          <a:p>
            <a:fld id="{6EA91FB6-3D66-4366-ACC2-F50F9F8C2564}" type="slidenum">
              <a:rPr lang="ru-RU" sz="1000" smtClean="0">
                <a:solidFill>
                  <a:schemeClr val="tx1"/>
                </a:solidFill>
              </a:rPr>
              <a:t>1</a:t>
            </a:fld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59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419001837"/>
              </p:ext>
            </p:extLst>
          </p:nvPr>
        </p:nvGraphicFramePr>
        <p:xfrm>
          <a:off x="424285" y="632417"/>
          <a:ext cx="4499992" cy="2881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190418413"/>
              </p:ext>
            </p:extLst>
          </p:nvPr>
        </p:nvGraphicFramePr>
        <p:xfrm>
          <a:off x="0" y="3536833"/>
          <a:ext cx="4932040" cy="321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981066167"/>
              </p:ext>
            </p:extLst>
          </p:nvPr>
        </p:nvGraphicFramePr>
        <p:xfrm>
          <a:off x="4322970" y="3683725"/>
          <a:ext cx="4680520" cy="3291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1148481249"/>
              </p:ext>
            </p:extLst>
          </p:nvPr>
        </p:nvGraphicFramePr>
        <p:xfrm>
          <a:off x="4294309" y="580165"/>
          <a:ext cx="4032448" cy="312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32249615"/>
              </p:ext>
            </p:extLst>
          </p:nvPr>
        </p:nvGraphicFramePr>
        <p:xfrm>
          <a:off x="7235533" y="472049"/>
          <a:ext cx="5783766" cy="367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749769" y="340030"/>
            <a:ext cx="4289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Среднемесячная 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численность работников организаций муниципальной формы собственности , чел.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508661" y="6444828"/>
            <a:ext cx="683339" cy="365125"/>
          </a:xfrm>
        </p:spPr>
        <p:txBody>
          <a:bodyPr/>
          <a:lstStyle/>
          <a:p>
            <a:fld id="{6EA91FB6-3D66-4366-ACC2-F50F9F8C2564}" type="slidenum">
              <a:rPr lang="ru-RU" sz="1200" smtClean="0">
                <a:solidFill>
                  <a:schemeClr val="tx1"/>
                </a:solidFill>
              </a:rPr>
              <a:t>10</a:t>
            </a:fld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4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58756765"/>
              </p:ext>
            </p:extLst>
          </p:nvPr>
        </p:nvGraphicFramePr>
        <p:xfrm>
          <a:off x="0" y="111985"/>
          <a:ext cx="12192000" cy="6447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ятиугольник 2"/>
          <p:cNvSpPr/>
          <p:nvPr/>
        </p:nvSpPr>
        <p:spPr>
          <a:xfrm>
            <a:off x="0" y="93328"/>
            <a:ext cx="4680520" cy="55066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/>
              <a:t>Жилье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373052" y="6341808"/>
            <a:ext cx="683339" cy="365125"/>
          </a:xfrm>
        </p:spPr>
        <p:txBody>
          <a:bodyPr/>
          <a:lstStyle/>
          <a:p>
            <a:fld id="{6EA91FB6-3D66-4366-ACC2-F50F9F8C2564}" type="slidenum">
              <a:rPr lang="ru-RU" sz="1200" smtClean="0">
                <a:solidFill>
                  <a:schemeClr val="tx1"/>
                </a:solidFill>
              </a:rPr>
              <a:t>11</a:t>
            </a:fld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1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20" y="100149"/>
            <a:ext cx="8596668" cy="971006"/>
          </a:xfrm>
        </p:spPr>
        <p:txBody>
          <a:bodyPr>
            <a:normAutofit/>
          </a:bodyPr>
          <a:lstStyle/>
          <a:p>
            <a:r>
              <a:rPr lang="ru-RU" sz="2800" b="1" dirty="0"/>
              <a:t>Социальная поддержка населения по оплате жилых помещений и коммунальных услуг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6480" y="6185054"/>
            <a:ext cx="683339" cy="365125"/>
          </a:xfrm>
        </p:spPr>
        <p:txBody>
          <a:bodyPr/>
          <a:lstStyle/>
          <a:p>
            <a:fld id="{6EA91FB6-3D66-4366-ACC2-F50F9F8C2564}" type="slidenum">
              <a:rPr lang="ru-RU" sz="1200" smtClean="0">
                <a:solidFill>
                  <a:schemeClr val="tx1"/>
                </a:solidFill>
              </a:rPr>
              <a:t>12</a:t>
            </a:fld>
            <a:endParaRPr lang="ru-RU" sz="12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89726"/>
              </p:ext>
            </p:extLst>
          </p:nvPr>
        </p:nvGraphicFramePr>
        <p:xfrm>
          <a:off x="483324" y="1254034"/>
          <a:ext cx="11025051" cy="4754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84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5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5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5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483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Ед. измерения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Изменения +; 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семей, получавших субсидии на оплату жилого помещения и коммунальных услуг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единица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50</a:t>
                      </a:r>
                      <a:endParaRPr lang="ru-RU" sz="1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Сумма начисленных субсидий населению на оплату жилого помещения и коммунальных услуг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тысяч рублей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707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582.5</a:t>
                      </a:r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-124,5</a:t>
                      </a:r>
                      <a:endParaRPr lang="ru-RU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 граждан, пользующихся социальной поддержкой по оплате жилого помещения и коммунальных услуг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человек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7329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6708</a:t>
                      </a:r>
                      <a:endParaRPr lang="ru-RU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-621</a:t>
                      </a:r>
                      <a:endParaRPr lang="ru-RU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83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0933" y="2630905"/>
            <a:ext cx="8596668" cy="13208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16297" y="6263430"/>
            <a:ext cx="683339" cy="365125"/>
          </a:xfrm>
        </p:spPr>
        <p:txBody>
          <a:bodyPr/>
          <a:lstStyle/>
          <a:p>
            <a:fld id="{6EA91FB6-3D66-4366-ACC2-F50F9F8C2564}" type="slidenum">
              <a:rPr lang="ru-RU" sz="1200" smtClean="0">
                <a:solidFill>
                  <a:schemeClr val="tx1"/>
                </a:solidFill>
              </a:rPr>
              <a:t>13</a:t>
            </a:fld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70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246040" y="83386"/>
            <a:ext cx="4176464" cy="504056"/>
          </a:xfrm>
          <a:prstGeom prst="homePlat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Демография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64875208"/>
              </p:ext>
            </p:extLst>
          </p:nvPr>
        </p:nvGraphicFramePr>
        <p:xfrm>
          <a:off x="-156175" y="587442"/>
          <a:ext cx="5897527" cy="2555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81507371"/>
              </p:ext>
            </p:extLst>
          </p:nvPr>
        </p:nvGraphicFramePr>
        <p:xfrm>
          <a:off x="5339138" y="266873"/>
          <a:ext cx="5673419" cy="4022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74225" y="3520418"/>
            <a:ext cx="5188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Средняя продолжительность жизни, лет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97706497"/>
              </p:ext>
            </p:extLst>
          </p:nvPr>
        </p:nvGraphicFramePr>
        <p:xfrm>
          <a:off x="6973804" y="3858972"/>
          <a:ext cx="6036518" cy="2662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0984688"/>
              </p:ext>
            </p:extLst>
          </p:nvPr>
        </p:nvGraphicFramePr>
        <p:xfrm>
          <a:off x="246039" y="3142710"/>
          <a:ext cx="6727765" cy="3576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1359989" y="6328745"/>
            <a:ext cx="683339" cy="365125"/>
          </a:xfrm>
        </p:spPr>
        <p:txBody>
          <a:bodyPr/>
          <a:lstStyle/>
          <a:p>
            <a:fld id="{6EA91FB6-3D66-4366-ACC2-F50F9F8C2564}" type="slidenum">
              <a:rPr lang="ru-RU" sz="1200" smtClean="0">
                <a:solidFill>
                  <a:schemeClr val="tx1"/>
                </a:solidFill>
              </a:rPr>
              <a:t>2</a:t>
            </a:fld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18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ятиугольник 7"/>
          <p:cNvSpPr/>
          <p:nvPr/>
        </p:nvSpPr>
        <p:spPr>
          <a:xfrm>
            <a:off x="971600" y="188640"/>
            <a:ext cx="5544616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Характеристика хозяйствующих </a:t>
            </a:r>
            <a:r>
              <a:rPr lang="ru-RU" dirty="0" smtClean="0"/>
              <a:t>субъектов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496" y="1001150"/>
            <a:ext cx="7796944" cy="11236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осуществляют деятельность на территории округа по состоянию на 01.01.2021 года - 364 субъекта хозяйственной деятельности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424192149"/>
              </p:ext>
            </p:extLst>
          </p:nvPr>
        </p:nvGraphicFramePr>
        <p:xfrm>
          <a:off x="646043" y="2289214"/>
          <a:ext cx="8895521" cy="3853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203235" y="6198116"/>
            <a:ext cx="683339" cy="365125"/>
          </a:xfrm>
        </p:spPr>
        <p:txBody>
          <a:bodyPr/>
          <a:lstStyle/>
          <a:p>
            <a:fld id="{6EA91FB6-3D66-4366-ACC2-F50F9F8C2564}" type="slidenum">
              <a:rPr lang="ru-RU" sz="1200" smtClean="0">
                <a:solidFill>
                  <a:schemeClr val="tx1"/>
                </a:solidFill>
              </a:rPr>
              <a:t>3</a:t>
            </a:fld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971600" y="188640"/>
            <a:ext cx="5544616" cy="648072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Производство товаров и </a:t>
            </a:r>
            <a:r>
              <a:rPr lang="ru-RU" b="1" i="1" dirty="0" smtClean="0">
                <a:solidFill>
                  <a:schemeClr val="tx1"/>
                </a:solidFill>
              </a:rPr>
              <a:t>услуг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412799"/>
              </p:ext>
            </p:extLst>
          </p:nvPr>
        </p:nvGraphicFramePr>
        <p:xfrm>
          <a:off x="441740" y="1122312"/>
          <a:ext cx="11266557" cy="43152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78822">
                  <a:extLst>
                    <a:ext uri="{9D8B030D-6E8A-4147-A177-3AD203B41FA5}">
                      <a16:colId xmlns:a16="http://schemas.microsoft.com/office/drawing/2014/main" val="3863262693"/>
                    </a:ext>
                  </a:extLst>
                </a:gridCol>
                <a:gridCol w="1675315">
                  <a:extLst>
                    <a:ext uri="{9D8B030D-6E8A-4147-A177-3AD203B41FA5}">
                      <a16:colId xmlns:a16="http://schemas.microsoft.com/office/drawing/2014/main" val="4157847539"/>
                    </a:ext>
                  </a:extLst>
                </a:gridCol>
                <a:gridCol w="1389028">
                  <a:extLst>
                    <a:ext uri="{9D8B030D-6E8A-4147-A177-3AD203B41FA5}">
                      <a16:colId xmlns:a16="http://schemas.microsoft.com/office/drawing/2014/main" val="814917857"/>
                    </a:ext>
                  </a:extLst>
                </a:gridCol>
                <a:gridCol w="1486629">
                  <a:extLst>
                    <a:ext uri="{9D8B030D-6E8A-4147-A177-3AD203B41FA5}">
                      <a16:colId xmlns:a16="http://schemas.microsoft.com/office/drawing/2014/main" val="364976644"/>
                    </a:ext>
                  </a:extLst>
                </a:gridCol>
                <a:gridCol w="1736763">
                  <a:extLst>
                    <a:ext uri="{9D8B030D-6E8A-4147-A177-3AD203B41FA5}">
                      <a16:colId xmlns:a16="http://schemas.microsoft.com/office/drawing/2014/main" val="217079094"/>
                    </a:ext>
                  </a:extLst>
                </a:gridCol>
              </a:tblGrid>
              <a:tr h="784865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 (индикатора)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Единица </a:t>
                      </a:r>
                      <a:b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измерения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Факт 2019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Факт 2020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Отклонения +;-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509550"/>
                  </a:ext>
                </a:extLst>
              </a:tr>
              <a:tr h="103706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отгруженных товаров собственного производства, выполненных работ и услуг, предприятиями всех форм собственности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млн. руб.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873,0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990,9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117,9/113,5%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841760"/>
                  </a:ext>
                </a:extLst>
              </a:tr>
              <a:tr h="103706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отгруженных товаров  собственного  производства, выполненных работ и услуг  субъектами малого и среднего бизнеса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млн. руб.</a:t>
                      </a:r>
                    </a:p>
                    <a:p>
                      <a:pPr marL="0" algn="l" defTabSz="457200" rtl="0" eaLnBrk="1" latinLnBrk="0" hangingPunct="1"/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444,5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585,6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141,1/131,7%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29289"/>
                  </a:ext>
                </a:extLst>
              </a:tr>
              <a:tr h="763351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Оборот розничной торговли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млн. руб.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221,1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220,9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-0,2/99,9%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039305"/>
                  </a:ext>
                </a:extLst>
              </a:tr>
              <a:tr h="692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Прибыль (убыток) до налогообложения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</a:p>
                  </a:txBody>
                  <a:tcPr marL="47625" marR="476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28342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45987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17645/162,3%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47155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2423" y="6250368"/>
            <a:ext cx="683339" cy="365125"/>
          </a:xfrm>
        </p:spPr>
        <p:txBody>
          <a:bodyPr/>
          <a:lstStyle/>
          <a:p>
            <a:fld id="{6EA91FB6-3D66-4366-ACC2-F50F9F8C2564}" type="slidenum">
              <a:rPr lang="ru-RU" sz="1200" smtClean="0">
                <a:solidFill>
                  <a:schemeClr val="tx1"/>
                </a:solidFill>
              </a:rPr>
              <a:t>4</a:t>
            </a:fld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9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391099" y="188640"/>
            <a:ext cx="5544616" cy="648072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Инвестиции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539552" y="905676"/>
            <a:ext cx="4680520" cy="55066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Инвестиции в основной капитал, тыс. руб.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66390505"/>
              </p:ext>
            </p:extLst>
          </p:nvPr>
        </p:nvGraphicFramePr>
        <p:xfrm>
          <a:off x="391099" y="1525302"/>
          <a:ext cx="4977426" cy="28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995258358"/>
              </p:ext>
            </p:extLst>
          </p:nvPr>
        </p:nvGraphicFramePr>
        <p:xfrm>
          <a:off x="278296" y="4234070"/>
          <a:ext cx="4601818" cy="2445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346803417"/>
              </p:ext>
            </p:extLst>
          </p:nvPr>
        </p:nvGraphicFramePr>
        <p:xfrm>
          <a:off x="6048518" y="506897"/>
          <a:ext cx="5769108" cy="347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708560" y="385561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Объем инвестиций в основной капитал 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</a:rPr>
              <a:t>на душу населения, рублей</a:t>
            </a:r>
          </a:p>
        </p:txBody>
      </p:sp>
      <p:graphicFrame>
        <p:nvGraphicFramePr>
          <p:cNvPr id="10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729558"/>
              </p:ext>
            </p:extLst>
          </p:nvPr>
        </p:nvGraphicFramePr>
        <p:xfrm>
          <a:off x="5708560" y="4234070"/>
          <a:ext cx="4423697" cy="249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216297" y="6237305"/>
            <a:ext cx="683339" cy="365125"/>
          </a:xfrm>
        </p:spPr>
        <p:txBody>
          <a:bodyPr/>
          <a:lstStyle/>
          <a:p>
            <a:fld id="{6EA91FB6-3D66-4366-ACC2-F50F9F8C2564}" type="slidenum">
              <a:rPr lang="ru-RU" sz="1200" smtClean="0">
                <a:solidFill>
                  <a:schemeClr val="tx1"/>
                </a:solidFill>
              </a:rPr>
              <a:t>5</a:t>
            </a:fld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85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391099" y="188640"/>
            <a:ext cx="8723084" cy="648072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параметры исполнения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бюджета 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Кудымкарского муниципального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округа Пермского края</a:t>
            </a:r>
            <a:endParaRPr lang="ru-RU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391099" y="1295941"/>
            <a:ext cx="1692113" cy="1008112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Налоговые доходы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 86,4 млн. руб.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359607" y="3010542"/>
            <a:ext cx="1692113" cy="1152128"/>
          </a:xfrm>
          <a:prstGeom prst="homePlat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Неналоговые доходы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 10,3 млн. руб.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359606" y="4869160"/>
            <a:ext cx="1936333" cy="1152128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1084,5 млн. руб.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29414" y="1439282"/>
            <a:ext cx="792088" cy="46085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всего 1181,3 млн. руб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75855" y="1439282"/>
            <a:ext cx="2379509" cy="98160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Доходы в расчете на 1 жителя 54,0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Выноска со стрелками влево/вправо 15"/>
          <p:cNvSpPr/>
          <p:nvPr/>
        </p:nvSpPr>
        <p:spPr>
          <a:xfrm>
            <a:off x="3275855" y="2780928"/>
            <a:ext cx="2240361" cy="1440160"/>
          </a:xfrm>
          <a:prstGeom prst="leftRightArrowCallou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isometricOffAxis1Right"/>
            <a:lightRig rig="sunset" dir="t"/>
          </a:scene3d>
          <a:sp3d extrusionH="19050">
            <a:bevelT w="95250" h="19050"/>
            <a:bevelB w="254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67704" y="4869160"/>
            <a:ext cx="2396992" cy="1080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</a:t>
            </a:r>
            <a:r>
              <a:rPr lang="ru-RU" b="1" dirty="0" smtClean="0">
                <a:solidFill>
                  <a:schemeClr val="tx1"/>
                </a:solidFill>
              </a:rPr>
              <a:t>асходы в расчете на 1 жителя 54,9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10898" y="1340768"/>
            <a:ext cx="792088" cy="46085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бюджета всего 1202,1  млн. руб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7049187" y="1347154"/>
            <a:ext cx="4271483" cy="461665"/>
          </a:xfrm>
          <a:prstGeom prst="homePlate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Общегосударственные вопросы  96,4 млн. руб.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7049186" y="1848473"/>
            <a:ext cx="4271484" cy="461665"/>
          </a:xfrm>
          <a:prstGeom prst="homePlate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Национальная оборона   1,8 млн. руб.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1" name="Пятиугольник 20"/>
          <p:cNvSpPr/>
          <p:nvPr/>
        </p:nvSpPr>
        <p:spPr>
          <a:xfrm>
            <a:off x="7060032" y="2349792"/>
            <a:ext cx="4260638" cy="461665"/>
          </a:xfrm>
          <a:prstGeom prst="homePlate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Национальная безопасность  27,8 млн. руб.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2" name="Пятиугольник 21"/>
          <p:cNvSpPr/>
          <p:nvPr/>
        </p:nvSpPr>
        <p:spPr>
          <a:xfrm>
            <a:off x="7060031" y="2890765"/>
            <a:ext cx="4260639" cy="461665"/>
          </a:xfrm>
          <a:prstGeom prst="homePlate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Национальная экономика   238,5 млн. руб.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3" name="Пятиугольник 22"/>
          <p:cNvSpPr/>
          <p:nvPr/>
        </p:nvSpPr>
        <p:spPr>
          <a:xfrm>
            <a:off x="7060031" y="3431738"/>
            <a:ext cx="4271484" cy="461665"/>
          </a:xfrm>
          <a:prstGeom prst="homePlate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ЖКХ 125,1 млн. руб.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4" name="Пятиугольник 23"/>
          <p:cNvSpPr/>
          <p:nvPr/>
        </p:nvSpPr>
        <p:spPr>
          <a:xfrm>
            <a:off x="7067638" y="3933057"/>
            <a:ext cx="4253032" cy="461665"/>
          </a:xfrm>
          <a:prstGeom prst="homePlate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Образование 548,0 млн. руб.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7060031" y="4474030"/>
            <a:ext cx="4260639" cy="461665"/>
          </a:xfrm>
          <a:prstGeom prst="homePlate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Культура, кинематография 68,5 млн. руб.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6" name="Пятиугольник 25"/>
          <p:cNvSpPr/>
          <p:nvPr/>
        </p:nvSpPr>
        <p:spPr>
          <a:xfrm>
            <a:off x="7095994" y="5015003"/>
            <a:ext cx="4224676" cy="461665"/>
          </a:xfrm>
          <a:prstGeom prst="homePlate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Социальная политика   92,5 млн. руб.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7" name="Пятиугольник 26"/>
          <p:cNvSpPr/>
          <p:nvPr/>
        </p:nvSpPr>
        <p:spPr>
          <a:xfrm>
            <a:off x="7082088" y="5559623"/>
            <a:ext cx="4238581" cy="461665"/>
          </a:xfrm>
          <a:prstGeom prst="homePlate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Физическая культура и спорт 1,4 млн. руб.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7095994" y="6100596"/>
            <a:ext cx="4224675" cy="461665"/>
          </a:xfrm>
          <a:prstGeom prst="homePlate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СМИ 2,1 млн. руб.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31515" y="6343802"/>
            <a:ext cx="683339" cy="365125"/>
          </a:xfrm>
        </p:spPr>
        <p:txBody>
          <a:bodyPr/>
          <a:lstStyle/>
          <a:p>
            <a:fld id="{6EA91FB6-3D66-4366-ACC2-F50F9F8C2564}" type="slidenum">
              <a:rPr lang="ru-RU" sz="1200" smtClean="0">
                <a:solidFill>
                  <a:schemeClr val="tx1"/>
                </a:solidFill>
              </a:rPr>
              <a:t>6</a:t>
            </a:fld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75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8636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b="1">
                <a:solidFill>
                  <a:schemeClr val="tx1"/>
                </a:solidFill>
                <a:latin typeface="Times New Roman" panose="02020603050405020304" pitchFamily="18" charset="0"/>
              </a:rPr>
              <a:t>Исполнение бюджета Кудымкарского МО ПК </a:t>
            </a:r>
            <a:br>
              <a:rPr lang="ru-RU" altLang="ru-RU" sz="2800" b="1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altLang="ru-RU" sz="2800" b="1">
                <a:solidFill>
                  <a:schemeClr val="tx1"/>
                </a:solidFill>
                <a:latin typeface="Times New Roman" panose="02020603050405020304" pitchFamily="18" charset="0"/>
              </a:rPr>
              <a:t>за 2020 год по расходам </a:t>
            </a:r>
            <a:r>
              <a:rPr lang="ru-RU" altLang="ru-RU" sz="2400" b="1">
                <a:solidFill>
                  <a:schemeClr val="tx1"/>
                </a:solidFill>
                <a:latin typeface="Times New Roman" panose="02020603050405020304" pitchFamily="18" charset="0"/>
              </a:rPr>
              <a:t>тыс.руб.</a:t>
            </a:r>
          </a:p>
        </p:txBody>
      </p:sp>
      <p:sp>
        <p:nvSpPr>
          <p:cNvPr id="26627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1150983" y="6250368"/>
            <a:ext cx="683339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06ABBCD-102C-4DEA-AB44-86CB86854913}" type="slidenum">
              <a:rPr lang="ru-RU" altLang="ru-RU" sz="1200">
                <a:latin typeface="Arial" panose="020B0604020202020204" pitchFamily="34" charset="0"/>
              </a:rPr>
              <a:pPr/>
              <a:t>7</a:t>
            </a:fld>
            <a:endParaRPr lang="ru-RU" altLang="ru-RU" sz="1200" dirty="0">
              <a:latin typeface="Arial" panose="020B0604020202020204" pitchFamily="34" charset="0"/>
            </a:endParaRPr>
          </a:p>
        </p:txBody>
      </p:sp>
      <p:graphicFrame>
        <p:nvGraphicFramePr>
          <p:cNvPr id="15411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344143"/>
              </p:ext>
            </p:extLst>
          </p:nvPr>
        </p:nvGraphicFramePr>
        <p:xfrm>
          <a:off x="993913" y="1484314"/>
          <a:ext cx="10177670" cy="4291013"/>
        </p:xfrm>
        <a:graphic>
          <a:graphicData uri="http://schemas.openxmlformats.org/drawingml/2006/table">
            <a:tbl>
              <a:tblPr/>
              <a:tblGrid>
                <a:gridCol w="4203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7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70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показатели</a:t>
                      </a: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Уточненный  план на 2020</a:t>
                      </a:r>
                    </a:p>
                  </a:txBody>
                  <a:tcPr marL="91436" marR="91436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Факт 2020</a:t>
                      </a:r>
                    </a:p>
                  </a:txBody>
                  <a:tcPr marL="91436" marR="91436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1436" marR="91436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20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расходы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1 269 889,6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1 202 113,0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94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Финансовое обеспечение муниципальных программ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1 154 340,2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1 096 062,5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753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 Непрограммные направления расходов</a:t>
                      </a: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115 549,4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106 050,5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91,8</a:t>
                      </a: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62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Инвестиции 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1" marR="91441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70 186,9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49 624,2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70,7</a:t>
                      </a:r>
                    </a:p>
                  </a:txBody>
                  <a:tcPr marL="9525" marR="9525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81708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769970" y="0"/>
            <a:ext cx="5544616" cy="648072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Национальные проекты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67470"/>
              </p:ext>
            </p:extLst>
          </p:nvPr>
        </p:nvGraphicFramePr>
        <p:xfrm>
          <a:off x="744217" y="836712"/>
          <a:ext cx="11006705" cy="5968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4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0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677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Брендбук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Национальный проект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Федеральный проект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Мероприятие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9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Успех каждого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 спортивного зала </a:t>
                      </a:r>
                      <a:r>
                        <a:rPr lang="ru-RU" dirty="0" err="1" smtClean="0"/>
                        <a:t>Белоевская</a:t>
                      </a:r>
                      <a:r>
                        <a:rPr lang="ru-RU" dirty="0" smtClean="0"/>
                        <a:t> ОШИ</a:t>
                      </a:r>
                      <a:r>
                        <a:rPr lang="ru-RU" baseline="0" dirty="0" smtClean="0"/>
                        <a:t> и приобретение спортивного оборудования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32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Образование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Цифровая образовательная среда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Поставка компьютерного оборудования в Ленинскую санаторную школу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3189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Жилье и городская среда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Формирование комфортной</a:t>
                      </a:r>
                      <a:r>
                        <a:rPr lang="ru-RU" baseline="0" dirty="0" smtClean="0"/>
                        <a:t> городской среды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Благоустройство общественной территории «Площадка отдыха</a:t>
                      </a:r>
                      <a:r>
                        <a:rPr lang="ru-RU" baseline="0" dirty="0" smtClean="0"/>
                        <a:t> в с. Кува»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79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Жилье и городская среда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Сокращения непригодного для проживания жилья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Переселение жителей из аварийного фонда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9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Цифровая</a:t>
                      </a:r>
                      <a:r>
                        <a:rPr lang="ru-RU" baseline="0" dirty="0" smtClean="0"/>
                        <a:t> экономика</a:t>
                      </a:r>
                    </a:p>
                    <a:p>
                      <a:pPr algn="ctr"/>
                      <a:endParaRPr lang="ru-RU" baseline="0" dirty="0" smtClean="0"/>
                    </a:p>
                    <a:p>
                      <a:pPr algn="ctr"/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Информационная инфраструктура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Подключение объектов образования к широкополосному Интернету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 rotWithShape="1">
          <a:blip r:embed="rId2"/>
          <a:srcRect l="33815" t="42758" r="51603" b="33012"/>
          <a:stretch/>
        </p:blipFill>
        <p:spPr bwMode="auto">
          <a:xfrm>
            <a:off x="744217" y="1511792"/>
            <a:ext cx="1895952" cy="10511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2"/>
          <a:srcRect l="33815" t="42758" r="51603" b="33012"/>
          <a:stretch/>
        </p:blipFill>
        <p:spPr bwMode="auto">
          <a:xfrm>
            <a:off x="743558" y="2562896"/>
            <a:ext cx="1896609" cy="11670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/>
          <p:cNvPicPr/>
          <p:nvPr/>
        </p:nvPicPr>
        <p:blipFill rotWithShape="1">
          <a:blip r:embed="rId3"/>
          <a:srcRect l="33494" t="39339" r="51122" b="34436"/>
          <a:stretch/>
        </p:blipFill>
        <p:spPr bwMode="auto">
          <a:xfrm>
            <a:off x="743558" y="3605079"/>
            <a:ext cx="1862705" cy="12116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/>
          <p:cNvPicPr/>
          <p:nvPr/>
        </p:nvPicPr>
        <p:blipFill rotWithShape="1">
          <a:blip r:embed="rId3"/>
          <a:srcRect l="33494" t="39339" r="51122" b="34436"/>
          <a:stretch/>
        </p:blipFill>
        <p:spPr bwMode="auto">
          <a:xfrm>
            <a:off x="769970" y="4730200"/>
            <a:ext cx="1862705" cy="10689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/>
          <p:cNvPicPr/>
          <p:nvPr/>
        </p:nvPicPr>
        <p:blipFill rotWithShape="1">
          <a:blip r:embed="rId4"/>
          <a:srcRect l="32693" t="41904" r="51602" b="34436"/>
          <a:stretch/>
        </p:blipFill>
        <p:spPr bwMode="auto">
          <a:xfrm>
            <a:off x="743557" y="5799147"/>
            <a:ext cx="1862706" cy="12098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11508661" y="6404085"/>
            <a:ext cx="683339" cy="365125"/>
          </a:xfrm>
        </p:spPr>
        <p:txBody>
          <a:bodyPr/>
          <a:lstStyle/>
          <a:p>
            <a:fld id="{6EA91FB6-3D66-4366-ACC2-F50F9F8C2564}" type="slidenum">
              <a:rPr lang="ru-RU" sz="1200" smtClean="0">
                <a:solidFill>
                  <a:schemeClr val="tx1"/>
                </a:solidFill>
              </a:rPr>
              <a:t>8</a:t>
            </a:fld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89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5192" y="184666"/>
            <a:ext cx="7543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accent1"/>
                </a:solidFill>
              </a:rPr>
              <a:t>Среднемесячная заработная плата работников </a:t>
            </a:r>
            <a:r>
              <a:rPr lang="ru-RU" sz="1600" dirty="0" smtClean="0">
                <a:solidFill>
                  <a:schemeClr val="accent1"/>
                </a:solidFill>
              </a:rPr>
              <a:t>крупных и средних предприятий и некоммерческих организаций </a:t>
            </a:r>
            <a:endParaRPr lang="ru-RU" sz="1600" dirty="0">
              <a:solidFill>
                <a:schemeClr val="accent1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55877890"/>
              </p:ext>
            </p:extLst>
          </p:nvPr>
        </p:nvGraphicFramePr>
        <p:xfrm>
          <a:off x="520774" y="1295243"/>
          <a:ext cx="7672953" cy="1477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Выгнутая вверх стрелка 12"/>
          <p:cNvSpPr/>
          <p:nvPr/>
        </p:nvSpPr>
        <p:spPr>
          <a:xfrm rot="21347758">
            <a:off x="1549619" y="906093"/>
            <a:ext cx="5867139" cy="914256"/>
          </a:xfrm>
          <a:prstGeom prst="curvedDownArrow">
            <a:avLst>
              <a:gd name="adj1" fmla="val 25000"/>
              <a:gd name="adj2" fmla="val 50000"/>
              <a:gd name="adj3" fmla="val 31037"/>
            </a:avLst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587640" y="1567392"/>
            <a:ext cx="848150" cy="46678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latin typeface="Arial Black" pitchFamily="34" charset="0"/>
              </a:rPr>
              <a:t>112,3%</a:t>
            </a:r>
            <a:endParaRPr lang="ru-RU" sz="1200" b="1" dirty="0"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8250" y="0"/>
            <a:ext cx="4289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Среднемесячная 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численность работающих, чел.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179675" y="6444828"/>
            <a:ext cx="683339" cy="365125"/>
          </a:xfrm>
        </p:spPr>
        <p:txBody>
          <a:bodyPr/>
          <a:lstStyle/>
          <a:p>
            <a:fld id="{6EA91FB6-3D66-4366-ACC2-F50F9F8C2564}" type="slidenum">
              <a:rPr lang="ru-RU" sz="1200" smtClean="0">
                <a:solidFill>
                  <a:schemeClr val="tx1"/>
                </a:solidFill>
              </a:rPr>
              <a:t>9</a:t>
            </a:fld>
            <a:endParaRPr lang="ru-RU" sz="12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912650"/>
              </p:ext>
            </p:extLst>
          </p:nvPr>
        </p:nvGraphicFramePr>
        <p:xfrm>
          <a:off x="521081" y="2844556"/>
          <a:ext cx="11104862" cy="38755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10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4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0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8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2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Наименование отрасли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2019 год,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руб.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2020 год, руб.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Рост, 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Сельское, лесное хозяйство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17929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19606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109,4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5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электрической энергией, газом и паром;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22031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16324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74,1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Образование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22510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25780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506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 в области здравоохранения и социальных услуг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25796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29875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115,8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38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 в области культуры, спорта,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21017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21077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100,3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Торговля оптовая и розничная;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20451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22499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110,0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235">
                <a:tc>
                  <a:txBody>
                    <a:bodyPr/>
                    <a:lstStyle/>
                    <a:p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 гостиниц и предприятий общественного питания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23060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20759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90,0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506">
                <a:tc>
                  <a:txBody>
                    <a:bodyPr/>
                    <a:lstStyle/>
                    <a:p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 в области информации и связи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42675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41489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97,2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2384">
                <a:tc>
                  <a:txBody>
                    <a:bodyPr/>
                    <a:lstStyle/>
                    <a:p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Государственное управление и обеспечение военной безопасности; 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23982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26882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112,1</a:t>
                      </a:r>
                      <a:endParaRPr lang="ru-RU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26917164"/>
              </p:ext>
            </p:extLst>
          </p:nvPr>
        </p:nvGraphicFramePr>
        <p:xfrm>
          <a:off x="7120366" y="-184666"/>
          <a:ext cx="5783766" cy="3237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336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иний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Аспект">
    <a:majorFont>
      <a:latin typeface="Trebuchet MS"/>
      <a:ea typeface=""/>
      <a:cs typeface=""/>
      <a:font script="Jpan" typeface="メイリオ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メイリオ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lumMod val="110000"/>
            </a:schemeClr>
          </a:gs>
          <a:gs pos="88000">
            <a:schemeClr val="phClr">
              <a:tint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0000"/>
            </a:schemeClr>
          </a:gs>
          <a:gs pos="78000">
            <a:schemeClr val="phClr">
              <a:shade val="94000"/>
              <a:lumMod val="94000"/>
            </a:schemeClr>
          </a:gs>
        </a:gsLst>
        <a:lin ang="5400000" scaled="0"/>
      </a:gradFill>
    </a:fillStyleLst>
    <a:lnStyleLst>
      <a:ln w="12700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5400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04000"/>
            </a:schemeClr>
          </a:gs>
          <a:gs pos="94000">
            <a:schemeClr val="phClr">
              <a:shade val="96000"/>
              <a:lumMod val="82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94000"/>
              <a:lumMod val="96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иний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Аспект">
    <a:majorFont>
      <a:latin typeface="Trebuchet MS"/>
      <a:ea typeface=""/>
      <a:cs typeface=""/>
      <a:font script="Jpan" typeface="メイリオ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メイリオ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lumMod val="110000"/>
            </a:schemeClr>
          </a:gs>
          <a:gs pos="88000">
            <a:schemeClr val="phClr">
              <a:tint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0000"/>
            </a:schemeClr>
          </a:gs>
          <a:gs pos="78000">
            <a:schemeClr val="phClr">
              <a:shade val="94000"/>
              <a:lumMod val="94000"/>
            </a:schemeClr>
          </a:gs>
        </a:gsLst>
        <a:lin ang="5400000" scaled="0"/>
      </a:gradFill>
    </a:fillStyleLst>
    <a:lnStyleLst>
      <a:ln w="12700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5400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04000"/>
            </a:schemeClr>
          </a:gs>
          <a:gs pos="94000">
            <a:schemeClr val="phClr">
              <a:shade val="96000"/>
              <a:lumMod val="82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94000"/>
              <a:lumMod val="96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иний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Аспект">
    <a:majorFont>
      <a:latin typeface="Trebuchet MS"/>
      <a:ea typeface=""/>
      <a:cs typeface=""/>
      <a:font script="Jpan" typeface="メイリオ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メイリオ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lumMod val="110000"/>
            </a:schemeClr>
          </a:gs>
          <a:gs pos="88000">
            <a:schemeClr val="phClr">
              <a:tint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0000"/>
            </a:schemeClr>
          </a:gs>
          <a:gs pos="78000">
            <a:schemeClr val="phClr">
              <a:shade val="94000"/>
              <a:lumMod val="94000"/>
            </a:schemeClr>
          </a:gs>
        </a:gsLst>
        <a:lin ang="5400000" scaled="0"/>
      </a:gradFill>
    </a:fillStyleLst>
    <a:lnStyleLst>
      <a:ln w="12700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5400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04000"/>
            </a:schemeClr>
          </a:gs>
          <a:gs pos="94000">
            <a:schemeClr val="phClr">
              <a:shade val="96000"/>
              <a:lumMod val="82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94000"/>
              <a:lumMod val="96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иний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Аспект">
    <a:majorFont>
      <a:latin typeface="Trebuchet MS"/>
      <a:ea typeface=""/>
      <a:cs typeface=""/>
      <a:font script="Jpan" typeface="メイリオ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メイリオ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lumMod val="110000"/>
            </a:schemeClr>
          </a:gs>
          <a:gs pos="88000">
            <a:schemeClr val="phClr">
              <a:tint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0000"/>
            </a:schemeClr>
          </a:gs>
          <a:gs pos="78000">
            <a:schemeClr val="phClr">
              <a:shade val="94000"/>
              <a:lumMod val="94000"/>
            </a:schemeClr>
          </a:gs>
        </a:gsLst>
        <a:lin ang="5400000" scaled="0"/>
      </a:gradFill>
    </a:fillStyleLst>
    <a:lnStyleLst>
      <a:ln w="12700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5400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04000"/>
            </a:schemeClr>
          </a:gs>
          <a:gs pos="94000">
            <a:schemeClr val="phClr">
              <a:shade val="96000"/>
              <a:lumMod val="82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94000"/>
              <a:lumMod val="96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иний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Аспект">
    <a:majorFont>
      <a:latin typeface="Trebuchet MS"/>
      <a:ea typeface=""/>
      <a:cs typeface=""/>
      <a:font script="Jpan" typeface="メイリオ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メイリオ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lumMod val="110000"/>
            </a:schemeClr>
          </a:gs>
          <a:gs pos="88000">
            <a:schemeClr val="phClr">
              <a:tint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0000"/>
            </a:schemeClr>
          </a:gs>
          <a:gs pos="78000">
            <a:schemeClr val="phClr">
              <a:shade val="94000"/>
              <a:lumMod val="94000"/>
            </a:schemeClr>
          </a:gs>
        </a:gsLst>
        <a:lin ang="5400000" scaled="0"/>
      </a:gradFill>
    </a:fillStyleLst>
    <a:lnStyleLst>
      <a:ln w="12700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5400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04000"/>
            </a:schemeClr>
          </a:gs>
          <a:gs pos="94000">
            <a:schemeClr val="phClr">
              <a:shade val="96000"/>
              <a:lumMod val="82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94000"/>
              <a:lumMod val="96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441</TotalTime>
  <Words>886</Words>
  <Application>Microsoft Office PowerPoint</Application>
  <PresentationFormat>Широкоэкранный</PresentationFormat>
  <Paragraphs>238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Aharoni</vt:lpstr>
      <vt:lpstr>Arial</vt:lpstr>
      <vt:lpstr>Arial Black</vt:lpstr>
      <vt:lpstr>Calibri</vt:lpstr>
      <vt:lpstr>Times New Roman</vt:lpstr>
      <vt:lpstr>Trebuchet MS</vt:lpstr>
      <vt:lpstr>Wingdings 2</vt:lpstr>
      <vt:lpstr>Wingdings 3</vt:lpstr>
      <vt:lpstr>Аспект</vt:lpstr>
      <vt:lpstr>Об итогах социально-экономического развития Кудымкарского муниципального округа Пермского края за 2020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Кудымкарского МО ПК  за 2020 год по расходам тыс.руб.</vt:lpstr>
      <vt:lpstr>Презентация PowerPoint</vt:lpstr>
      <vt:lpstr>Презентация PowerPoint</vt:lpstr>
      <vt:lpstr>Презентация PowerPoint</vt:lpstr>
      <vt:lpstr>Презентация PowerPoint</vt:lpstr>
      <vt:lpstr>Социальная поддержка населения по оплате жилых помещений и коммунальных услуг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социально-экономического развития Кудымкарского муниципального округа Пермского края за 2020 год</dc:title>
  <dc:creator>Nadimova</dc:creator>
  <cp:lastModifiedBy>Nadimova</cp:lastModifiedBy>
  <cp:revision>47</cp:revision>
  <cp:lastPrinted>2021-04-12T03:22:10Z</cp:lastPrinted>
  <dcterms:created xsi:type="dcterms:W3CDTF">2021-04-08T04:41:03Z</dcterms:created>
  <dcterms:modified xsi:type="dcterms:W3CDTF">2021-04-12T03:27:13Z</dcterms:modified>
</cp:coreProperties>
</file>