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20.xml" ContentType="application/vnd.openxmlformats-officedocument.presentationml.notesSlide+xml"/>
  <Override PartName="/ppt/charts/chart5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notesSlides/notesSlide23.xml" ContentType="application/vnd.openxmlformats-officedocument.presentationml.notesSlide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10.xml" ContentType="application/vnd.openxmlformats-officedocument.drawingml.chart+xml"/>
  <Override PartName="/ppt/theme/themeOverride1.xml" ContentType="application/vnd.openxmlformats-officedocument.themeOverride+xml"/>
  <Override PartName="/ppt/drawings/drawing7.xml" ContentType="application/vnd.openxmlformats-officedocument.drawingml.chartshape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11.xml" ContentType="application/vnd.openxmlformats-officedocument.drawingml.chart+xml"/>
  <Override PartName="/ppt/drawings/drawing8.xml" ContentType="application/vnd.openxmlformats-officedocument.drawingml.chartshape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5"/>
  </p:notesMasterIdLst>
  <p:handoutMasterIdLst>
    <p:handoutMasterId r:id="rId46"/>
  </p:handoutMasterIdLst>
  <p:sldIdLst>
    <p:sldId id="264" r:id="rId2"/>
    <p:sldId id="311" r:id="rId3"/>
    <p:sldId id="265" r:id="rId4"/>
    <p:sldId id="362" r:id="rId5"/>
    <p:sldId id="360" r:id="rId6"/>
    <p:sldId id="361" r:id="rId7"/>
    <p:sldId id="326" r:id="rId8"/>
    <p:sldId id="363" r:id="rId9"/>
    <p:sldId id="364" r:id="rId10"/>
    <p:sldId id="365" r:id="rId11"/>
    <p:sldId id="337" r:id="rId12"/>
    <p:sldId id="328" r:id="rId13"/>
    <p:sldId id="329" r:id="rId14"/>
    <p:sldId id="366" r:id="rId15"/>
    <p:sldId id="330" r:id="rId16"/>
    <p:sldId id="332" r:id="rId17"/>
    <p:sldId id="350" r:id="rId18"/>
    <p:sldId id="356" r:id="rId19"/>
    <p:sldId id="258" r:id="rId20"/>
    <p:sldId id="344" r:id="rId21"/>
    <p:sldId id="283" r:id="rId22"/>
    <p:sldId id="293" r:id="rId23"/>
    <p:sldId id="359" r:id="rId24"/>
    <p:sldId id="321" r:id="rId25"/>
    <p:sldId id="367" r:id="rId26"/>
    <p:sldId id="358" r:id="rId27"/>
    <p:sldId id="299" r:id="rId28"/>
    <p:sldId id="300" r:id="rId29"/>
    <p:sldId id="342" r:id="rId30"/>
    <p:sldId id="345" r:id="rId31"/>
    <p:sldId id="272" r:id="rId32"/>
    <p:sldId id="302" r:id="rId33"/>
    <p:sldId id="282" r:id="rId34"/>
    <p:sldId id="355" r:id="rId35"/>
    <p:sldId id="340" r:id="rId36"/>
    <p:sldId id="348" r:id="rId37"/>
    <p:sldId id="323" r:id="rId38"/>
    <p:sldId id="354" r:id="rId39"/>
    <p:sldId id="352" r:id="rId40"/>
    <p:sldId id="341" r:id="rId41"/>
    <p:sldId id="347" r:id="rId42"/>
    <p:sldId id="296" r:id="rId43"/>
    <p:sldId id="320" r:id="rId44"/>
  </p:sldIdLst>
  <p:sldSz cx="9144000" cy="6858000" type="screen4x3"/>
  <p:notesSz cx="6797675" cy="99250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33CC"/>
    <a:srgbClr val="FFFF66"/>
    <a:srgbClr val="CC3300"/>
    <a:srgbClr val="FF5050"/>
    <a:srgbClr val="FFFF99"/>
    <a:srgbClr val="CC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0" autoAdjust="0"/>
    <p:restoredTop sz="93471" autoAdjust="0"/>
  </p:normalViewPr>
  <p:slideViewPr>
    <p:cSldViewPr>
      <p:cViewPr>
        <p:scale>
          <a:sx n="110" d="100"/>
          <a:sy n="110" d="100"/>
        </p:scale>
        <p:origin x="-16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90" d="100"/>
          <a:sy n="190" d="100"/>
        </p:scale>
        <p:origin x="-1656" y="3252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1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775037600637"/>
          <c:y val="8.5592254161944215E-2"/>
          <c:w val="0.88842105263157967"/>
          <c:h val="0.537480063795852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 w="13061">
              <a:solidFill>
                <a:schemeClr val="bg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1.944444444444444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Sheet1!$B$1:$H$1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6"/>
                <c:pt idx="0">
                  <c:v>42.44</c:v>
                </c:pt>
                <c:pt idx="1">
                  <c:v>90.59</c:v>
                </c:pt>
                <c:pt idx="2">
                  <c:v>34.729999999999997</c:v>
                </c:pt>
                <c:pt idx="3">
                  <c:v>52.78</c:v>
                </c:pt>
                <c:pt idx="4">
                  <c:v>46.3</c:v>
                </c:pt>
                <c:pt idx="5">
                  <c:v>88.56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2"/>
        <c:axId val="167910400"/>
        <c:axId val="168169472"/>
      </c:barChart>
      <c:catAx>
        <c:axId val="167910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309">
            <a:solidFill>
              <a:schemeClr val="accent1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168169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8169472"/>
        <c:scaling>
          <c:orientation val="minMax"/>
        </c:scaling>
        <c:delete val="0"/>
        <c:axPos val="l"/>
        <c:majorGridlines>
          <c:spPr>
            <a:ln w="3309">
              <a:solidFill>
                <a:schemeClr val="accent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309">
            <a:solidFill>
              <a:schemeClr val="accent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67910400"/>
        <c:crosses val="autoZero"/>
        <c:crossBetween val="between"/>
      </c:valAx>
      <c:spPr>
        <a:noFill/>
        <a:ln w="13061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50" b="1" i="0" u="none" strike="noStrike" baseline="0">
          <a:solidFill>
            <a:schemeClr val="bg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309875207553498E-2"/>
          <c:y val="8.4982638039810224E-2"/>
          <c:w val="0.71232882260033437"/>
          <c:h val="0.8481811512691348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Руб.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>
                <c:manualLayout>
                  <c:x val="0.10896260854975788"/>
                  <c:y val="0.2839219445395412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600" dirty="0" smtClean="0">
                        <a:solidFill>
                          <a:schemeClr val="tx1"/>
                        </a:solidFill>
                      </a:rPr>
                      <a:t>3,74</a:t>
                    </a:r>
                    <a:endParaRPr lang="en-US" sz="1600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9729656864163103"/>
                  <c:y val="5.55392967183449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600" dirty="0" smtClean="0"/>
                      <a:t>3,16</a:t>
                    </a:r>
                    <a:endParaRPr lang="en-US" sz="16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22195722228329101"/>
                  <c:y val="-1.88841394825646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600" dirty="0" smtClean="0"/>
                      <a:t>3,75</a:t>
                    </a:r>
                    <a:endParaRPr lang="en-US" sz="16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8369853107083131"/>
                  <c:y val="-0.2120412774490145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600" dirty="0" smtClean="0"/>
                      <a:t>2,87</a:t>
                    </a:r>
                    <a:endParaRPr lang="en-US" sz="16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3771242775402529"/>
                  <c:y val="-0.32114755220814789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600" dirty="0" smtClean="0"/>
                      <a:t>9,66</a:t>
                    </a:r>
                    <a:endParaRPr lang="en-US" sz="16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2870353549671099"/>
                  <c:y val="8.8541497530200033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600" dirty="0" smtClean="0"/>
                      <a:t>20,71</a:t>
                    </a:r>
                    <a:endParaRPr lang="en-US" sz="16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 formatCode="General">
                  <c:v>3.16</c:v>
                </c:pt>
                <c:pt idx="1">
                  <c:v>3.75</c:v>
                </c:pt>
                <c:pt idx="2" formatCode="General">
                  <c:v>2.87</c:v>
                </c:pt>
                <c:pt idx="3" formatCode="General">
                  <c:v>3.74</c:v>
                </c:pt>
                <c:pt idx="4" formatCode="General">
                  <c:v>9.66</c:v>
                </c:pt>
                <c:pt idx="5" formatCode="General">
                  <c:v>20.71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Место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</c:v>
                </c:pt>
                <c:pt idx="1">
                  <c:v>3</c:v>
                </c:pt>
                <c:pt idx="2">
                  <c:v>6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75615317909049917"/>
          <c:y val="0.32017576015288596"/>
          <c:w val="0.24384682090950083"/>
          <c:h val="0.44981480666871954"/>
        </c:manualLayout>
      </c:layout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75"/>
      </a:pPr>
      <a:endParaRPr lang="ru-RU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ln>
          <a:solidFill>
            <a:schemeClr val="tx1">
              <a:lumMod val="65000"/>
            </a:schemeClr>
          </a:solidFill>
        </a:ln>
      </c:spPr>
    </c:sideWall>
    <c:backWall>
      <c:thickness val="0"/>
      <c:spPr>
        <a:ln>
          <a:solidFill>
            <a:schemeClr val="tx1">
              <a:lumMod val="65000"/>
            </a:schemeClr>
          </a:solidFill>
        </a:ln>
      </c:spPr>
    </c:backWall>
    <c:plotArea>
      <c:layout>
        <c:manualLayout>
          <c:layoutTarget val="inner"/>
          <c:xMode val="edge"/>
          <c:yMode val="edge"/>
          <c:x val="6.2984713716341012E-2"/>
          <c:y val="3.55629416855597E-2"/>
          <c:w val="0.81982161951978227"/>
          <c:h val="0.667561922258032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1 кв.2018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5432098765432098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296296296296294E-3"/>
                  <c:y val="-3.2715230777865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0061728395061727E-2"/>
                  <c:y val="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6975308641975308E-2"/>
                  <c:y val="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35.6</c:v>
                </c:pt>
                <c:pt idx="1">
                  <c:v>34.5</c:v>
                </c:pt>
                <c:pt idx="2">
                  <c:v>22.8</c:v>
                </c:pt>
                <c:pt idx="3">
                  <c:v>42.3</c:v>
                </c:pt>
                <c:pt idx="4">
                  <c:v>19.100000000000001</c:v>
                </c:pt>
                <c:pt idx="5">
                  <c:v>29.1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1 кв.2019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17E-2"/>
                  <c:y val="-1.4902205741573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691358024691357E-2"/>
                  <c:y val="-5.39447066756575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691358024691301E-2"/>
                  <c:y val="2.6972353337829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88888888888888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4691358024691357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9382716049382602E-2"/>
                  <c:y val="-5.39447066756574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25,2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37.700000000000003</c:v>
                </c:pt>
                <c:pt idx="1">
                  <c:v>29.9</c:v>
                </c:pt>
                <c:pt idx="2">
                  <c:v>31.4</c:v>
                </c:pt>
                <c:pt idx="3">
                  <c:v>50</c:v>
                </c:pt>
                <c:pt idx="4">
                  <c:v>26.7</c:v>
                </c:pt>
                <c:pt idx="5">
                  <c:v>25.2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0744448"/>
        <c:axId val="150746240"/>
        <c:axId val="0"/>
      </c:bar3DChart>
      <c:catAx>
        <c:axId val="15074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150746240"/>
        <c:crosses val="autoZero"/>
        <c:auto val="1"/>
        <c:lblAlgn val="ctr"/>
        <c:lblOffset val="100"/>
        <c:noMultiLvlLbl val="0"/>
      </c:catAx>
      <c:valAx>
        <c:axId val="150746240"/>
        <c:scaling>
          <c:orientation val="minMax"/>
        </c:scaling>
        <c:delete val="0"/>
        <c:axPos val="l"/>
        <c:majorGridlines>
          <c:spPr>
            <a:effectLst>
              <a:outerShdw blurRad="50800" dist="50800" dir="5400000" algn="ctr" rotWithShape="0">
                <a:schemeClr val="tx1">
                  <a:lumMod val="50000"/>
                </a:schemeClr>
              </a:outerShdw>
            </a:effectLst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50744448"/>
        <c:crosses val="autoZero"/>
        <c:crossBetween val="between"/>
      </c:valAx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0.83552394395044716"/>
          <c:y val="0.44380157896881917"/>
          <c:w val="0.16304210739417319"/>
          <c:h val="0.11697743140026452"/>
        </c:manualLayout>
      </c:layout>
      <c:overlay val="0"/>
    </c:legend>
    <c:plotVisOnly val="1"/>
    <c:dispBlanksAs val="gap"/>
    <c:showDLblsOverMax val="0"/>
  </c:chart>
  <c:txPr>
    <a:bodyPr/>
    <a:lstStyle/>
    <a:p>
      <a:pPr algn="ctr" rtl="0">
        <a:defRPr lang="ru-RU" sz="1782" b="0" i="0" u="none" strike="noStrike" kern="1200" baseline="0">
          <a:solidFill>
            <a:prstClr val="white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на </a:t>
            </a:r>
            <a:r>
              <a:rPr lang="ru-RU" dirty="0"/>
              <a:t>1 человека, </a:t>
            </a:r>
            <a:r>
              <a:rPr lang="ru-RU" dirty="0" err="1"/>
              <a:t>кв.м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1602235571655815E-2"/>
          <c:y val="0.14604528092525018"/>
          <c:w val="0.81025430494771422"/>
          <c:h val="0.528231727957316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Площадь предоставленных зем.участков, га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1.0629999999999999</c:v>
                </c:pt>
                <c:pt idx="1">
                  <c:v>0.47520000000000001</c:v>
                </c:pt>
                <c:pt idx="2">
                  <c:v>1.0114000000000001</c:v>
                </c:pt>
                <c:pt idx="3">
                  <c:v>0.77049999999999996</c:v>
                </c:pt>
                <c:pt idx="4">
                  <c:v>0</c:v>
                </c:pt>
                <c:pt idx="5">
                  <c:v>2.3933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на 1 человека, кв.м.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Лист1!$C$2:$C$7</c:f>
              <c:numCache>
                <c:formatCode>0.00</c:formatCode>
                <c:ptCount val="6"/>
                <c:pt idx="0">
                  <c:v>2.2599999999999998</c:v>
                </c:pt>
                <c:pt idx="1">
                  <c:v>1.1499999999999999</c:v>
                </c:pt>
                <c:pt idx="2">
                  <c:v>2.92</c:v>
                </c:pt>
                <c:pt idx="3">
                  <c:v>3.1</c:v>
                </c:pt>
                <c:pt idx="4">
                  <c:v>0</c:v>
                </c:pt>
                <c:pt idx="5">
                  <c:v>4.74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860224"/>
        <c:axId val="117861760"/>
      </c:barChart>
      <c:catAx>
        <c:axId val="117860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7861760"/>
        <c:crosses val="autoZero"/>
        <c:auto val="1"/>
        <c:lblAlgn val="ctr"/>
        <c:lblOffset val="100"/>
        <c:noMultiLvlLbl val="0"/>
      </c:catAx>
      <c:valAx>
        <c:axId val="117861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860224"/>
        <c:crosses val="autoZero"/>
        <c:crossBetween val="between"/>
      </c:valAx>
      <c:spPr>
        <a:noFill/>
        <a:ln w="25396">
          <a:noFill/>
        </a:ln>
      </c:spPr>
    </c:plotArea>
    <c:plotVisOnly val="1"/>
    <c:dispBlanksAs val="zero"/>
    <c:showDLblsOverMax val="0"/>
  </c:chart>
  <c:txPr>
    <a:bodyPr/>
    <a:lstStyle/>
    <a:p>
      <a:pPr>
        <a:defRPr sz="1465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938893633432803E-2"/>
          <c:y val="0.15171089022895062"/>
          <c:w val="0.87895310796074155"/>
          <c:h val="0.583483494794304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ввода жилья,кв. м. 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dPt>
            <c:idx val="6"/>
            <c:invertIfNegative val="0"/>
            <c:bubble3D val="0"/>
            <c:spPr>
              <a:solidFill>
                <a:srgbClr val="0033CC"/>
              </a:solidFill>
              <a:ln>
                <a:solidFill>
                  <a:schemeClr val="bg1"/>
                </a:solidFill>
              </a:ln>
            </c:spPr>
          </c:dPt>
          <c:dLbls>
            <c:dLbl>
              <c:idx val="3"/>
              <c:layout>
                <c:manualLayout>
                  <c:x val="1.454280956545856E-3"/>
                  <c:y val="-4.4706988905711042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817123826183424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="1" dirty="0" smtClean="0"/>
                      <a:t>2770</a:t>
                    </a:r>
                    <a:endParaRPr lang="en-US" b="1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  <c:pt idx="6">
                  <c:v>Всего: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334</c:v>
                </c:pt>
                <c:pt idx="1">
                  <c:v>440</c:v>
                </c:pt>
                <c:pt idx="2">
                  <c:v>539</c:v>
                </c:pt>
                <c:pt idx="3">
                  <c:v>226</c:v>
                </c:pt>
                <c:pt idx="4">
                  <c:v>200</c:v>
                </c:pt>
                <c:pt idx="5">
                  <c:v>1031</c:v>
                </c:pt>
                <c:pt idx="6">
                  <c:v>2770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8"/>
        <c:overlap val="11"/>
        <c:axId val="168251392"/>
        <c:axId val="16825292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Объем ввода жилья на 1 человека, кв. м.</c:v>
                </c:pt>
              </c:strCache>
            </c:strRef>
          </c:tx>
          <c:dLbls>
            <c:dLbl>
              <c:idx val="0"/>
              <c:layout>
                <c:manualLayout>
                  <c:x val="1.2921229043754161E-2"/>
                  <c:y val="-3.66255692642461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125785024469042E-2"/>
                  <c:y val="-2.13335179857904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125785024469042E-2"/>
                  <c:y val="-2.13333313424712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15</a:t>
                    </a:r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688228951292657E-2"/>
                  <c:y val="-2.13335179857904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09</a:t>
                    </a:r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72506728781163E-2"/>
                  <c:y val="-2.13335179857904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062892512234502E-2"/>
                  <c:y val="-2.13335179857904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0179966695820991E-2"/>
                  <c:y val="-3.49535772801748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475A8D">
                  <a:lumMod val="40000"/>
                  <a:lumOff val="60000"/>
                  <a:alpha val="50000"/>
                </a:srgbClr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  <c:pt idx="6">
                  <c:v>Всего: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7.0000000000000007E-2</c:v>
                </c:pt>
                <c:pt idx="1">
                  <c:v>0.01</c:v>
                </c:pt>
                <c:pt idx="2">
                  <c:v>0.15</c:v>
                </c:pt>
                <c:pt idx="3">
                  <c:v>0.09</c:v>
                </c:pt>
                <c:pt idx="4">
                  <c:v>0.08</c:v>
                </c:pt>
                <c:pt idx="5">
                  <c:v>0.2</c:v>
                </c:pt>
                <c:pt idx="6">
                  <c:v>0.12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251392"/>
        <c:axId val="168252928"/>
      </c:lineChart>
      <c:catAx>
        <c:axId val="168251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8252928"/>
        <c:crosses val="autoZero"/>
        <c:auto val="1"/>
        <c:lblAlgn val="ctr"/>
        <c:lblOffset val="100"/>
        <c:noMultiLvlLbl val="0"/>
      </c:catAx>
      <c:valAx>
        <c:axId val="168252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8251392"/>
        <c:crosses val="autoZero"/>
        <c:crossBetween val="between"/>
      </c:valAx>
      <c:spPr>
        <a:ln>
          <a:solidFill>
            <a:schemeClr val="accent1">
              <a:lumMod val="7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8.7163150407725751E-2"/>
          <c:y val="8.2906985235683506E-4"/>
          <c:w val="0.55163785243697405"/>
          <c:h val="0.1576784769735568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79">
          <a:solidFill>
            <a:schemeClr val="bg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672651011205757E-2"/>
          <c:y val="4.460818845520758E-2"/>
          <c:w val="0.70830489355346649"/>
          <c:h val="0.572759035807273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ЭАН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3"/>
              <c:layout>
                <c:manualLayout>
                  <c:x val="-2.2222222222222202E-2"/>
                  <c:y val="2.1680216802168212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Егвинское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2794</c:v>
                </c:pt>
                <c:pt idx="1">
                  <c:v>2139</c:v>
                </c:pt>
                <c:pt idx="2">
                  <c:v>1819</c:v>
                </c:pt>
                <c:pt idx="3">
                  <c:v>1114</c:v>
                </c:pt>
                <c:pt idx="4">
                  <c:v>1426</c:v>
                </c:pt>
                <c:pt idx="5">
                  <c:v>3387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039424"/>
        <c:axId val="176040960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% безработицы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Lbls>
            <c:dLbl>
              <c:idx val="0"/>
              <c:layout>
                <c:manualLayout>
                  <c:x val="9.7222222222222224E-3"/>
                  <c:y val="-1.951219512195122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2F1444"/>
                        </a:solidFill>
                      </a:rPr>
                      <a:t>1,7</a:t>
                    </a:r>
                    <a:endParaRPr lang="en-US" dirty="0">
                      <a:solidFill>
                        <a:srgbClr val="2F1444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56718911189843E-2"/>
                  <c:y val="-1.951227139078657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2F1444"/>
                        </a:solidFill>
                      </a:rPr>
                      <a:t>2,</a:t>
                    </a:r>
                    <a:r>
                      <a:rPr lang="ru-RU" dirty="0" smtClean="0">
                        <a:solidFill>
                          <a:srgbClr val="2F1444"/>
                        </a:solidFill>
                      </a:rPr>
                      <a:t>9</a:t>
                    </a:r>
                    <a:endParaRPr lang="en-US" dirty="0">
                      <a:solidFill>
                        <a:srgbClr val="2F1444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277777777777781E-2"/>
                  <c:y val="-1.951219512195122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2F1444"/>
                        </a:solidFill>
                      </a:rPr>
                      <a:t>2,7</a:t>
                    </a:r>
                    <a:endParaRPr lang="en-US" dirty="0">
                      <a:solidFill>
                        <a:srgbClr val="2F1444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277777777777781E-2"/>
                  <c:y val="-1.951219512195122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2F1444"/>
                        </a:solidFill>
                      </a:rPr>
                      <a:t>1,9</a:t>
                    </a:r>
                    <a:endParaRPr lang="en-US" dirty="0">
                      <a:solidFill>
                        <a:srgbClr val="2F1444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9034E-2"/>
                  <c:y val="-1.951219512195122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2F1444"/>
                        </a:solidFill>
                      </a:rPr>
                      <a:t>4,1</a:t>
                    </a:r>
                    <a:endParaRPr lang="en-US" dirty="0">
                      <a:solidFill>
                        <a:srgbClr val="2F1444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2500000000000001E-2"/>
                  <c:y val="-1.951219512195122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2F1444"/>
                        </a:solidFill>
                      </a:rPr>
                      <a:t>2,3</a:t>
                    </a:r>
                    <a:endParaRPr lang="en-US" dirty="0">
                      <a:solidFill>
                        <a:srgbClr val="2F1444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049877063575693E-3"/>
                  <c:y val="-3.5300606729178161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2,6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solidFill>
                <a:srgbClr val="475A8D">
                  <a:lumMod val="40000"/>
                  <a:lumOff val="60000"/>
                  <a:alpha val="52000"/>
                </a:srgbClr>
              </a:solidFill>
            </c:spPr>
            <c:txPr>
              <a:bodyPr/>
              <a:lstStyle/>
              <a:p>
                <a:pPr>
                  <a:defRPr sz="1773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Егвинское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Лист1!$C$2:$C$8</c:f>
              <c:numCache>
                <c:formatCode>0.0</c:formatCode>
                <c:ptCount val="6"/>
                <c:pt idx="0">
                  <c:v>1.7</c:v>
                </c:pt>
                <c:pt idx="1">
                  <c:v>2.9</c:v>
                </c:pt>
                <c:pt idx="2">
                  <c:v>2.7</c:v>
                </c:pt>
                <c:pt idx="3">
                  <c:v>1.9</c:v>
                </c:pt>
                <c:pt idx="4">
                  <c:v>4.0999999999999996</c:v>
                </c:pt>
                <c:pt idx="5">
                  <c:v>2.2999999999999998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6039424"/>
        <c:axId val="176040960"/>
      </c:lineChart>
      <c:catAx>
        <c:axId val="176039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 rot="5400000" vert="horz"/>
          <a:lstStyle/>
          <a:p>
            <a:pPr>
              <a:defRPr/>
            </a:pPr>
            <a:endParaRPr lang="ru-RU"/>
          </a:p>
        </c:txPr>
        <c:crossAx val="176040960"/>
        <c:crosses val="autoZero"/>
        <c:auto val="1"/>
        <c:lblAlgn val="ctr"/>
        <c:lblOffset val="100"/>
        <c:noMultiLvlLbl val="0"/>
      </c:catAx>
      <c:valAx>
        <c:axId val="176040960"/>
        <c:scaling>
          <c:orientation val="minMax"/>
          <c:max val="4000"/>
          <c:min val="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crossAx val="176039424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0307979942970775"/>
          <c:y val="2.7030736860371794E-2"/>
          <c:w val="0.17468754235014616"/>
          <c:h val="0.53411891282184765"/>
        </c:manualLayout>
      </c:layout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582">
          <a:solidFill>
            <a:schemeClr val="bg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130152197782443E-2"/>
          <c:y val="2.699975244407192E-2"/>
          <c:w val="0.68631578947368421"/>
          <c:h val="0.57190082644629314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727936"/>
        <c:axId val="178762496"/>
      </c:barChart>
      <c:catAx>
        <c:axId val="1787279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5400000" vert="horz"/>
          <a:lstStyle/>
          <a:p>
            <a:pPr>
              <a:defRPr/>
            </a:pPr>
            <a:endParaRPr lang="ru-RU"/>
          </a:p>
        </c:txPr>
        <c:crossAx val="178762496"/>
        <c:crosses val="autoZero"/>
        <c:auto val="1"/>
        <c:lblAlgn val="ctr"/>
        <c:lblOffset val="100"/>
        <c:noMultiLvlLbl val="0"/>
      </c:catAx>
      <c:valAx>
        <c:axId val="178762496"/>
        <c:scaling>
          <c:orientation val="minMax"/>
          <c:max val="70"/>
          <c:min val="0"/>
        </c:scaling>
        <c:delete val="0"/>
        <c:axPos val="l"/>
        <c:majorGridlines/>
        <c:majorTickMark val="out"/>
        <c:minorTickMark val="none"/>
        <c:tickLblPos val="nextTo"/>
        <c:crossAx val="178727936"/>
        <c:crosses val="autoZero"/>
        <c:crossBetween val="between"/>
      </c:valAx>
      <c:spPr>
        <a:noFill/>
        <a:ln w="24213">
          <a:noFill/>
        </a:ln>
      </c:spPr>
    </c:plotArea>
    <c:plotVisOnly val="1"/>
    <c:dispBlanksAs val="gap"/>
    <c:showDLblsOverMax val="0"/>
  </c:chart>
  <c:txPr>
    <a:bodyPr/>
    <a:lstStyle/>
    <a:p>
      <a:pPr>
        <a:defRPr sz="1706">
          <a:solidFill>
            <a:schemeClr val="bg1"/>
          </a:solidFill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01283870766814"/>
          <c:y val="9.420695336645156E-2"/>
          <c:w val="0.87973065341907586"/>
          <c:h val="0.59669538791713217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КРС на 01.04.2019 г.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-6.7711412894357146E-3"/>
                  <c:y val="-1.384401488858415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7803468208092483E-3"/>
                  <c:y val="-0.113722087559611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773</c:v>
                </c:pt>
                <c:pt idx="1">
                  <c:v>853</c:v>
                </c:pt>
                <c:pt idx="2">
                  <c:v>466</c:v>
                </c:pt>
                <c:pt idx="3">
                  <c:v>325</c:v>
                </c:pt>
                <c:pt idx="4">
                  <c:v>570</c:v>
                </c:pt>
                <c:pt idx="5">
                  <c:v>274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157248"/>
        <c:axId val="179191808"/>
      </c:barChar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% к уровню прошлого года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Lbls>
            <c:dLbl>
              <c:idx val="0"/>
              <c:layout>
                <c:manualLayout>
                  <c:x val="-7.5063145564079489E-2"/>
                  <c:y val="9.1096256136888661E-1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1</a:t>
                    </a: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37,8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6402013383608821E-2"/>
                  <c:y val="4.968831047317745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10</a:t>
                    </a: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7,03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192704962510482E-2"/>
                  <c:y val="2.484472049689532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77,15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9079749022667388E-2"/>
                  <c:y val="1.490683229813664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86,7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6192704962510524E-2"/>
                  <c:y val="-2.236024844720500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100,1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7740881203138163E-3"/>
                  <c:y val="-2.484472049689441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66,5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solidFill>
                <a:srgbClr val="475A8D">
                  <a:lumMod val="40000"/>
                  <a:lumOff val="60000"/>
                  <a:alpha val="39000"/>
                </a:srgbClr>
              </a:solidFill>
            </c:spPr>
            <c:txPr>
              <a:bodyPr/>
              <a:lstStyle/>
              <a:p>
                <a:pPr>
                  <a:defRPr sz="1534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137.79</c:v>
                </c:pt>
                <c:pt idx="1">
                  <c:v>107.03</c:v>
                </c:pt>
                <c:pt idx="2">
                  <c:v>77.150000000000006</c:v>
                </c:pt>
                <c:pt idx="3">
                  <c:v>86.67</c:v>
                </c:pt>
                <c:pt idx="4">
                  <c:v>100.88</c:v>
                </c:pt>
                <c:pt idx="5">
                  <c:v>66.5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157248"/>
        <c:axId val="179191808"/>
      </c:lineChart>
      <c:catAx>
        <c:axId val="179157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9191808"/>
        <c:crosses val="autoZero"/>
        <c:auto val="1"/>
        <c:lblAlgn val="ctr"/>
        <c:lblOffset val="100"/>
        <c:noMultiLvlLbl val="0"/>
      </c:catAx>
      <c:valAx>
        <c:axId val="179191808"/>
        <c:scaling>
          <c:orientation val="minMax"/>
          <c:max val="16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9157248"/>
        <c:crosses val="autoZero"/>
        <c:crossBetween val="between"/>
      </c:valAx>
      <c:spPr>
        <a:ln>
          <a:solidFill>
            <a:schemeClr val="accent1">
              <a:lumMod val="7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8.7163195509652194E-2"/>
          <c:y val="8.2912244665069045E-4"/>
          <c:w val="0.79468225562713746"/>
          <c:h val="9.4567066073262582E-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355">
          <a:solidFill>
            <a:schemeClr val="bg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303641732283494E-2"/>
          <c:y val="0.21340670910229351"/>
          <c:w val="0.81025430494771367"/>
          <c:h val="0.528231727957316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подворий на  01.04.2018 г.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3.1746031746031746E-3"/>
                  <c:y val="0.1382716049382715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746031746031746E-3"/>
                  <c:y val="0.1308641975308643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1746031746031746E-3"/>
                  <c:y val="0.1333333333333333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0.1259259259259258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3492063492063535E-3"/>
                  <c:y val="0.1432098765432099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6.91358024691357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1933</c:v>
                </c:pt>
                <c:pt idx="1">
                  <c:v>2013</c:v>
                </c:pt>
                <c:pt idx="2">
                  <c:v>1408</c:v>
                </c:pt>
                <c:pt idx="3">
                  <c:v>1021</c:v>
                </c:pt>
                <c:pt idx="4">
                  <c:v>1124</c:v>
                </c:pt>
                <c:pt idx="5">
                  <c:v>2310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179383296"/>
        <c:axId val="179393280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подворий на  01.04.2019 г.</c:v>
                </c:pt>
              </c:strCache>
            </c:strRef>
          </c:tx>
          <c:dLbls>
            <c:dLbl>
              <c:idx val="0"/>
              <c:layout>
                <c:manualLayout>
                  <c:x val="-8.940082489688797E-2"/>
                  <c:y val="-3.50174006027024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1725559305086865"/>
                  <c:y val="-4.51184990765043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1551556055493241E-2"/>
                  <c:y val="-3.3445902595508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5233095863017121E-2"/>
                  <c:y val="-3.81596189365218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4347206599175097E-2"/>
                  <c:y val="-3.52413726062020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721909761279854E-2"/>
                  <c:y val="-6.82381646738602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54">
                    <a:solidFill>
                      <a:srgbClr val="2F1444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1945</c:v>
                </c:pt>
                <c:pt idx="1">
                  <c:v>1902</c:v>
                </c:pt>
                <c:pt idx="2">
                  <c:v>1403</c:v>
                </c:pt>
                <c:pt idx="3">
                  <c:v>1004</c:v>
                </c:pt>
                <c:pt idx="4">
                  <c:v>1123</c:v>
                </c:pt>
                <c:pt idx="5">
                  <c:v>2495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383296"/>
        <c:axId val="179393280"/>
      </c:lineChart>
      <c:catAx>
        <c:axId val="179383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9393280"/>
        <c:crosses val="autoZero"/>
        <c:auto val="1"/>
        <c:lblAlgn val="ctr"/>
        <c:lblOffset val="100"/>
        <c:noMultiLvlLbl val="0"/>
      </c:catAx>
      <c:valAx>
        <c:axId val="179393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9383296"/>
        <c:crosses val="autoZero"/>
        <c:crossBetween val="between"/>
      </c:valAx>
      <c:spPr>
        <a:noFill/>
        <a:ln w="25388">
          <a:noFill/>
        </a:ln>
      </c:spPr>
    </c:plotArea>
    <c:legend>
      <c:legendPos val="r"/>
      <c:layout>
        <c:manualLayout>
          <c:xMode val="edge"/>
          <c:yMode val="edge"/>
          <c:x val="3.1233068228280508E-2"/>
          <c:y val="1.6579012529094241E-2"/>
          <c:w val="0.91359448159432333"/>
          <c:h val="0.16415371663447728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142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567099567101747E-2"/>
          <c:y val="0.18444846292948031"/>
          <c:w val="0.88095238095236483"/>
          <c:h val="0.4647377938517179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коров на 01.04.2019  г.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1.4109248690283994E-2"/>
                  <c:y val="-3.660105854872763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7701111121690419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6436994761137034E-3"/>
                  <c:y val="-3.660105854872763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8214247861878612E-3"/>
                  <c:y val="-5.538957779974778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6931098428340792E-2"/>
                  <c:y val="-3.921541987363379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290</c:v>
                </c:pt>
                <c:pt idx="1">
                  <c:v>382</c:v>
                </c:pt>
                <c:pt idx="2">
                  <c:v>220</c:v>
                </c:pt>
                <c:pt idx="3">
                  <c:v>161</c:v>
                </c:pt>
                <c:pt idx="4">
                  <c:v>235</c:v>
                </c:pt>
                <c:pt idx="5">
                  <c:v>114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90272"/>
        <c:axId val="2392064"/>
      </c:barChar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к уровню прошлого года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marker>
            <c:spPr>
              <a:ln>
                <a:solidFill>
                  <a:schemeClr val="bg1"/>
                </a:solidFill>
              </a:ln>
            </c:spPr>
          </c:marker>
          <c:dLbls>
            <c:dLbl>
              <c:idx val="0"/>
              <c:layout>
                <c:manualLayout>
                  <c:x val="-1.1548178865832455E-2"/>
                  <c:y val="1.9347037484885136E-2"/>
                </c:manualLayout>
              </c:layout>
              <c:tx>
                <c:rich>
                  <a:bodyPr/>
                  <a:lstStyle/>
                  <a:p>
                    <a:pPr>
                      <a:defRPr sz="1548" b="1">
                        <a:solidFill>
                          <a:schemeClr val="tx1"/>
                        </a:solidFill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129,5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rgbClr val="475A8D">
                    <a:lumMod val="40000"/>
                    <a:lumOff val="60000"/>
                    <a:alpha val="36000"/>
                  </a:srgbClr>
                </a:solidFill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6115188151056187E-3"/>
                  <c:y val="2.9144948430741932E-2"/>
                </c:manualLayout>
              </c:layout>
              <c:tx>
                <c:rich>
                  <a:bodyPr/>
                  <a:lstStyle/>
                  <a:p>
                    <a:pPr>
                      <a:defRPr sz="1548" b="1">
                        <a:solidFill>
                          <a:schemeClr val="tx1"/>
                        </a:solidFill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99,5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rgbClr val="475A8D">
                    <a:lumMod val="40000"/>
                    <a:lumOff val="60000"/>
                    <a:alpha val="36000"/>
                  </a:srgbClr>
                </a:solidFill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870447164581143E-3"/>
                  <c:y val="1.2091898428053204E-2"/>
                </c:manualLayout>
              </c:layout>
              <c:tx>
                <c:rich>
                  <a:bodyPr/>
                  <a:lstStyle/>
                  <a:p>
                    <a:pPr>
                      <a:defRPr sz="1548" b="1">
                        <a:solidFill>
                          <a:schemeClr val="tx1"/>
                        </a:solidFill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108,9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rgbClr val="475A8D">
                    <a:lumMod val="40000"/>
                    <a:lumOff val="60000"/>
                    <a:alpha val="36000"/>
                  </a:srgbClr>
                </a:solidFill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1548" b="1">
                        <a:solidFill>
                          <a:schemeClr val="tx1"/>
                        </a:solidFill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85,6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rgbClr val="475A8D">
                    <a:lumMod val="40000"/>
                    <a:lumOff val="60000"/>
                    <a:alpha val="36000"/>
                  </a:srgbClr>
                </a:solidFill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6619355701556413E-3"/>
                  <c:y val="-1.2091898428053204E-2"/>
                </c:manualLayout>
              </c:layout>
              <c:tx>
                <c:rich>
                  <a:bodyPr/>
                  <a:lstStyle/>
                  <a:p>
                    <a:pPr>
                      <a:defRPr sz="1548" b="1">
                        <a:solidFill>
                          <a:schemeClr val="tx1"/>
                        </a:solidFill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92,1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rgbClr val="475A8D">
                    <a:lumMod val="40000"/>
                    <a:lumOff val="60000"/>
                    <a:alpha val="36000"/>
                  </a:srgbClr>
                </a:solidFill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 sz="1548" b="1">
                        <a:solidFill>
                          <a:schemeClr val="tx1"/>
                        </a:solidFill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64,4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rgbClr val="475A8D">
                    <a:lumMod val="40000"/>
                    <a:lumOff val="60000"/>
                    <a:alpha val="36000"/>
                  </a:srgbClr>
                </a:solidFill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solidFill>
                <a:srgbClr val="475A8D">
                  <a:lumMod val="40000"/>
                  <a:lumOff val="60000"/>
                  <a:alpha val="36000"/>
                </a:srgbClr>
              </a:solidFill>
            </c:spPr>
            <c:txPr>
              <a:bodyPr/>
              <a:lstStyle/>
              <a:p>
                <a:pPr>
                  <a:defRPr sz="1548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129.5</c:v>
                </c:pt>
                <c:pt idx="1">
                  <c:v>99.5</c:v>
                </c:pt>
                <c:pt idx="2">
                  <c:v>108.9</c:v>
                </c:pt>
                <c:pt idx="3">
                  <c:v>85.6</c:v>
                </c:pt>
                <c:pt idx="4">
                  <c:v>92.1</c:v>
                </c:pt>
                <c:pt idx="5">
                  <c:v>64.400000000000006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90272"/>
        <c:axId val="2392064"/>
      </c:lineChart>
      <c:catAx>
        <c:axId val="2390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92064"/>
        <c:crosses val="autoZero"/>
        <c:auto val="1"/>
        <c:lblAlgn val="ctr"/>
        <c:lblOffset val="100"/>
        <c:noMultiLvlLbl val="0"/>
      </c:catAx>
      <c:valAx>
        <c:axId val="2392064"/>
        <c:scaling>
          <c:orientation val="minMax"/>
          <c:max val="5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90272"/>
        <c:crosses val="autoZero"/>
        <c:crossBetween val="between"/>
        <c:minorUnit val="20"/>
      </c:valAx>
      <c:spPr>
        <a:ln>
          <a:solidFill>
            <a:schemeClr val="accent1">
              <a:lumMod val="7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8697360282194026E-2"/>
          <c:y val="8.2930000722386771E-4"/>
          <c:w val="0.83974031908431834"/>
          <c:h val="0.13680926581425029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368">
          <a:solidFill>
            <a:schemeClr val="bg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35523114355237"/>
          <c:y val="0.21011673151751001"/>
          <c:w val="0.8175182481751827"/>
          <c:h val="0.529182879377431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подворий на 01.04.2018 г.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3.1746031746031746E-3"/>
                  <c:y val="0.1407407407407408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358024691358024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3492063492062911E-3"/>
                  <c:y val="0.1333333333333333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0.1432098765432099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1746031746031746E-3"/>
                  <c:y val="0.1185185185185185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3492063492064706E-3"/>
                  <c:y val="0.1135802469135804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1933</c:v>
                </c:pt>
                <c:pt idx="1">
                  <c:v>2013</c:v>
                </c:pt>
                <c:pt idx="2">
                  <c:v>1408</c:v>
                </c:pt>
                <c:pt idx="3">
                  <c:v>1021</c:v>
                </c:pt>
                <c:pt idx="4">
                  <c:v>1124</c:v>
                </c:pt>
                <c:pt idx="5">
                  <c:v>2310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axId val="117588736"/>
        <c:axId val="117590272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подворий на 01.04.2019 г.</c:v>
                </c:pt>
              </c:strCache>
            </c:strRef>
          </c:tx>
          <c:dLbls>
            <c:dLbl>
              <c:idx val="0"/>
              <c:layout>
                <c:manualLayout>
                  <c:x val="-8.9400856651876165E-2"/>
                  <c:y val="-4.5142704139312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812536869373413E-2"/>
                  <c:y val="-5.52438564826751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3145502577650101E-2"/>
                  <c:y val="-4.86090561097998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2078534971402194E-2"/>
                  <c:y val="-5.78131260040857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1076457462361179E-2"/>
                  <c:y val="-5.910271921299509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860088742978789E-3"/>
                  <c:y val="-1.65356314087943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5">
                    <a:solidFill>
                      <a:srgbClr val="2F1444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1945</c:v>
                </c:pt>
                <c:pt idx="1">
                  <c:v>1902</c:v>
                </c:pt>
                <c:pt idx="2">
                  <c:v>1403</c:v>
                </c:pt>
                <c:pt idx="3">
                  <c:v>1004</c:v>
                </c:pt>
                <c:pt idx="4">
                  <c:v>1123</c:v>
                </c:pt>
                <c:pt idx="5">
                  <c:v>2495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588736"/>
        <c:axId val="117590272"/>
      </c:lineChart>
      <c:catAx>
        <c:axId val="117588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7590272"/>
        <c:crosses val="autoZero"/>
        <c:auto val="1"/>
        <c:lblAlgn val="ctr"/>
        <c:lblOffset val="100"/>
        <c:noMultiLvlLbl val="0"/>
      </c:catAx>
      <c:valAx>
        <c:axId val="117590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588736"/>
        <c:crosses val="autoZero"/>
        <c:crossBetween val="between"/>
      </c:valAx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3.1233083669419369E-2"/>
          <c:y val="1.6579012529094241E-2"/>
          <c:w val="0.90407169835477896"/>
          <c:h val="0.15438062694993315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190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0.5625</cdr:x>
      <cdr:y>0.35294</cdr:y>
    </cdr:from>
    <cdr:to>
      <cdr:x>0.60156</cdr:x>
      <cdr:y>0.49412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43504" y="2143121"/>
          <a:ext cx="357190" cy="8572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0.57031</cdr:x>
      <cdr:y>0.35294</cdr:y>
    </cdr:from>
    <cdr:to>
      <cdr:x>0.60938</cdr:x>
      <cdr:y>0.48235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214942" y="2143121"/>
          <a:ext cx="357190" cy="785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0.60253</cdr:x>
      <cdr:y>0.45885</cdr:y>
    </cdr:from>
    <cdr:to>
      <cdr:x>0.65119</cdr:x>
      <cdr:y>0.53121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448300" y="2739591"/>
          <a:ext cx="440003" cy="432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dirty="0" smtClean="0">
              <a:solidFill>
                <a:schemeClr val="tx1"/>
              </a:solidFill>
            </a:rPr>
            <a:t>III</a:t>
          </a:r>
          <a:endParaRPr lang="ru-RU" sz="18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0.75263</cdr:x>
      <cdr:y>0.46452</cdr:y>
    </cdr:from>
    <cdr:to>
      <cdr:x>0.81046</cdr:x>
      <cdr:y>0.52376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805613" y="2773480"/>
          <a:ext cx="522922" cy="3536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dirty="0" smtClean="0">
              <a:solidFill>
                <a:schemeClr val="tx1"/>
              </a:solidFill>
            </a:rPr>
            <a:t>IV</a:t>
          </a:r>
          <a:endParaRPr lang="ru-RU" sz="1800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0.64363</cdr:x>
      <cdr:y>0.16153</cdr:y>
    </cdr:from>
    <cdr:to>
      <cdr:x>0.70733</cdr:x>
      <cdr:y>0.25219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54402" y="916981"/>
          <a:ext cx="559619" cy="5146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VI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0.77477</cdr:x>
      <cdr:y>0.15021</cdr:y>
    </cdr:from>
    <cdr:to>
      <cdr:x>0.84508</cdr:x>
      <cdr:y>0.23558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806530" y="852726"/>
          <a:ext cx="617689" cy="4846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I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0.51248</cdr:x>
      <cdr:y>0.16182</cdr:y>
    </cdr:from>
    <cdr:to>
      <cdr:x>0.5938</cdr:x>
      <cdr:y>0.24068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502274" y="918636"/>
          <a:ext cx="714415" cy="4476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II</a:t>
          </a:r>
          <a:endParaRPr lang="ru-RU" sz="2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0.14872</cdr:x>
      <cdr:y>0.38439</cdr:y>
    </cdr:from>
    <cdr:to>
      <cdr:x>0.20867</cdr:x>
      <cdr:y>0.44781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306548" y="2182118"/>
          <a:ext cx="52670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2,26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0.26744</cdr:x>
      <cdr:y>0.43512</cdr:y>
    </cdr:from>
    <cdr:to>
      <cdr:x>0.34036</cdr:x>
      <cdr:y>0.49854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349500" y="2470150"/>
          <a:ext cx="64060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1,15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0.40593</cdr:x>
      <cdr:y>0.32096</cdr:y>
    </cdr:from>
    <cdr:to>
      <cdr:x>0.4715</cdr:x>
      <cdr:y>0.38439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566170" y="1822078"/>
          <a:ext cx="576047" cy="3600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2,92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0.54527</cdr:x>
      <cdr:y>0.29559</cdr:y>
    </cdr:from>
    <cdr:to>
      <cdr:x>0.60265</cdr:x>
      <cdr:y>0.39708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790306" y="1678062"/>
          <a:ext cx="504096" cy="576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3,10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0.66002</cdr:x>
      <cdr:y>0.46049</cdr:y>
    </cdr:from>
    <cdr:to>
      <cdr:x>0.72559</cdr:x>
      <cdr:y>0.52391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798418" y="2614166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0.03709</cdr:x>
      <cdr:y>0.94926</cdr:y>
    </cdr:from>
    <cdr:to>
      <cdr:x>0.38128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25810" y="5422478"/>
          <a:ext cx="3023815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Общая площадь участков-5,7134 га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0.82553</cdr:x>
      <cdr:y>0.29174</cdr:y>
    </cdr:from>
    <cdr:to>
      <cdr:x>0.90749</cdr:x>
      <cdr:y>0.35516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7252494" y="1656184"/>
          <a:ext cx="720037" cy="3600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4,74</a:t>
          </a:r>
          <a:endParaRPr lang="ru-RU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0.47663</cdr:x>
      <cdr:y>0.38174</cdr:y>
    </cdr:from>
    <cdr:to>
      <cdr:x>0.53435</cdr:x>
      <cdr:y>0.44842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62301" y="2219201"/>
          <a:ext cx="504059" cy="387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2000" b="1" dirty="0" smtClean="0">
              <a:solidFill>
                <a:srgbClr val="2F1444"/>
              </a:solidFill>
            </a:rPr>
            <a:t>III</a:t>
          </a:r>
          <a:endParaRPr lang="ru-RU" sz="2000" b="1" dirty="0">
            <a:solidFill>
              <a:srgbClr val="2F1444"/>
            </a:solidFill>
          </a:endParaRPr>
        </a:p>
      </cdr:txBody>
    </cdr:sp>
  </cdr:relSizeAnchor>
  <cdr:relSizeAnchor xmlns:cdr="http://schemas.openxmlformats.org/drawingml/2006/chartDrawing">
    <cdr:from>
      <cdr:x>0.72252</cdr:x>
      <cdr:y>0.37105</cdr:y>
    </cdr:from>
    <cdr:to>
      <cdr:x>0.78848</cdr:x>
      <cdr:y>0.4278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09640" y="2157073"/>
          <a:ext cx="576018" cy="3299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2000" b="1" dirty="0" smtClean="0">
              <a:solidFill>
                <a:srgbClr val="2F1444"/>
              </a:solidFill>
            </a:rPr>
            <a:t>I</a:t>
          </a:r>
          <a:endParaRPr lang="ru-RU" sz="2000" b="1" dirty="0">
            <a:solidFill>
              <a:srgbClr val="2F1444"/>
            </a:solidFill>
          </a:endParaRPr>
        </a:p>
      </cdr:txBody>
    </cdr:sp>
  </cdr:relSizeAnchor>
  <cdr:relSizeAnchor xmlns:cdr="http://schemas.openxmlformats.org/drawingml/2006/chartDrawing">
    <cdr:from>
      <cdr:x>0.35294</cdr:x>
      <cdr:y>0.36401</cdr:y>
    </cdr:from>
    <cdr:to>
      <cdr:x>0.40242</cdr:x>
      <cdr:y>0.42217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82181" y="2116137"/>
          <a:ext cx="432101" cy="3381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 smtClean="0"/>
            <a:t>II</a:t>
          </a:r>
          <a:endParaRPr lang="ru-RU" sz="20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0.75286</cdr:x>
      <cdr:y>0.50335</cdr:y>
    </cdr:from>
    <cdr:to>
      <cdr:x>0.81662</cdr:x>
      <cdr:y>0.56568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01643" y="2897430"/>
          <a:ext cx="576064" cy="3587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smtClean="0"/>
            <a:t>III</a:t>
          </a:r>
          <a:endParaRPr lang="ru-RU" sz="18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0.14002</cdr:x>
      <cdr:y>0.55254</cdr:y>
    </cdr:from>
    <cdr:to>
      <cdr:x>0.28073</cdr:x>
      <cdr:y>0.62028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5259" y="3023542"/>
          <a:ext cx="618308" cy="37068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+212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0.72018</cdr:x>
      <cdr:y>0.53534</cdr:y>
    </cdr:from>
    <cdr:to>
      <cdr:x>0.84667</cdr:x>
      <cdr:y>0.60308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68030" y="2736527"/>
          <a:ext cx="556428" cy="34627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</a:rPr>
            <a:t>+</a:t>
          </a:r>
          <a:r>
            <a:rPr lang="en-US" sz="1400" b="1" dirty="0" smtClean="0">
              <a:solidFill>
                <a:schemeClr val="tx1"/>
              </a:solidFill>
            </a:rPr>
            <a:t>5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0.55648</cdr:x>
      <cdr:y>0.54943</cdr:y>
    </cdr:from>
    <cdr:to>
      <cdr:x>0.68744</cdr:x>
      <cdr:y>0.60969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47950" y="2808535"/>
          <a:ext cx="576064" cy="3080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>
              <a:solidFill>
                <a:schemeClr val="tx1"/>
              </a:solidFill>
            </a:rPr>
            <a:t>-</a:t>
          </a:r>
          <a:r>
            <a:rPr lang="ru-RU" sz="1400" b="1" dirty="0" smtClean="0">
              <a:solidFill>
                <a:schemeClr val="tx1"/>
              </a:solidFill>
            </a:rPr>
            <a:t>5</a:t>
          </a:r>
          <a:r>
            <a:rPr lang="en-US" sz="1400" b="1" dirty="0" smtClean="0">
              <a:solidFill>
                <a:schemeClr val="tx1"/>
              </a:solidFill>
            </a:rPr>
            <a:t>0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0.42553</cdr:x>
      <cdr:y>0.54943</cdr:y>
    </cdr:from>
    <cdr:to>
      <cdr:x>0.55295</cdr:x>
      <cdr:y>0.61717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871886" y="2808535"/>
          <a:ext cx="560516" cy="34627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>
              <a:solidFill>
                <a:schemeClr val="tx1"/>
              </a:solidFill>
            </a:rPr>
            <a:t>-138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0.86675</cdr:x>
      <cdr:y>0.52622</cdr:y>
    </cdr:from>
    <cdr:to>
      <cdr:x>0.98338</cdr:x>
      <cdr:y>0.59396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08680" y="2879526"/>
          <a:ext cx="512495" cy="37068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>
              <a:solidFill>
                <a:schemeClr val="tx1"/>
              </a:solidFill>
            </a:rPr>
            <a:t>-38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0.87858</cdr:x>
      <cdr:y>0.25361</cdr:y>
    </cdr:from>
    <cdr:to>
      <cdr:x>0.95541</cdr:x>
      <cdr:y>0.30996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864851" y="1296367"/>
          <a:ext cx="337973" cy="288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en-US" dirty="0" smtClean="0">
              <a:solidFill>
                <a:schemeClr val="bg1"/>
              </a:solidFill>
            </a:rPr>
            <a:t>VI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0.28571</cdr:x>
      <cdr:y>0.54195</cdr:y>
    </cdr:from>
    <cdr:to>
      <cdr:x>0.40916</cdr:x>
      <cdr:y>0.60969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256828" y="2770313"/>
          <a:ext cx="543050" cy="34627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</a:rPr>
            <a:t>+</a:t>
          </a:r>
          <a:r>
            <a:rPr lang="en-US" sz="1400" b="1" dirty="0" smtClean="0">
              <a:solidFill>
                <a:schemeClr val="tx1"/>
              </a:solidFill>
            </a:rPr>
            <a:t>56 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0.42998</cdr:x>
      <cdr:y>0.24988</cdr:y>
    </cdr:from>
    <cdr:to>
      <cdr:x>0.52522</cdr:x>
      <cdr:y>0.318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891472" y="1367358"/>
          <a:ext cx="418957" cy="3727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 smtClean="0">
              <a:solidFill>
                <a:schemeClr val="bg1"/>
              </a:solidFill>
            </a:rPr>
            <a:t>IV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0.60582</cdr:x>
      <cdr:y>0.26304</cdr:y>
    </cdr:from>
    <cdr:to>
      <cdr:x>0.70404</cdr:x>
      <cdr:y>0.31939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664991" y="1439366"/>
          <a:ext cx="432066" cy="308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dirty="0" smtClean="0">
              <a:solidFill>
                <a:schemeClr val="bg1"/>
              </a:solidFill>
            </a:rPr>
            <a:t>V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0.13283</cdr:x>
      <cdr:y>0.23952</cdr:y>
    </cdr:from>
    <cdr:to>
      <cdr:x>0.24394</cdr:x>
      <cdr:y>0.30702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84310" y="1224359"/>
          <a:ext cx="488769" cy="345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dirty="0" smtClean="0">
              <a:solidFill>
                <a:schemeClr val="bg1"/>
              </a:solidFill>
            </a:rPr>
            <a:t>II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0.29457</cdr:x>
      <cdr:y>0.23952</cdr:y>
    </cdr:from>
    <cdr:to>
      <cdr:x>0.37136</cdr:x>
      <cdr:y>0.30995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295822" y="1224359"/>
          <a:ext cx="337797" cy="360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 smtClean="0">
              <a:solidFill>
                <a:schemeClr val="bg1"/>
              </a:solidFill>
            </a:rPr>
            <a:t>I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0.73678</cdr:x>
      <cdr:y>0.26304</cdr:y>
    </cdr:from>
    <cdr:to>
      <cdr:x>0.81614</cdr:x>
      <cdr:y>0.33054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3241055" y="1439366"/>
          <a:ext cx="349102" cy="3693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Book Antiqua"/>
            </a:defRPr>
          </a:lvl1pPr>
          <a:lvl2pPr marL="457200" indent="0">
            <a:defRPr sz="1100">
              <a:latin typeface="Book Antiqua"/>
            </a:defRPr>
          </a:lvl2pPr>
          <a:lvl3pPr marL="914400" indent="0">
            <a:defRPr sz="1100">
              <a:latin typeface="Book Antiqua"/>
            </a:defRPr>
          </a:lvl3pPr>
          <a:lvl4pPr marL="1371600" indent="0">
            <a:defRPr sz="1100">
              <a:latin typeface="Book Antiqua"/>
            </a:defRPr>
          </a:lvl4pPr>
          <a:lvl5pPr marL="1828800" indent="0">
            <a:defRPr sz="1100">
              <a:latin typeface="Book Antiqua"/>
            </a:defRPr>
          </a:lvl5pPr>
          <a:lvl6pPr marL="2286000" indent="0">
            <a:defRPr sz="1100">
              <a:latin typeface="Book Antiqua"/>
            </a:defRPr>
          </a:lvl6pPr>
          <a:lvl7pPr marL="2743200" indent="0">
            <a:defRPr sz="1100">
              <a:latin typeface="Book Antiqua"/>
            </a:defRPr>
          </a:lvl7pPr>
          <a:lvl8pPr marL="3200400" indent="0">
            <a:defRPr sz="1100">
              <a:latin typeface="Book Antiqua"/>
            </a:defRPr>
          </a:lvl8pPr>
          <a:lvl9pPr marL="3657600" indent="0">
            <a:defRPr sz="1100">
              <a:latin typeface="Book Antiqua"/>
            </a:defRPr>
          </a:lvl9pPr>
        </a:lstStyle>
        <a:p xmlns:a="http://schemas.openxmlformats.org/drawingml/2006/main">
          <a:pPr algn="ctr"/>
          <a:r>
            <a:rPr lang="en-US" dirty="0" smtClean="0">
              <a:solidFill>
                <a:schemeClr val="bg1"/>
              </a:solidFill>
            </a:rPr>
            <a:t>III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0.09657</cdr:x>
      <cdr:y>0.92977</cdr:y>
    </cdr:from>
    <cdr:to>
      <cdr:x>0.17842</cdr:x>
      <cdr:y>0.98612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24818" y="4752751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0.72018</cdr:x>
      <cdr:y>0.94386</cdr:y>
    </cdr:from>
    <cdr:to>
      <cdr:x>0.83476</cdr:x>
      <cdr:y>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168030" y="4824759"/>
          <a:ext cx="504056" cy="2869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200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0.4256</cdr:x>
      <cdr:y>0.94365</cdr:y>
    </cdr:from>
    <cdr:to>
      <cdr:x>0.54019</cdr:x>
      <cdr:y>1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1872208" y="4823718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0.19636</cdr:x>
      <cdr:y>0.94365</cdr:y>
    </cdr:from>
    <cdr:to>
      <cdr:x>0.29457</cdr:x>
      <cdr:y>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863774" y="4824759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0.50738</cdr:x>
      <cdr:y>0.95774</cdr:y>
    </cdr:from>
    <cdr:to>
      <cdr:x>0.58922</cdr:x>
      <cdr:y>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2231926" y="4896767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0.50738</cdr:x>
      <cdr:y>0.94365</cdr:y>
    </cdr:from>
    <cdr:to>
      <cdr:x>0.58922</cdr:x>
      <cdr:y>1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2231926" y="4824759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0.55648</cdr:x>
      <cdr:y>0.95774</cdr:y>
    </cdr:from>
    <cdr:to>
      <cdr:x>0.67107</cdr:x>
      <cdr:y>1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2447950" y="4896767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0.90024</cdr:x>
      <cdr:y>0.94365</cdr:y>
    </cdr:from>
    <cdr:to>
      <cdr:x>0.98209</cdr:x>
      <cdr:y>1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3960118" y="4824759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0.01653</cdr:x>
      <cdr:y>0.8495</cdr:y>
    </cdr:from>
    <cdr:to>
      <cdr:x>0.11474</cdr:x>
      <cdr:y>0.91529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72703" y="4648552"/>
          <a:ext cx="432048" cy="36001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65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bg1"/>
              </a:solidFill>
            </a:rPr>
            <a:t>I</a:t>
          </a:r>
          <a:endParaRPr lang="ru-RU" sz="16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0.27828</cdr:x>
      <cdr:y>0.88158</cdr:y>
    </cdr:from>
    <cdr:to>
      <cdr:x>0.37649</cdr:x>
      <cdr:y>0.93883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1224136" y="4824536"/>
          <a:ext cx="432048" cy="3132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0.21296</cdr:x>
      <cdr:y>0.86064</cdr:y>
    </cdr:from>
    <cdr:to>
      <cdr:x>0.32754</cdr:x>
      <cdr:y>0.91789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936799" y="4709518"/>
          <a:ext cx="504037" cy="313279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65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bg1"/>
              </a:solidFill>
            </a:rPr>
            <a:t>II</a:t>
          </a:r>
          <a:endParaRPr lang="ru-RU" sz="16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0.72083</cdr:x>
      <cdr:y>0.85257</cdr:y>
    </cdr:from>
    <cdr:to>
      <cdr:x>0.80271</cdr:x>
      <cdr:y>0.91444</cdr:y>
    </cdr:to>
    <cdr:sp macro="" textlink="">
      <cdr:nvSpPr>
        <cdr:cNvPr id="27" name="TextBox 3"/>
        <cdr:cNvSpPr txBox="1"/>
      </cdr:nvSpPr>
      <cdr:spPr>
        <a:xfrm xmlns:a="http://schemas.openxmlformats.org/drawingml/2006/main">
          <a:off x="3167459" y="4665384"/>
          <a:ext cx="359792" cy="338554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65000"/>
          </a:schemeClr>
        </a:solidFill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>
            <a:defRPr/>
          </a:pPr>
          <a:r>
            <a:rPr lang="en-US" sz="1600" dirty="0" smtClean="0">
              <a:solidFill>
                <a:schemeClr val="bg1"/>
              </a:solidFill>
            </a:rPr>
            <a:t>III</a:t>
          </a:r>
          <a:endParaRPr lang="ru-RU" sz="1600" dirty="0">
            <a:solidFill>
              <a:schemeClr val="bg1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0.69841</cdr:x>
      <cdr:y>0.42585</cdr:y>
    </cdr:from>
    <cdr:to>
      <cdr:x>0.8254</cdr:x>
      <cdr:y>0.4807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72279" y="2236342"/>
          <a:ext cx="558624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</a:rPr>
            <a:t>-</a:t>
          </a:r>
          <a:r>
            <a:rPr lang="en-US" sz="1400" b="1" dirty="0" smtClean="0">
              <a:solidFill>
                <a:schemeClr val="tx1"/>
              </a:solidFill>
            </a:rPr>
            <a:t>20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0.15444</cdr:x>
      <cdr:y>0.19444</cdr:y>
    </cdr:from>
    <cdr:to>
      <cdr:x>0.23381</cdr:x>
      <cdr:y>0.23542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92371" y="1008112"/>
          <a:ext cx="355823" cy="2124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dirty="0">
              <a:solidFill>
                <a:schemeClr val="bg1"/>
              </a:solidFill>
            </a:rPr>
            <a:t>I</a:t>
          </a:r>
          <a:r>
            <a:rPr lang="en-US" dirty="0" smtClean="0">
              <a:solidFill>
                <a:schemeClr val="bg1"/>
              </a:solidFill>
            </a:rPr>
            <a:t>I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0.10815</cdr:x>
      <cdr:y>0.44445</cdr:y>
    </cdr:from>
    <cdr:to>
      <cdr:x>0.23513</cdr:x>
      <cdr:y>0.4993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84836" y="2304355"/>
          <a:ext cx="569264" cy="28438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>
              <a:solidFill>
                <a:schemeClr val="tx1"/>
              </a:solidFill>
            </a:rPr>
            <a:t>+66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0.26719</cdr:x>
      <cdr:y>0.44445</cdr:y>
    </cdr:from>
    <cdr:to>
      <cdr:x>0.3783</cdr:x>
      <cdr:y>0.4993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197843" y="2304355"/>
          <a:ext cx="498117" cy="28438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</a:rPr>
            <a:t>-</a:t>
          </a:r>
          <a:r>
            <a:rPr lang="en-US" sz="1400" b="1" dirty="0" smtClean="0">
              <a:solidFill>
                <a:schemeClr val="tx1"/>
              </a:solidFill>
            </a:rPr>
            <a:t>2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0.69508</cdr:x>
      <cdr:y>0.19444</cdr:y>
    </cdr:from>
    <cdr:to>
      <cdr:x>0.8062</cdr:x>
      <cdr:y>0.25326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116092" y="1008112"/>
          <a:ext cx="498163" cy="3049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dirty="0" smtClean="0">
              <a:solidFill>
                <a:schemeClr val="bg1"/>
              </a:solidFill>
            </a:rPr>
            <a:t>III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0.58264</cdr:x>
      <cdr:y>0.19444</cdr:y>
    </cdr:from>
    <cdr:to>
      <cdr:x>0.65879</cdr:x>
      <cdr:y>0.24017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612036" y="1008112"/>
          <a:ext cx="341388" cy="237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 smtClean="0">
              <a:solidFill>
                <a:schemeClr val="bg1"/>
              </a:solidFill>
            </a:rPr>
            <a:t>V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0.27746</cdr:x>
      <cdr:y>0.19444</cdr:y>
    </cdr:from>
    <cdr:to>
      <cdr:x>0.36948</cdr:x>
      <cdr:y>0.24016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243884" y="1008112"/>
          <a:ext cx="412535" cy="237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 smtClean="0">
              <a:solidFill>
                <a:schemeClr val="bg1"/>
              </a:solidFill>
            </a:rPr>
            <a:t>I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0.88782</cdr:x>
      <cdr:y>0.20833</cdr:y>
    </cdr:from>
    <cdr:to>
      <cdr:x>0.98306</cdr:x>
      <cdr:y>0.25245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3980188" y="1080120"/>
          <a:ext cx="426970" cy="228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dirty="0" smtClean="0">
              <a:solidFill>
                <a:schemeClr val="bg1"/>
              </a:solidFill>
            </a:rPr>
            <a:t>VI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0.41175</cdr:x>
      <cdr:y>0.43056</cdr:y>
    </cdr:from>
    <cdr:to>
      <cdr:x>0.52287</cdr:x>
      <cdr:y>0.49912</cdr:y>
    </cdr:to>
    <cdr:sp macro="" textlink="">
      <cdr:nvSpPr>
        <cdr:cNvPr id="15" name="Прямоугольник 14"/>
        <cdr:cNvSpPr/>
      </cdr:nvSpPr>
      <cdr:spPr>
        <a:xfrm xmlns:a="http://schemas.openxmlformats.org/drawingml/2006/main">
          <a:off x="1845915" y="2232347"/>
          <a:ext cx="498162" cy="35546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chemeClr val="tx1"/>
              </a:solidFill>
            </a:rPr>
            <a:t>+18</a:t>
          </a:r>
          <a:endParaRPr lang="ru-RU" sz="1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0.87733</cdr:x>
      <cdr:y>0.4722</cdr:y>
    </cdr:from>
    <cdr:to>
      <cdr:x>0.98844</cdr:x>
      <cdr:y>0.52705</cdr:y>
    </cdr:to>
    <cdr:sp macro="" textlink="">
      <cdr:nvSpPr>
        <cdr:cNvPr id="16" name="Прямоугольник 15"/>
        <cdr:cNvSpPr/>
      </cdr:nvSpPr>
      <cdr:spPr>
        <a:xfrm xmlns:a="http://schemas.openxmlformats.org/drawingml/2006/main">
          <a:off x="3933137" y="2448272"/>
          <a:ext cx="498117" cy="28438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chemeClr val="tx1"/>
              </a:solidFill>
            </a:rPr>
            <a:t>-63</a:t>
          </a:r>
          <a:endParaRPr lang="ru-RU" sz="1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0.55631</cdr:x>
      <cdr:y>0.44445</cdr:y>
    </cdr:from>
    <cdr:to>
      <cdr:x>0.68472</cdr:x>
      <cdr:y>0.4993</cdr:y>
    </cdr:to>
    <cdr:sp macro="" textlink="">
      <cdr:nvSpPr>
        <cdr:cNvPr id="17" name="Прямоугольник 16"/>
        <cdr:cNvSpPr/>
      </cdr:nvSpPr>
      <cdr:spPr>
        <a:xfrm xmlns:a="http://schemas.openxmlformats.org/drawingml/2006/main">
          <a:off x="2493987" y="2304355"/>
          <a:ext cx="575675" cy="28438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en-US" sz="1200" b="1" dirty="0" smtClean="0">
              <a:solidFill>
                <a:schemeClr val="tx1"/>
              </a:solidFill>
            </a:rPr>
            <a:t>-27</a:t>
          </a:r>
          <a:endParaRPr lang="ru-RU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0.43808</cdr:x>
      <cdr:y>0.19444</cdr:y>
    </cdr:from>
    <cdr:to>
      <cdr:x>0.5301</cdr:x>
      <cdr:y>0.24016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1963964" y="1008112"/>
          <a:ext cx="412535" cy="237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Book Antiqua"/>
            </a:defRPr>
          </a:lvl1pPr>
          <a:lvl2pPr marL="457200" indent="0">
            <a:defRPr sz="1100">
              <a:latin typeface="Book Antiqua"/>
            </a:defRPr>
          </a:lvl2pPr>
          <a:lvl3pPr marL="914400" indent="0">
            <a:defRPr sz="1100">
              <a:latin typeface="Book Antiqua"/>
            </a:defRPr>
          </a:lvl3pPr>
          <a:lvl4pPr marL="1371600" indent="0">
            <a:defRPr sz="1100">
              <a:latin typeface="Book Antiqua"/>
            </a:defRPr>
          </a:lvl4pPr>
          <a:lvl5pPr marL="1828800" indent="0">
            <a:defRPr sz="1100">
              <a:latin typeface="Book Antiqua"/>
            </a:defRPr>
          </a:lvl5pPr>
          <a:lvl6pPr marL="2286000" indent="0">
            <a:defRPr sz="1100">
              <a:latin typeface="Book Antiqua"/>
            </a:defRPr>
          </a:lvl6pPr>
          <a:lvl7pPr marL="2743200" indent="0">
            <a:defRPr sz="1100">
              <a:latin typeface="Book Antiqua"/>
            </a:defRPr>
          </a:lvl7pPr>
          <a:lvl8pPr marL="3200400" indent="0">
            <a:defRPr sz="1100">
              <a:latin typeface="Book Antiqua"/>
            </a:defRPr>
          </a:lvl8pPr>
          <a:lvl9pPr marL="3657600" indent="0">
            <a:defRPr sz="1100">
              <a:latin typeface="Book Antiqua"/>
            </a:defRPr>
          </a:lvl9pPr>
        </a:lstStyle>
        <a:p xmlns:a="http://schemas.openxmlformats.org/drawingml/2006/main">
          <a:pPr algn="ctr"/>
          <a:r>
            <a:rPr lang="en-US" dirty="0" smtClean="0"/>
            <a:t>IV</a:t>
          </a:r>
          <a:endParaRPr lang="ru-RU" sz="11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0.10657</cdr:x>
      <cdr:y>0.83332</cdr:y>
    </cdr:from>
    <cdr:to>
      <cdr:x>0.19534</cdr:x>
      <cdr:y>0.8922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7763" y="4320579"/>
          <a:ext cx="397965" cy="305279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65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dirty="0" smtClean="0">
              <a:solidFill>
                <a:schemeClr val="bg1"/>
              </a:solidFill>
            </a:rPr>
            <a:t>I</a:t>
          </a:r>
          <a:endParaRPr lang="ru-RU" sz="16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0.55631</cdr:x>
      <cdr:y>0.83332</cdr:y>
    </cdr:from>
    <cdr:to>
      <cdr:x>0.63656</cdr:x>
      <cdr:y>0.90188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493987" y="4320579"/>
          <a:ext cx="359760" cy="355468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65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bg1"/>
              </a:solidFill>
            </a:rPr>
            <a:t>V</a:t>
          </a:r>
          <a:r>
            <a:rPr lang="en-US" sz="1600" dirty="0" smtClean="0">
              <a:solidFill>
                <a:schemeClr val="tx1"/>
              </a:solidFill>
            </a:rPr>
            <a:t>V</a:t>
          </a:r>
          <a:endParaRPr lang="ru-RU" sz="16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0.71693</cdr:x>
      <cdr:y>0.83321</cdr:y>
    </cdr:from>
    <cdr:to>
      <cdr:x>0.81323</cdr:x>
      <cdr:y>0.90177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214065" y="4320007"/>
          <a:ext cx="431722" cy="355468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65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bg1"/>
              </a:solidFill>
            </a:rPr>
            <a:t>IV</a:t>
          </a:r>
          <a:endParaRPr lang="ru-RU" sz="16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0.26719</cdr:x>
      <cdr:y>0.83321</cdr:y>
    </cdr:from>
    <cdr:to>
      <cdr:x>0.37956</cdr:x>
      <cdr:y>0.90177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197841" y="4320007"/>
          <a:ext cx="503766" cy="355468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65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bg1"/>
              </a:solidFill>
            </a:rPr>
            <a:t>III</a:t>
          </a:r>
          <a:endParaRPr lang="ru-RU" sz="16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0.41175</cdr:x>
      <cdr:y>0.83332</cdr:y>
    </cdr:from>
    <cdr:to>
      <cdr:x>0.50812</cdr:x>
      <cdr:y>0.90188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845915" y="4320579"/>
          <a:ext cx="432048" cy="355468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65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bg1"/>
              </a:solidFill>
            </a:rPr>
            <a:t>II</a:t>
          </a:r>
          <a:endParaRPr lang="ru-RU" sz="16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0.86149</cdr:x>
      <cdr:y>0.83332</cdr:y>
    </cdr:from>
    <cdr:to>
      <cdr:x>0.97392</cdr:x>
      <cdr:y>0.90188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3862145" y="4320577"/>
          <a:ext cx="504047" cy="355468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65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bg1"/>
              </a:solidFill>
            </a:rPr>
            <a:t>VI</a:t>
          </a:r>
          <a:endParaRPr lang="ru-RU" sz="1600" dirty="0">
            <a:solidFill>
              <a:schemeClr val="bg1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0.65831</cdr:x>
      <cdr:y>0.25354</cdr:y>
    </cdr:from>
    <cdr:to>
      <cdr:x>0.72033</cdr:x>
      <cdr:y>0.36433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89327" y="1296045"/>
          <a:ext cx="535998" cy="5663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/>
            <a:t>V</a:t>
          </a:r>
          <a:r>
            <a:rPr lang="en-US" sz="1800" b="1" dirty="0" smtClean="0"/>
            <a:t>I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0.21671</cdr:x>
      <cdr:y>0.25354</cdr:y>
    </cdr:from>
    <cdr:to>
      <cdr:x>0.29644</cdr:x>
      <cdr:y>0.32943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72903" y="1296045"/>
          <a:ext cx="689055" cy="3879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I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0.57499</cdr:x>
      <cdr:y>0.1972</cdr:y>
    </cdr:from>
    <cdr:to>
      <cdr:x>0.64165</cdr:x>
      <cdr:y>0.28172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969247" y="1008013"/>
          <a:ext cx="576099" cy="4320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III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0.45834</cdr:x>
      <cdr:y>0.14085</cdr:y>
    </cdr:from>
    <cdr:to>
      <cdr:x>0.52036</cdr:x>
      <cdr:y>0.21128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961135" y="719981"/>
          <a:ext cx="53599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V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0.6833</cdr:x>
      <cdr:y>0.36624</cdr:y>
    </cdr:from>
    <cdr:to>
      <cdr:x>0.74531</cdr:x>
      <cdr:y>0.47248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905351" y="1872109"/>
          <a:ext cx="535912" cy="543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IV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0.58332</cdr:x>
      <cdr:y>0.56345</cdr:y>
    </cdr:from>
    <cdr:to>
      <cdr:x>0.66305</cdr:x>
      <cdr:y>0.63933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041255" y="2880221"/>
          <a:ext cx="689055" cy="3878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II</a:t>
          </a:r>
          <a:endParaRPr lang="ru-RU" sz="1800" b="1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0.12376</cdr:x>
      <cdr:y>0.26606</cdr:y>
    </cdr:from>
    <cdr:to>
      <cdr:x>0.185</cdr:x>
      <cdr:y>0.32723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18456" y="125273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0.37624</cdr:x>
      <cdr:y>0.62702</cdr:y>
    </cdr:from>
    <cdr:to>
      <cdr:x>0.44624</cdr:x>
      <cdr:y>0.71877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96344" y="2952328"/>
          <a:ext cx="576072" cy="4320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800" dirty="0" smtClean="0">
              <a:solidFill>
                <a:schemeClr val="bg1"/>
              </a:solidFill>
            </a:rPr>
            <a:t>IV</a:t>
          </a:r>
          <a:endParaRPr lang="ru-RU" sz="2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0.75249</cdr:x>
      <cdr:y>0.64231</cdr:y>
    </cdr:from>
    <cdr:to>
      <cdr:x>0.82249</cdr:x>
      <cdr:y>0.73406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192688" y="3024336"/>
          <a:ext cx="576072" cy="4320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 smtClean="0">
              <a:solidFill>
                <a:schemeClr val="bg1"/>
              </a:solidFill>
            </a:rPr>
            <a:t>I</a:t>
          </a:r>
          <a:endParaRPr lang="ru-RU" sz="2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0.49874</cdr:x>
      <cdr:y>0.64231</cdr:y>
    </cdr:from>
    <cdr:to>
      <cdr:x>0.56874</cdr:x>
      <cdr:y>0.73406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104456" y="3024336"/>
          <a:ext cx="576072" cy="4320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 smtClean="0">
              <a:solidFill>
                <a:schemeClr val="bg1"/>
              </a:solidFill>
            </a:rPr>
            <a:t>VI</a:t>
          </a:r>
          <a:endParaRPr lang="ru-RU" sz="2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0.12376</cdr:x>
      <cdr:y>0.12842</cdr:y>
    </cdr:from>
    <cdr:to>
      <cdr:x>0.19375</cdr:x>
      <cdr:y>0.22018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018456" y="604664"/>
          <a:ext cx="57606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0.1225</cdr:x>
      <cdr:y>0.64231</cdr:y>
    </cdr:from>
    <cdr:to>
      <cdr:x>0.20125</cdr:x>
      <cdr:y>0.74936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008112" y="3024336"/>
          <a:ext cx="648081" cy="504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 smtClean="0">
              <a:solidFill>
                <a:schemeClr val="bg1"/>
              </a:solidFill>
            </a:rPr>
            <a:t>V</a:t>
          </a:r>
          <a:endParaRPr lang="ru-RU" sz="2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0.62124</cdr:x>
      <cdr:y>0.64231</cdr:y>
    </cdr:from>
    <cdr:to>
      <cdr:x>0.70874</cdr:x>
      <cdr:y>0.71877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112568" y="3024336"/>
          <a:ext cx="720090" cy="360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 smtClean="0"/>
            <a:t>II</a:t>
          </a:r>
          <a:endParaRPr lang="ru-RU" sz="2800" dirty="0"/>
        </a:p>
      </cdr:txBody>
    </cdr:sp>
  </cdr:relSizeAnchor>
  <cdr:relSizeAnchor xmlns:cdr="http://schemas.openxmlformats.org/drawingml/2006/chartDrawing">
    <cdr:from>
      <cdr:x>0.25375</cdr:x>
      <cdr:y>0.6338</cdr:y>
    </cdr:from>
    <cdr:to>
      <cdr:x>0.32375</cdr:x>
      <cdr:y>0.73406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088261" y="3240831"/>
          <a:ext cx="576072" cy="512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 smtClean="0"/>
            <a:t>III</a:t>
          </a:r>
          <a:endParaRPr lang="ru-RU" sz="2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205537A-A6CA-4B2A-9BA8-826DCDC70038}" type="datetimeFigureOut">
              <a:rPr lang="ru-RU"/>
              <a:pPr>
                <a:defRPr/>
              </a:pPr>
              <a:t>30.05.2019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0E9033B-E343-44F8-B12B-15E7C1714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002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073" tIns="46037" rIns="92073" bIns="4603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2073" tIns="46037" rIns="92073" bIns="4603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116A457-CE24-4FA1-9BDD-B13A102AB1F5}" type="datetimeFigureOut">
              <a:rPr lang="ru-RU"/>
              <a:pPr>
                <a:defRPr/>
              </a:pPr>
              <a:t>30.05.2019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73" tIns="46037" rIns="92073" bIns="46037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38775" cy="4467225"/>
          </a:xfrm>
          <a:prstGeom prst="rect">
            <a:avLst/>
          </a:prstGeom>
        </p:spPr>
        <p:txBody>
          <a:bodyPr vert="horz" lIns="92073" tIns="46037" rIns="92073" bIns="4603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6575"/>
            <a:ext cx="2946400" cy="496888"/>
          </a:xfrm>
          <a:prstGeom prst="rect">
            <a:avLst/>
          </a:prstGeom>
        </p:spPr>
        <p:txBody>
          <a:bodyPr vert="horz" lIns="92073" tIns="46037" rIns="92073" bIns="4603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6575"/>
            <a:ext cx="2946400" cy="496888"/>
          </a:xfrm>
          <a:prstGeom prst="rect">
            <a:avLst/>
          </a:prstGeom>
        </p:spPr>
        <p:txBody>
          <a:bodyPr vert="horz" lIns="92073" tIns="46037" rIns="92073" bIns="4603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AC935C-68A5-42B4-91D7-3B1AA53DB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335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596FB2-1538-48F0-B6D8-B963A910199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Итоги подводятся из наименьшей суммы мест.</a:t>
            </a:r>
            <a:r>
              <a:rPr lang="en-US" smtClean="0"/>
              <a:t> </a:t>
            </a: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B5FA45-16D5-4162-85B8-CD572B46B17C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4C1FE6-315E-4BAF-BD68-850D1AA9566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В число аварийных домов вошли дома, которые официально признаны аварийными.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97D30-5082-4FFD-8466-05887ECFF864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948450-379C-43E6-9925-C1B0E51950A1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Итоги подводятся из принципа наибольшего сбора</a:t>
            </a:r>
            <a:r>
              <a:rPr lang="en-US" dirty="0" smtClean="0"/>
              <a:t> </a:t>
            </a:r>
            <a:r>
              <a:rPr lang="ru-RU" dirty="0" smtClean="0"/>
              <a:t>% платежей за ЖКХ от населения.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FCBC09-79F5-47C8-A492-788C9839291C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Предоставлено земельных участков общей площадью-</a:t>
            </a:r>
            <a:r>
              <a:rPr lang="en-US" dirty="0" smtClean="0"/>
              <a:t>5,7134</a:t>
            </a:r>
            <a:r>
              <a:rPr lang="ru-RU" dirty="0" smtClean="0"/>
              <a:t>га.</a:t>
            </a:r>
            <a:r>
              <a:rPr lang="en-US" dirty="0" smtClean="0"/>
              <a:t>, </a:t>
            </a:r>
            <a:r>
              <a:rPr lang="ru-RU" dirty="0" smtClean="0"/>
              <a:t>из них: </a:t>
            </a:r>
            <a:r>
              <a:rPr lang="ru-RU" dirty="0" err="1" smtClean="0"/>
              <a:t>Белоевское</a:t>
            </a:r>
            <a:r>
              <a:rPr lang="ru-RU" dirty="0" smtClean="0"/>
              <a:t> с/п-</a:t>
            </a:r>
            <a:r>
              <a:rPr lang="en-US" dirty="0" smtClean="0"/>
              <a:t>1,0630</a:t>
            </a:r>
            <a:r>
              <a:rPr lang="ru-RU" dirty="0" smtClean="0"/>
              <a:t>га.,</a:t>
            </a:r>
            <a:r>
              <a:rPr lang="ru-RU" dirty="0" err="1" smtClean="0"/>
              <a:t>В-Иньвенск</a:t>
            </a:r>
            <a:r>
              <a:rPr lang="ru-RU" dirty="0" smtClean="0"/>
              <a:t>ое с/п-</a:t>
            </a:r>
            <a:r>
              <a:rPr lang="en-US" dirty="0" smtClean="0"/>
              <a:t>0,4752</a:t>
            </a:r>
            <a:r>
              <a:rPr lang="ru-RU" dirty="0" smtClean="0"/>
              <a:t>га., </a:t>
            </a:r>
            <a:r>
              <a:rPr lang="ru-RU" dirty="0" err="1" smtClean="0"/>
              <a:t>Егвинское</a:t>
            </a:r>
            <a:r>
              <a:rPr lang="ru-RU" dirty="0" smtClean="0"/>
              <a:t> с/п-</a:t>
            </a:r>
            <a:r>
              <a:rPr lang="en-US" dirty="0" smtClean="0"/>
              <a:t>1,0114</a:t>
            </a:r>
            <a:r>
              <a:rPr lang="ru-RU" dirty="0" smtClean="0"/>
              <a:t>га., Ленинское с/п-</a:t>
            </a:r>
            <a:r>
              <a:rPr lang="en-US" dirty="0" smtClean="0"/>
              <a:t>0,7705</a:t>
            </a:r>
            <a:r>
              <a:rPr lang="ru-RU" dirty="0" smtClean="0"/>
              <a:t> га., </a:t>
            </a:r>
            <a:r>
              <a:rPr lang="ru-RU" dirty="0" err="1" smtClean="0"/>
              <a:t>Ошибское</a:t>
            </a:r>
            <a:r>
              <a:rPr lang="ru-RU" dirty="0" smtClean="0"/>
              <a:t> с/п-</a:t>
            </a:r>
            <a:r>
              <a:rPr lang="en-US" dirty="0" smtClean="0"/>
              <a:t>0</a:t>
            </a:r>
            <a:r>
              <a:rPr lang="ru-RU" dirty="0" smtClean="0"/>
              <a:t> га., </a:t>
            </a:r>
            <a:r>
              <a:rPr lang="ru-RU" dirty="0" err="1" smtClean="0"/>
              <a:t>Степановское</a:t>
            </a:r>
            <a:r>
              <a:rPr lang="ru-RU" dirty="0" smtClean="0"/>
              <a:t> с/п-</a:t>
            </a:r>
            <a:r>
              <a:rPr lang="en-US" dirty="0" smtClean="0"/>
              <a:t>2,3933</a:t>
            </a:r>
            <a:r>
              <a:rPr lang="ru-RU" dirty="0" smtClean="0"/>
              <a:t> га.</a:t>
            </a:r>
            <a:r>
              <a:rPr lang="en-US" dirty="0" smtClean="0"/>
              <a:t> </a:t>
            </a:r>
            <a:r>
              <a:rPr lang="ru-RU" dirty="0" smtClean="0"/>
              <a:t>В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Белоевском</a:t>
            </a:r>
            <a:r>
              <a:rPr lang="ru-RU" baseline="0" dirty="0" smtClean="0"/>
              <a:t> с/п земельные участки предоставлены под малоэтажную жилую застройку (через аукцион для строительства домов </a:t>
            </a:r>
            <a:r>
              <a:rPr lang="ru-RU" baseline="0" dirty="0" err="1" smtClean="0"/>
              <a:t>детемят</a:t>
            </a:r>
            <a:r>
              <a:rPr lang="ru-RU" baseline="0" dirty="0" smtClean="0"/>
              <a:t>-сиротам) -0,6400 га</a:t>
            </a:r>
            <a:endParaRPr lang="en-US" dirty="0" smtClean="0"/>
          </a:p>
          <a:p>
            <a:r>
              <a:rPr lang="ru-RU" b="1" dirty="0" smtClean="0"/>
              <a:t>Итоги подведены по наибольшему количеству предоставленных участков для индивидуального строительства  и ведения ЛПХ, ИЖД на 1 </a:t>
            </a:r>
            <a:r>
              <a:rPr lang="ru-RU" b="1" dirty="0" err="1" smtClean="0"/>
              <a:t>чел.кв.м</a:t>
            </a:r>
            <a:r>
              <a:rPr lang="ru-RU" b="1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74CD8C-46FA-4F48-BD62-A91051B3AEB4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По</a:t>
            </a:r>
            <a:r>
              <a:rPr lang="ru-RU" baseline="0" dirty="0" smtClean="0"/>
              <a:t> состоянию на 01.04.2019 г. земельные участки проходят процедуру государственного кадастрового учета, после проведения межевания и постановки земельных участков на кадастровый учет комитетом будет осуществляться предоставление земельных участков. 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796605-BA26-4455-A02A-D89F3F940F96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9DBE61-77E2-41A3-B19D-AF84A95D1BD8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0920C2-EB0A-4D12-A9DD-FE9E30934FFF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8DBFE1-9464-49A0-B27B-AEFD4AA79EA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AA0EB7-F011-4776-9C63-FE7785BFEDE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3CD7B2-9360-4C13-BEF6-2E4988941E0C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Белоево-3 лицензии (школа и лагерь), аннулированы в мае 2018 года.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50BD25-8B79-44F4-958B-E65944D085E1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7320" indent="-227320">
              <a:buFontTx/>
              <a:buAutoNum type="arabicPeriod"/>
              <a:defRPr/>
            </a:pPr>
            <a:r>
              <a:rPr lang="ru-RU" dirty="0" smtClean="0"/>
              <a:t>Причины снижения поголовья КРС и коров по району:</a:t>
            </a:r>
          </a:p>
          <a:p>
            <a:pPr>
              <a:defRPr/>
            </a:pPr>
            <a:r>
              <a:rPr lang="ru-RU" dirty="0" smtClean="0"/>
              <a:t>1.1. подорожание концентратов;</a:t>
            </a:r>
          </a:p>
          <a:p>
            <a:pPr>
              <a:defRPr/>
            </a:pPr>
            <a:r>
              <a:rPr lang="ru-RU" dirty="0" smtClean="0"/>
              <a:t>1.2. низкие закупочные цены;</a:t>
            </a:r>
          </a:p>
          <a:p>
            <a:pPr>
              <a:defRPr/>
            </a:pPr>
            <a:r>
              <a:rPr lang="ru-RU" dirty="0" smtClean="0"/>
              <a:t>1.3. большие расходы на заготовку кормов (повышение нефтепродуктов на 44%);</a:t>
            </a:r>
          </a:p>
          <a:p>
            <a:pPr>
              <a:defRPr/>
            </a:pPr>
            <a:r>
              <a:rPr lang="ru-RU" dirty="0" smtClean="0"/>
              <a:t>1.4. на зимовку 2016 года недостаточно было заготовлено кормов.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472709-C3F8-41D4-A87A-48D8712307D3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z="900" b="1" smtClean="0">
                <a:latin typeface="Times New Roman" pitchFamily="18" charset="0"/>
                <a:cs typeface="Times New Roman" pitchFamily="18" charset="0"/>
              </a:rPr>
              <a:t>Причины снижения поголовья к.р.с и коров по району</a:t>
            </a:r>
            <a:r>
              <a:rPr lang="ru-RU" altLang="ru-RU" sz="900" smtClean="0">
                <a:latin typeface="Times New Roman" pitchFamily="18" charset="0"/>
                <a:cs typeface="Times New Roman" pitchFamily="18" charset="0"/>
              </a:rPr>
              <a:t>:	</a:t>
            </a:r>
          </a:p>
          <a:p>
            <a:r>
              <a:rPr lang="ru-RU" altLang="ru-RU" sz="900" smtClean="0">
                <a:latin typeface="Times New Roman" pitchFamily="18" charset="0"/>
                <a:cs typeface="Times New Roman" pitchFamily="18" charset="0"/>
              </a:rPr>
              <a:t>1) Повышение цен на концентрированные корма  </a:t>
            </a:r>
          </a:p>
          <a:p>
            <a:r>
              <a:rPr lang="ru-RU" altLang="ru-RU" sz="900" smtClean="0">
                <a:latin typeface="Times New Roman" pitchFamily="18" charset="0"/>
                <a:cs typeface="Times New Roman" pitchFamily="18" charset="0"/>
              </a:rPr>
              <a:t>2) низкие закупочные цены на мясо</a:t>
            </a:r>
          </a:p>
          <a:p>
            <a:r>
              <a:rPr lang="ru-RU" altLang="ru-RU" sz="900" smtClean="0">
                <a:latin typeface="Times New Roman" pitchFamily="18" charset="0"/>
                <a:cs typeface="Times New Roman" pitchFamily="18" charset="0"/>
              </a:rPr>
              <a:t>3) нет сбыта продукции  </a:t>
            </a:r>
          </a:p>
          <a:p>
            <a:r>
              <a:rPr lang="ru-RU" altLang="ru-RU" sz="900" smtClean="0">
                <a:latin typeface="Times New Roman" pitchFamily="18" charset="0"/>
                <a:cs typeface="Times New Roman" pitchFamily="18" charset="0"/>
              </a:rPr>
              <a:t>4)  отменили программу по субсидированию ЛПХ</a:t>
            </a:r>
          </a:p>
          <a:p>
            <a:r>
              <a:rPr lang="ru-RU" altLang="ru-RU" sz="900" smtClean="0">
                <a:latin typeface="Times New Roman" pitchFamily="18" charset="0"/>
                <a:cs typeface="Times New Roman" pitchFamily="18" charset="0"/>
              </a:rPr>
              <a:t>5) в связи с вступлением технологического регламента таможенного союза ТР ТС 021/2011</a:t>
            </a:r>
          </a:p>
          <a:p>
            <a:endParaRPr lang="ru-RU" altLang="ru-RU" sz="90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9A6CAA-697B-43FC-B9E8-78754A6341FE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Земельный участок, образованный на территории Верх-Иньвенского с/п из невостребованных зем.долей, предоставлен в аренду физическому лицу для сельскохозяйственного производства.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1271F5-7AE1-4199-B115-6D63A2B76710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1DD72-B4EA-4C0E-9132-BC31B0E6837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ru-RU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Наибольший объем выделенных средств по </a:t>
            </a:r>
            <a:r>
              <a:rPr lang="ru-RU" dirty="0" err="1" smtClean="0"/>
              <a:t>Степановскому</a:t>
            </a:r>
            <a:r>
              <a:rPr lang="ru-RU" baseline="0" dirty="0" smtClean="0"/>
              <a:t> </a:t>
            </a:r>
            <a:r>
              <a:rPr lang="ru-RU" dirty="0" smtClean="0"/>
              <a:t> поселению, меньше всего приходится по </a:t>
            </a:r>
            <a:r>
              <a:rPr lang="ru-RU" dirty="0" err="1" smtClean="0"/>
              <a:t>Егвинскому</a:t>
            </a:r>
            <a:r>
              <a:rPr lang="ru-RU" dirty="0" smtClean="0"/>
              <a:t> СП.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0C604C-491A-405D-BCB2-AD10C974B892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ru-RU" smtClean="0"/>
              <a:t>I </a:t>
            </a:r>
            <a:r>
              <a:rPr lang="ru-RU" altLang="ru-RU" smtClean="0"/>
              <a:t>место-10 очков; </a:t>
            </a:r>
            <a:r>
              <a:rPr lang="en-US" altLang="ru-RU" smtClean="0"/>
              <a:t>II </a:t>
            </a:r>
            <a:r>
              <a:rPr lang="ru-RU" altLang="ru-RU" smtClean="0"/>
              <a:t>место-8 очков; </a:t>
            </a:r>
            <a:r>
              <a:rPr lang="en-US" altLang="ru-RU" smtClean="0"/>
              <a:t>III </a:t>
            </a:r>
            <a:r>
              <a:rPr lang="ru-RU" altLang="ru-RU" smtClean="0"/>
              <a:t>место -6 очков; </a:t>
            </a:r>
            <a:r>
              <a:rPr lang="en-US" altLang="ru-RU" smtClean="0"/>
              <a:t>IV </a:t>
            </a:r>
            <a:r>
              <a:rPr lang="ru-RU" altLang="ru-RU" smtClean="0"/>
              <a:t>место -4 очка; </a:t>
            </a:r>
            <a:r>
              <a:rPr lang="en-US" altLang="ru-RU" smtClean="0"/>
              <a:t>V </a:t>
            </a:r>
            <a:r>
              <a:rPr lang="ru-RU" altLang="ru-RU" smtClean="0"/>
              <a:t>место -3 очка; </a:t>
            </a:r>
            <a:r>
              <a:rPr lang="en-US" altLang="ru-RU" smtClean="0"/>
              <a:t>VI </a:t>
            </a:r>
            <a:r>
              <a:rPr lang="ru-RU" altLang="ru-RU" smtClean="0"/>
              <a:t>место-2 очка (неучастие) –о очков.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EC25EC-B03E-4D3D-BE40-BB64A08494DB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BD3388-4412-46B3-B0B1-EA55C620E26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ru-RU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Наименьшая доля произошедших пожаров из расчета на 1000</a:t>
            </a:r>
            <a:r>
              <a:rPr lang="en-US" dirty="0" smtClean="0"/>
              <a:t> </a:t>
            </a:r>
            <a:r>
              <a:rPr lang="ru-RU" dirty="0" smtClean="0"/>
              <a:t>чел. населения приходится на Верх-</a:t>
            </a:r>
            <a:r>
              <a:rPr lang="ru-RU" dirty="0" err="1" smtClean="0"/>
              <a:t>Иньвенское</a:t>
            </a:r>
            <a:r>
              <a:rPr lang="ru-RU" dirty="0" smtClean="0"/>
              <a:t> СП., набольшая на </a:t>
            </a:r>
            <a:r>
              <a:rPr lang="ru-RU" dirty="0" err="1" smtClean="0"/>
              <a:t>Белоевское</a:t>
            </a:r>
            <a:r>
              <a:rPr lang="ru-RU" dirty="0" smtClean="0"/>
              <a:t> поселение.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4165FC-E95B-4CFF-A56C-C4E0D14F996B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A3D484-07AD-4363-87B0-12D52DC6FA8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ru-RU" smtClean="0"/>
              <a:t>I </a:t>
            </a:r>
            <a:r>
              <a:rPr lang="ru-RU" altLang="ru-RU" smtClean="0"/>
              <a:t>место-10 очков; </a:t>
            </a:r>
            <a:r>
              <a:rPr lang="en-US" altLang="ru-RU" smtClean="0"/>
              <a:t>II </a:t>
            </a:r>
            <a:r>
              <a:rPr lang="ru-RU" altLang="ru-RU" smtClean="0"/>
              <a:t>место-8 очков; </a:t>
            </a:r>
            <a:r>
              <a:rPr lang="en-US" altLang="ru-RU" smtClean="0"/>
              <a:t>III </a:t>
            </a:r>
            <a:r>
              <a:rPr lang="ru-RU" altLang="ru-RU" smtClean="0"/>
              <a:t>место -6 очков; </a:t>
            </a:r>
            <a:r>
              <a:rPr lang="en-US" altLang="ru-RU" smtClean="0"/>
              <a:t>IV </a:t>
            </a:r>
            <a:r>
              <a:rPr lang="ru-RU" altLang="ru-RU" smtClean="0"/>
              <a:t>место -4 очка; </a:t>
            </a:r>
            <a:r>
              <a:rPr lang="en-US" altLang="ru-RU" smtClean="0"/>
              <a:t>V </a:t>
            </a:r>
            <a:r>
              <a:rPr lang="ru-RU" altLang="ru-RU" smtClean="0"/>
              <a:t>место -3 очка; </a:t>
            </a:r>
            <a:r>
              <a:rPr lang="en-US" altLang="ru-RU" smtClean="0"/>
              <a:t>VI </a:t>
            </a:r>
            <a:r>
              <a:rPr lang="ru-RU" altLang="ru-RU" smtClean="0"/>
              <a:t>место-2 очка (неучастие) –о очков.</a:t>
            </a:r>
          </a:p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DC8E8C-BCA5-40A0-80F1-6AD9F5F134B4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ru-RU" dirty="0" smtClean="0"/>
              <a:t>I </a:t>
            </a:r>
            <a:r>
              <a:rPr lang="ru-RU" altLang="ru-RU" dirty="0" smtClean="0"/>
              <a:t>место-10 очков; </a:t>
            </a:r>
            <a:r>
              <a:rPr lang="en-US" altLang="ru-RU" dirty="0" smtClean="0"/>
              <a:t>II </a:t>
            </a:r>
            <a:r>
              <a:rPr lang="ru-RU" altLang="ru-RU" dirty="0" smtClean="0"/>
              <a:t>место-8 очков; </a:t>
            </a:r>
            <a:r>
              <a:rPr lang="en-US" altLang="ru-RU" dirty="0" smtClean="0"/>
              <a:t>III </a:t>
            </a:r>
            <a:r>
              <a:rPr lang="ru-RU" altLang="ru-RU" dirty="0" smtClean="0"/>
              <a:t>место -6 очков; </a:t>
            </a:r>
            <a:r>
              <a:rPr lang="en-US" altLang="ru-RU" dirty="0" smtClean="0"/>
              <a:t>IV </a:t>
            </a:r>
            <a:r>
              <a:rPr lang="ru-RU" altLang="ru-RU" dirty="0" smtClean="0"/>
              <a:t>место -4 очка; </a:t>
            </a:r>
            <a:r>
              <a:rPr lang="en-US" altLang="ru-RU" dirty="0" smtClean="0"/>
              <a:t>V </a:t>
            </a:r>
            <a:r>
              <a:rPr lang="ru-RU" altLang="ru-RU" dirty="0" smtClean="0"/>
              <a:t>место -3 очка; </a:t>
            </a:r>
            <a:r>
              <a:rPr lang="en-US" altLang="ru-RU" dirty="0" smtClean="0"/>
              <a:t>VI </a:t>
            </a:r>
            <a:r>
              <a:rPr lang="ru-RU" altLang="ru-RU" smtClean="0"/>
              <a:t>место-2 </a:t>
            </a:r>
            <a:r>
              <a:rPr lang="ru-RU" altLang="ru-RU" smtClean="0"/>
              <a:t>очка;</a:t>
            </a:r>
            <a:r>
              <a:rPr lang="ru-RU" altLang="ru-RU" baseline="0" smtClean="0"/>
              <a:t> </a:t>
            </a:r>
            <a:r>
              <a:rPr lang="ru-RU" altLang="ru-RU" smtClean="0"/>
              <a:t> </a:t>
            </a:r>
            <a:r>
              <a:rPr lang="ru-RU" altLang="ru-RU" smtClean="0"/>
              <a:t>(неучастие) –о очков.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3814F4-E376-4739-810C-82A77E7EB70A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b="1" dirty="0" smtClean="0"/>
              <a:t>По данному показателю места распределились по наиболее низкому % исполнения кассовых расходов к уточненным планам по расходам на содержание ОМСУ на год.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2DDF0C-4BC0-48F9-8DCB-D4BCD77BA28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* Под налоговыми и неналоговыми доходами в отмеченных формулах расчета следует понимать налоговые и неналоговые доходы, за исключением невыясненных  поступлений.</a:t>
            </a:r>
          </a:p>
          <a:p>
            <a:r>
              <a:rPr lang="ru-RU" dirty="0" smtClean="0"/>
              <a:t>**  Рейтинг распределен по значению наиболее близкому к 100%.</a:t>
            </a:r>
          </a:p>
          <a:p>
            <a:r>
              <a:rPr lang="ru-RU" b="1" dirty="0" smtClean="0"/>
              <a:t>По данному показателю места распределились по значению наиболее</a:t>
            </a:r>
            <a:r>
              <a:rPr lang="en-US" b="1" dirty="0" smtClean="0"/>
              <a:t> </a:t>
            </a:r>
            <a:r>
              <a:rPr lang="ru-RU" b="1" dirty="0" smtClean="0"/>
              <a:t>высокому</a:t>
            </a:r>
            <a:r>
              <a:rPr lang="ru-RU" b="1" baseline="0" dirty="0" smtClean="0"/>
              <a:t> показателю по исполнению к уточненному плану отчетного периода</a:t>
            </a:r>
            <a:r>
              <a:rPr lang="ru-RU" b="1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AAEA5C-65DA-46EE-A811-3588171EAB85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charset="0"/>
              <a:buChar char="•"/>
              <a:defRPr/>
            </a:pPr>
            <a:r>
              <a:rPr lang="ru-RU" dirty="0" smtClean="0"/>
              <a:t>Исполнение бюджета к наибольшему исполнению уточненного плана отчетного периода.</a:t>
            </a:r>
          </a:p>
          <a:p>
            <a:pPr>
              <a:buFont typeface="Arial" charset="0"/>
              <a:buNone/>
              <a:defRPr/>
            </a:pPr>
            <a:r>
              <a:rPr lang="ru-RU" b="1" dirty="0" smtClean="0"/>
              <a:t>По данному показателю места распределились по значению наиболее близкому к 100% по исполнению к уточненному плану отчетного периода.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112F3E-4BFC-4DF0-9DC0-D5C65928E29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 smtClean="0">
                <a:solidFill>
                  <a:srgbClr val="FF0000"/>
                </a:solidFill>
              </a:rPr>
              <a:t>*Под налоговыми и неналоговыми доходами следует понимать доходы за исключением невыясненных поступлений. По</a:t>
            </a:r>
            <a:r>
              <a:rPr lang="ru-RU" altLang="ru-RU" baseline="0" dirty="0" smtClean="0">
                <a:solidFill>
                  <a:srgbClr val="FF0000"/>
                </a:solidFill>
              </a:rPr>
              <a:t> состоянию на 01.04.2019 г. невыясненные поступления составили «-»1,45608 </a:t>
            </a:r>
            <a:r>
              <a:rPr lang="ru-RU" altLang="ru-RU" baseline="0" dirty="0" err="1" smtClean="0">
                <a:solidFill>
                  <a:srgbClr val="FF0000"/>
                </a:solidFill>
              </a:rPr>
              <a:t>тыс.руб</a:t>
            </a:r>
            <a:r>
              <a:rPr lang="ru-RU" altLang="ru-RU" baseline="0" dirty="0" smtClean="0">
                <a:solidFill>
                  <a:srgbClr val="FF0000"/>
                </a:solidFill>
              </a:rPr>
              <a:t>. по Верх-</a:t>
            </a:r>
            <a:r>
              <a:rPr lang="ru-RU" altLang="ru-RU" baseline="0" dirty="0" err="1" smtClean="0">
                <a:solidFill>
                  <a:srgbClr val="FF0000"/>
                </a:solidFill>
              </a:rPr>
              <a:t>Иньвенскому</a:t>
            </a:r>
            <a:r>
              <a:rPr lang="ru-RU" altLang="ru-RU" baseline="0" dirty="0" smtClean="0">
                <a:solidFill>
                  <a:srgbClr val="FF0000"/>
                </a:solidFill>
              </a:rPr>
              <a:t> сельскому поселению и «-» 2,61083 тыс. руб. по </a:t>
            </a:r>
            <a:r>
              <a:rPr lang="ru-RU" altLang="ru-RU" baseline="0" dirty="0" err="1" smtClean="0">
                <a:solidFill>
                  <a:srgbClr val="FF0000"/>
                </a:solidFill>
              </a:rPr>
              <a:t>Степановскому</a:t>
            </a:r>
            <a:r>
              <a:rPr lang="ru-RU" altLang="ru-RU" baseline="0" dirty="0" smtClean="0">
                <a:solidFill>
                  <a:srgbClr val="FF0000"/>
                </a:solidFill>
              </a:rPr>
              <a:t> сельскому поселению. </a:t>
            </a:r>
            <a:endParaRPr lang="en-US" altLang="ru-RU" dirty="0" smtClean="0">
              <a:solidFill>
                <a:srgbClr val="FF0000"/>
              </a:solidFill>
            </a:endParaRPr>
          </a:p>
          <a:p>
            <a:r>
              <a:rPr lang="ru-RU" altLang="ru-RU" b="1" dirty="0" smtClean="0">
                <a:solidFill>
                  <a:srgbClr val="FF0000"/>
                </a:solidFill>
              </a:rPr>
              <a:t>Распределение мест по данному показателю из принципа наибольшего процента роста доходов.</a:t>
            </a:r>
            <a:endParaRPr lang="en-US" altLang="ru-RU" b="1" dirty="0" smtClean="0">
              <a:solidFill>
                <a:srgbClr val="FF0000"/>
              </a:solidFill>
            </a:endParaRPr>
          </a:p>
          <a:p>
            <a:endParaRPr lang="ru-RU" altLang="ru-RU" dirty="0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8B0306-4AC2-4847-872F-202070A1BAD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b="1" smtClean="0"/>
              <a:t>По данному показателю места распределились по наиболее высокому показателю привлечения средств из бюджетов других уровней в расчете на 1 жителя</a:t>
            </a:r>
            <a:r>
              <a:rPr lang="en-US" b="1" smtClean="0"/>
              <a:t> </a:t>
            </a:r>
            <a:r>
              <a:rPr lang="ru-RU" b="1" smtClean="0"/>
              <a:t>по кассовым расходам.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6E1FEE-7F66-44C8-B3AA-E82105DC2BE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b="1" dirty="0" smtClean="0"/>
              <a:t>Распределение мест по данному показателю из принципа отсутствия задолженности.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Задолженность на 01.04.2019 г. по сельским поселениям составила 16,89253 </a:t>
            </a:r>
            <a:r>
              <a:rPr lang="ru-RU" b="0" dirty="0" err="1" smtClean="0"/>
              <a:t>тыс.руб.в</a:t>
            </a:r>
            <a:r>
              <a:rPr lang="ru-RU" b="0" dirty="0" smtClean="0"/>
              <a:t> </a:t>
            </a:r>
            <a:r>
              <a:rPr lang="ru-RU" b="0" dirty="0" err="1" smtClean="0"/>
              <a:t>т.ч</a:t>
            </a:r>
            <a:r>
              <a:rPr lang="ru-RU" b="0" dirty="0" smtClean="0"/>
              <a:t> 1,68477 </a:t>
            </a:r>
            <a:r>
              <a:rPr lang="ru-RU" b="0" dirty="0" err="1" smtClean="0"/>
              <a:t>тыс.руб</a:t>
            </a:r>
            <a:r>
              <a:rPr lang="ru-RU" b="0" dirty="0" smtClean="0"/>
              <a:t>. по </a:t>
            </a:r>
            <a:r>
              <a:rPr lang="ru-RU" b="0" dirty="0" err="1" smtClean="0"/>
              <a:t>Белоевскому</a:t>
            </a:r>
            <a:r>
              <a:rPr lang="ru-RU" b="0" dirty="0" smtClean="0"/>
              <a:t> СП (</a:t>
            </a:r>
            <a:r>
              <a:rPr lang="ru-RU" sz="1200" dirty="0" smtClean="0"/>
              <a:t>МКУ</a:t>
            </a:r>
            <a:r>
              <a:rPr lang="ru-RU" sz="1200" baseline="0" dirty="0" smtClean="0"/>
              <a:t> «Сервисный центр </a:t>
            </a:r>
            <a:r>
              <a:rPr lang="ru-RU" sz="1200" baseline="0" dirty="0" err="1" smtClean="0"/>
              <a:t>Белоевского</a:t>
            </a:r>
            <a:r>
              <a:rPr lang="ru-RU" sz="1200" baseline="0" dirty="0" smtClean="0"/>
              <a:t> СП») пеня по налогу на имущество </a:t>
            </a:r>
            <a:r>
              <a:rPr lang="ru-RU" sz="1200" baseline="0" smtClean="0"/>
              <a:t>организаций).</a:t>
            </a:r>
            <a:endParaRPr lang="ru-RU" sz="1200" dirty="0" smtClean="0"/>
          </a:p>
          <a:p>
            <a:endParaRPr lang="ru-RU" b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9990AE-E0F9-4AF2-BE3A-FC5D0AB2601B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1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4103F-E516-4606-8528-448B45140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46171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C13AC-DDE3-4304-A4C0-5A6F0C85ED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05642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66C66-D3DE-44D8-981D-84E6379DE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24355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DA09F-AF93-475D-96CE-1EB3E6AD2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20860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91824-B4BE-4E31-95B1-25FDCE0869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40054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E3B71-EEC9-4061-A4E0-96D3945B1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89777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4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1535114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2" y="2362202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362202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5BF56-3B9F-4254-A6AC-B6BF731095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98958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2A99D-1592-42D5-AC69-9703F04E79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0377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5EDE4-0762-41EA-8EDF-6F869F6D63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0699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2" y="1524002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0CC8B-ED52-4455-BCA5-A02415577C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09931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B3163-79E6-4597-8D52-90A9EF61F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03066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white">
                    <a:shade val="50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white">
                    <a:shade val="50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white">
                    <a:shade val="50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69036BF-A88A-4DD3-8754-C9E4ECCCFF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-357253" y="1412778"/>
            <a:ext cx="9501255" cy="273630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cap="none" spc="50" dirty="0" smtClean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+mn-lt"/>
              </a:rPr>
              <a:t>   </a:t>
            </a:r>
            <a:r>
              <a:rPr lang="ru-RU" sz="4000" cap="none" spc="50" dirty="0" smtClean="0">
                <a:ln w="1143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Оценка деятельности</a:t>
            </a:r>
            <a:br>
              <a:rPr lang="ru-RU" sz="4000" cap="none" spc="50" dirty="0" smtClean="0">
                <a:ln w="1143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000" cap="none" spc="50" dirty="0" smtClean="0">
                <a:ln w="1143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сельских поселений  Кудымкарского   муниципального района </a:t>
            </a:r>
            <a:br>
              <a:rPr lang="ru-RU" sz="4000" cap="none" spc="50" dirty="0" smtClean="0">
                <a:ln w="1143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000" cap="none" spc="50" dirty="0" smtClean="0">
                <a:ln w="1143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  </a:t>
            </a:r>
            <a:r>
              <a:rPr lang="en-US" sz="4000" cap="none" spc="50" dirty="0" smtClean="0">
                <a:ln w="1143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</a:t>
            </a:r>
            <a:r>
              <a:rPr lang="ru-RU" sz="4000" cap="none" spc="50" dirty="0" smtClean="0">
                <a:ln w="1143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квартал 2019 года</a:t>
            </a:r>
          </a:p>
        </p:txBody>
      </p:sp>
      <p:pic>
        <p:nvPicPr>
          <p:cNvPr id="2051" name="Picture 4" descr="G:\6589021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4763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4350" y="5589588"/>
            <a:ext cx="520223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Докладчик </a:t>
            </a:r>
          </a:p>
          <a:p>
            <a:pPr>
              <a:defRPr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Е.В. Кокшарова, начальник отдела организационной работы и внутренней политики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rgbClr val="00B050"/>
                </a:solidFill>
              </a:rPr>
              <a:t>ИТОГИ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smtClean="0">
                <a:solidFill>
                  <a:srgbClr val="00B050"/>
                </a:solidFill>
              </a:rPr>
              <a:t>ПО БЛОКУ </a:t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2800" dirty="0" smtClean="0">
                <a:solidFill>
                  <a:srgbClr val="00B050"/>
                </a:solidFill>
              </a:rPr>
              <a:t>«УПРАВЛЕНИЕ ФИНАНСАМИ»</a:t>
            </a:r>
            <a:endParaRPr lang="ru-RU" sz="2800" dirty="0">
              <a:solidFill>
                <a:srgbClr val="00B05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680250"/>
              </p:ext>
            </p:extLst>
          </p:nvPr>
        </p:nvGraphicFramePr>
        <p:xfrm>
          <a:off x="240408" y="1196754"/>
          <a:ext cx="8796089" cy="525925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95288"/>
                <a:gridCol w="864096"/>
                <a:gridCol w="936104"/>
                <a:gridCol w="720080"/>
                <a:gridCol w="1080120"/>
                <a:gridCol w="1296144"/>
                <a:gridCol w="1124795"/>
                <a:gridCol w="603115"/>
                <a:gridCol w="576347"/>
              </a:tblGrid>
              <a:tr h="2016224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/>
                          </a:solidFill>
                        </a:rPr>
                        <a:t>Наименование</a:t>
                      </a:r>
                      <a:r>
                        <a:rPr lang="ru-RU" sz="1500" b="1" baseline="0" dirty="0" smtClean="0">
                          <a:solidFill>
                            <a:schemeClr val="bg2"/>
                          </a:solidFill>
                        </a:rPr>
                        <a:t> поселения</a:t>
                      </a:r>
                      <a:endParaRPr lang="ru-RU" sz="15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Соблюдение нормативов на содержание  ОМСУ</a:t>
                      </a:r>
                      <a:endParaRPr lang="ru-RU" sz="15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vert="vert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/>
                          </a:solidFill>
                        </a:rPr>
                        <a:t>Исполнение</a:t>
                      </a:r>
                      <a:r>
                        <a:rPr lang="ru-RU" sz="1500" b="1" baseline="0" dirty="0" smtClean="0">
                          <a:solidFill>
                            <a:schemeClr val="bg2"/>
                          </a:solidFill>
                        </a:rPr>
                        <a:t> плана по налоговым и неналоговым доходам</a:t>
                      </a:r>
                      <a:endParaRPr lang="ru-RU" sz="15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/>
                          </a:solidFill>
                        </a:rPr>
                        <a:t>Исполнение бюджета по расходам</a:t>
                      </a:r>
                      <a:endParaRPr lang="ru-RU" sz="15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/>
                          </a:solidFill>
                        </a:rPr>
                        <a:t>Темп роста налоговых и неналоговых доходов</a:t>
                      </a:r>
                      <a:endParaRPr lang="ru-RU" sz="15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/>
                          </a:solidFill>
                        </a:rPr>
                        <a:t>Привлечение средств из бюджетов других уровней на развитие поселения </a:t>
                      </a:r>
                      <a:endParaRPr lang="ru-RU" sz="15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2"/>
                          </a:solidFill>
                        </a:rPr>
                        <a:t>Доля</a:t>
                      </a:r>
                      <a:r>
                        <a:rPr lang="ru-RU" sz="1200" b="1" baseline="0" dirty="0" smtClean="0">
                          <a:solidFill>
                            <a:schemeClr val="bg2"/>
                          </a:solidFill>
                        </a:rPr>
                        <a:t> задолженности МУ в объеме фактически полученных налоговых и неналоговых доходов</a:t>
                      </a:r>
                      <a:endParaRPr lang="ru-RU" sz="12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1200" dirty="0"/>
                    </a:p>
                  </a:txBody>
                  <a:tcPr vert="vert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/>
                          </a:solidFill>
                        </a:rPr>
                        <a:t>Сумма мест</a:t>
                      </a:r>
                      <a:endParaRPr lang="ru-RU" sz="15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5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2046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19</a:t>
                      </a:r>
                      <a:endParaRPr lang="ru-RU" sz="2400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55091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В.-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24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IV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31844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19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5070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26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97564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24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IV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19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15A72-949D-48FB-BF85-ADBEDCD0FC13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43116"/>
            <a:ext cx="9144000" cy="307183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7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7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7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8000" cap="none" spc="5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Управление ресурсами </a:t>
            </a:r>
            <a:r>
              <a:rPr lang="en-US" sz="8000" cap="none" spc="5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en-US" sz="8000" cap="none" spc="5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8000" cap="none" spc="5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и развитие инфраструктуры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Объем средств, израсходованных на ремонт дорог, мостов из всех источников финансирования</a:t>
            </a:r>
            <a:endParaRPr lang="ru-RU" sz="28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138927"/>
              </p:ext>
            </p:extLst>
          </p:nvPr>
        </p:nvGraphicFramePr>
        <p:xfrm>
          <a:off x="395288" y="1773238"/>
          <a:ext cx="8229600" cy="434022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66528"/>
                <a:gridCol w="1625312"/>
                <a:gridCol w="1645920"/>
                <a:gridCol w="1645920"/>
                <a:gridCol w="1645920"/>
              </a:tblGrid>
              <a:tr h="91438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Наименование поселения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План</a:t>
                      </a:r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тыс. руб.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Факт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тыс. руб.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На 1 жителя в руб.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/>
                </a:tc>
              </a:tr>
              <a:tr h="701018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</a:rPr>
                        <a:t>Белоевское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VI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</a:tr>
              <a:tr h="45718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В.-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</a:rPr>
                        <a:t>Иньвенское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359,60885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97,582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23,71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</a:tr>
              <a:tr h="457186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</a:rPr>
                        <a:t>Ёгвинское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VI</a:t>
                      </a:r>
                      <a:endParaRPr lang="ru-RU" sz="2400" b="1" i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</a:tr>
              <a:tr h="52289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Ленинское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720,00000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536,77480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21,61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II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</a:tr>
              <a:tr h="579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</a:rPr>
                        <a:t>Ошибское</a:t>
                      </a:r>
                      <a:endParaRPr lang="ru-RU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VI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</a:tr>
              <a:tr h="708452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</a:rPr>
                        <a:t>Степановское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sz="2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VI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FC85A-FB5E-414D-9727-648F349C3B5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Расходы на благоустройство и озеленение из всех источников финансирования   </a:t>
            </a:r>
            <a:endParaRPr lang="ru-RU" sz="28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323850" y="1341438"/>
            <a:ext cx="8178800" cy="4203700"/>
          </a:xfrm>
        </p:spPr>
        <p:txBody>
          <a:bodyPr/>
          <a:lstStyle/>
          <a:p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F704B-3200-47F4-B655-EFDDA66189C3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660436"/>
              </p:ext>
            </p:extLst>
          </p:nvPr>
        </p:nvGraphicFramePr>
        <p:xfrm>
          <a:off x="611188" y="1562100"/>
          <a:ext cx="8208963" cy="519906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00572"/>
                <a:gridCol w="1512168"/>
                <a:gridCol w="1656184"/>
                <a:gridCol w="1512168"/>
                <a:gridCol w="1727871"/>
              </a:tblGrid>
              <a:tr h="118843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Наименование поселения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тыс. руб.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тыс. руб.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На 1 жителя</a:t>
                      </a:r>
                      <a:r>
                        <a:rPr lang="en-US" sz="18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в</a:t>
                      </a:r>
                      <a:r>
                        <a:rPr lang="ru-RU" sz="1800" baseline="0" dirty="0" smtClean="0">
                          <a:solidFill>
                            <a:schemeClr val="bg2"/>
                          </a:solidFill>
                        </a:rPr>
                        <a:t> руб.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650" marB="45650"/>
                </a:tc>
              </a:tr>
              <a:tr h="639867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rgbClr val="002060"/>
                          </a:solidFill>
                        </a:rPr>
                        <a:t>Белоевское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1317,2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1069,7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227,98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IV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</a:tr>
              <a:tr h="81129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В.-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</a:rPr>
                        <a:t>Иньвенское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3982,66266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3148,87553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765,22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</a:tr>
              <a:tr h="639867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rgbClr val="002060"/>
                          </a:solidFill>
                        </a:rPr>
                        <a:t>Ёгвинское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1033,271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797,463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230,48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III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</a:tr>
              <a:tr h="63986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Ленинское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350,00000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366,16811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147,41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VI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</a:tr>
              <a:tr h="6398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solidFill>
                            <a:srgbClr val="002060"/>
                          </a:solidFill>
                        </a:rPr>
                        <a:t>Ошибское</a:t>
                      </a:r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663,8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526,527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208,52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</a:tr>
              <a:tr h="639867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rgbClr val="002060"/>
                          </a:solidFill>
                        </a:rPr>
                        <a:t>Степановское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1477,5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1477,5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292,98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II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52928" cy="1228998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>
              <a:defRPr/>
            </a:pPr>
            <a:r>
              <a:rPr lang="ru-RU" sz="3500" b="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Наличие аварийного жилищного</a:t>
            </a:r>
            <a:br>
              <a:rPr lang="ru-RU" sz="3500" b="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500" b="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фонда</a:t>
            </a:r>
            <a:endParaRPr lang="ru-RU" sz="3500" b="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136461"/>
              </p:ext>
            </p:extLst>
          </p:nvPr>
        </p:nvGraphicFramePr>
        <p:xfrm>
          <a:off x="457200" y="1454150"/>
          <a:ext cx="8362950" cy="5214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04"/>
                <a:gridCol w="1964901"/>
                <a:gridCol w="1440105"/>
                <a:gridCol w="1728125"/>
                <a:gridCol w="1584115"/>
              </a:tblGrid>
              <a:tr h="2164012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Наименование сельского поселения</a:t>
                      </a:r>
                      <a:endParaRPr lang="ru-RU" sz="1700" dirty="0"/>
                    </a:p>
                  </a:txBody>
                  <a:tcPr marL="91427" marR="91427" marT="45678" marB="45678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Число муниципальных домов, шт. (общая площадь муниципального жилья, </a:t>
                      </a:r>
                      <a:r>
                        <a:rPr lang="ru-RU" sz="1700" dirty="0" err="1" smtClean="0"/>
                        <a:t>тыс.кв.м</a:t>
                      </a:r>
                      <a:r>
                        <a:rPr lang="ru-RU" sz="1700" dirty="0" smtClean="0"/>
                        <a:t>)</a:t>
                      </a:r>
                      <a:endParaRPr lang="ru-RU" sz="1700" dirty="0"/>
                    </a:p>
                  </a:txBody>
                  <a:tcPr marL="91427" marR="91427" marT="45678" marB="45678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Число  аварийных</a:t>
                      </a:r>
                      <a:r>
                        <a:rPr lang="ru-RU" sz="1700" baseline="0" dirty="0" smtClean="0"/>
                        <a:t> домов, шт.</a:t>
                      </a:r>
                      <a:endParaRPr lang="ru-RU" sz="1700" dirty="0"/>
                    </a:p>
                  </a:txBody>
                  <a:tcPr marL="91427" marR="91427" marT="45678" marB="456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Общая площадь, находящегося в аварийном состоянии</a:t>
                      </a:r>
                      <a:endParaRPr lang="ru-RU" sz="1700" dirty="0"/>
                    </a:p>
                  </a:txBody>
                  <a:tcPr marL="91427" marR="91427" marT="45678" marB="456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err="1" smtClean="0"/>
                        <a:t>Кв.м</a:t>
                      </a:r>
                      <a:r>
                        <a:rPr lang="ru-RU" sz="1700" dirty="0" smtClean="0"/>
                        <a:t>. </a:t>
                      </a:r>
                    </a:p>
                    <a:p>
                      <a:pPr algn="ctr"/>
                      <a:r>
                        <a:rPr lang="ru-RU" sz="1700" dirty="0" smtClean="0"/>
                        <a:t>на 1 жителя</a:t>
                      </a:r>
                      <a:endParaRPr lang="ru-RU" sz="1700" dirty="0"/>
                    </a:p>
                  </a:txBody>
                  <a:tcPr marL="91427" marR="91427" marT="45678" marB="45678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</a:tr>
              <a:tr h="57437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Белоевское</a:t>
                      </a:r>
                      <a:endParaRPr lang="ru-RU" sz="1800" dirty="0"/>
                    </a:p>
                  </a:txBody>
                  <a:tcPr marL="91427" marR="91427" marT="45678" marB="4567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58 (4,023)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ru-RU" sz="2400" dirty="0"/>
                    </a:p>
                  </a:txBody>
                  <a:tcPr marL="91427" marR="91427" marT="45678" marB="456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565,6</a:t>
                      </a:r>
                      <a:endParaRPr lang="ru-RU" sz="2400" dirty="0"/>
                    </a:p>
                  </a:txBody>
                  <a:tcPr marL="91427" marR="91427" marT="45678" marB="456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0,1</a:t>
                      </a:r>
                      <a:r>
                        <a:rPr lang="ru-RU" sz="2400" dirty="0" smtClean="0"/>
                        <a:t>20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64807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Верх-</a:t>
                      </a:r>
                      <a:r>
                        <a:rPr lang="ru-RU" sz="1800" dirty="0" err="1" smtClean="0"/>
                        <a:t>Иньвенское</a:t>
                      </a:r>
                      <a:endParaRPr lang="ru-RU" sz="1800" dirty="0"/>
                    </a:p>
                  </a:txBody>
                  <a:tcPr marL="91427" marR="91427" marT="45678" marB="4567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r>
                        <a:rPr lang="ru-RU" sz="2400" dirty="0" smtClean="0"/>
                        <a:t>0 (</a:t>
                      </a:r>
                      <a:r>
                        <a:rPr lang="en-US" sz="2400" dirty="0" smtClean="0"/>
                        <a:t>2,</a:t>
                      </a:r>
                      <a:r>
                        <a:rPr lang="ru-RU" sz="2400" dirty="0" smtClean="0"/>
                        <a:t>806)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ru-RU" sz="2400" dirty="0"/>
                    </a:p>
                  </a:txBody>
                  <a:tcPr marL="91427" marR="91427" marT="45678" marB="456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ru-RU" sz="2400" dirty="0"/>
                    </a:p>
                  </a:txBody>
                  <a:tcPr marL="91427" marR="91427" marT="45678" marB="456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0,0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2"/>
                    </a:solidFill>
                  </a:tcPr>
                </a:tc>
              </a:tr>
              <a:tr h="45712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Ёгвинское</a:t>
                      </a:r>
                      <a:endParaRPr lang="ru-RU" sz="1800" dirty="0"/>
                    </a:p>
                  </a:txBody>
                  <a:tcPr marL="91427" marR="91427" marT="45678" marB="4567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r>
                        <a:rPr lang="ru-RU" sz="2400" dirty="0" smtClean="0"/>
                        <a:t> (0,</a:t>
                      </a:r>
                      <a:r>
                        <a:rPr lang="en-US" sz="2400" dirty="0" smtClean="0"/>
                        <a:t>46</a:t>
                      </a:r>
                      <a:r>
                        <a:rPr lang="ru-RU" sz="2400" dirty="0" smtClean="0"/>
                        <a:t>)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 marL="91427" marR="91427" marT="45678" marB="456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ru-RU" sz="2400" dirty="0"/>
                    </a:p>
                  </a:txBody>
                  <a:tcPr marL="91427" marR="91427" marT="45678" marB="456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45712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Ленинское</a:t>
                      </a:r>
                      <a:endParaRPr lang="ru-RU" sz="1800" dirty="0"/>
                    </a:p>
                  </a:txBody>
                  <a:tcPr marL="91427" marR="91427" marT="45678" marB="4567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17 (0,</a:t>
                      </a:r>
                      <a:r>
                        <a:rPr lang="en-US" sz="2400" dirty="0" smtClean="0"/>
                        <a:t>8</a:t>
                      </a:r>
                      <a:r>
                        <a:rPr lang="ru-RU" sz="2400" dirty="0" smtClean="0"/>
                        <a:t>3)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 marL="91427" marR="91427" marT="45678" marB="456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ru-RU" sz="2400" dirty="0"/>
                    </a:p>
                  </a:txBody>
                  <a:tcPr marL="91427" marR="91427" marT="45678" marB="456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2"/>
                    </a:solidFill>
                  </a:tcPr>
                </a:tc>
              </a:tr>
              <a:tr h="45712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Ошибское</a:t>
                      </a:r>
                      <a:endParaRPr lang="ru-RU" sz="1800" dirty="0"/>
                    </a:p>
                  </a:txBody>
                  <a:tcPr marL="91427" marR="91427" marT="45678" marB="4567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 (0,26)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 marL="91427" marR="91427" marT="45678" marB="456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ru-RU" sz="2400" dirty="0"/>
                    </a:p>
                  </a:txBody>
                  <a:tcPr marL="91427" marR="91427" marT="45678" marB="456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2"/>
                    </a:solidFill>
                  </a:tcPr>
                </a:tc>
              </a:tr>
              <a:tr h="45712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Степановское</a:t>
                      </a:r>
                      <a:endParaRPr lang="ru-RU" sz="1800" dirty="0"/>
                    </a:p>
                  </a:txBody>
                  <a:tcPr marL="91427" marR="91427" marT="45678" marB="4567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36 (1,75)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 marL="91427" marR="91427" marT="45678" marB="456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778,5</a:t>
                      </a:r>
                      <a:endParaRPr lang="ru-RU" sz="2400" dirty="0"/>
                    </a:p>
                  </a:txBody>
                  <a:tcPr marL="91427" marR="91427" marT="45678" marB="456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0,1</a:t>
                      </a:r>
                      <a:r>
                        <a:rPr lang="ru-RU" sz="2400" dirty="0" smtClean="0"/>
                        <a:t>54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2928F-FC22-4C37-9B3F-F34AEC8075B0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383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Объем выделенных средств на капитальный ремонт жилья, на 1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кв.м</a:t>
            </a:r>
            <a:endParaRPr lang="ru-RU" sz="28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509070"/>
              </p:ext>
            </p:extLst>
          </p:nvPr>
        </p:nvGraphicFramePr>
        <p:xfrm>
          <a:off x="457200" y="1600200"/>
          <a:ext cx="8229599" cy="513715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38536"/>
                <a:gridCol w="1296144"/>
                <a:gridCol w="1368152"/>
                <a:gridCol w="1368152"/>
                <a:gridCol w="1368152"/>
                <a:gridCol w="1090463"/>
              </a:tblGrid>
              <a:tr h="118883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Наименование поселения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тыс. руб.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тыс. руб.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На</a:t>
                      </a:r>
                      <a:r>
                        <a:rPr lang="ru-RU" sz="1800" b="1" baseline="0" dirty="0" smtClean="0">
                          <a:solidFill>
                            <a:schemeClr val="bg2"/>
                          </a:solidFill>
                        </a:rPr>
                        <a:t> 1 жителя</a:t>
                      </a:r>
                    </a:p>
                    <a:p>
                      <a:pPr algn="ctr"/>
                      <a:r>
                        <a:rPr lang="ru-RU" sz="1800" b="1" baseline="0" dirty="0" smtClean="0">
                          <a:solidFill>
                            <a:schemeClr val="bg2"/>
                          </a:solidFill>
                        </a:rPr>
                        <a:t>(руб.)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На 1 </a:t>
                      </a:r>
                      <a:r>
                        <a:rPr lang="ru-RU" sz="2000" b="1" dirty="0" err="1" smtClean="0">
                          <a:solidFill>
                            <a:schemeClr val="bg2"/>
                          </a:solidFill>
                        </a:rPr>
                        <a:t>кв.м</a:t>
                      </a:r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 (руб.)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29" marB="45729"/>
                </a:tc>
              </a:tr>
              <a:tr h="640149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Белоевское</a:t>
                      </a:r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13,2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13,2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2,81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3,28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II</a:t>
                      </a:r>
                    </a:p>
                  </a:txBody>
                  <a:tcPr marT="45729" marB="45729"/>
                </a:tc>
              </a:tr>
              <a:tr h="81161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В.-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59,0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0,9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0,21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0,32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IV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</a:tr>
              <a:tr h="640149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Ёгвинское</a:t>
                      </a:r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6,294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6,158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1,78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13,38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</a:tr>
              <a:tr h="57610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Ленинское</a:t>
                      </a:r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1,90000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1,84392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0,74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2,22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III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</a:tr>
              <a:tr h="640149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Ошибское</a:t>
                      </a:r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VI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</a:tr>
              <a:tr h="640149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Степановское</a:t>
                      </a:r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VI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557CC2-3D17-46C2-9E3E-A3A1DB339388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964488" cy="648072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marL="53975" eaLnBrk="1" hangingPunct="1">
              <a:defRPr/>
            </a:pPr>
            <a:r>
              <a:rPr lang="ru-RU" sz="3200" b="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Уровень сбора платежей за ЖКХ от населения 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842848"/>
              </p:ext>
            </p:extLst>
          </p:nvPr>
        </p:nvGraphicFramePr>
        <p:xfrm>
          <a:off x="123825" y="671513"/>
          <a:ext cx="9042400" cy="5970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32A87-9AF0-4F36-8254-E42B865CBDCA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30350" y="3343275"/>
            <a:ext cx="503238" cy="309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92425" y="3343275"/>
            <a:ext cx="431800" cy="566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I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92588" y="3375025"/>
            <a:ext cx="433387" cy="557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VI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8263" y="1785938"/>
            <a:ext cx="423862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29375" y="2214563"/>
            <a:ext cx="500063" cy="142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172450" y="3395663"/>
            <a:ext cx="544513" cy="369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II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099901"/>
              </p:ext>
            </p:extLst>
          </p:nvPr>
        </p:nvGraphicFramePr>
        <p:xfrm>
          <a:off x="199826" y="908720"/>
          <a:ext cx="8785225" cy="567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179388" y="214313"/>
            <a:ext cx="8856662" cy="50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7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Предоставлено земельных  участков для строительства</a:t>
            </a:r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2325688" y="1870075"/>
            <a:ext cx="590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3635375" y="1833563"/>
            <a:ext cx="660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8" name="TextBox 7"/>
          <p:cNvSpPr txBox="1">
            <a:spLocks noChangeArrowheads="1"/>
          </p:cNvSpPr>
          <p:nvPr/>
        </p:nvSpPr>
        <p:spPr bwMode="auto">
          <a:xfrm rot="10800000" flipV="1">
            <a:off x="1214438" y="1844675"/>
            <a:ext cx="7651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Предоставлено земельных участков для многодетных семей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1 человека в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кв.м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85562"/>
              </p:ext>
            </p:extLst>
          </p:nvPr>
        </p:nvGraphicFramePr>
        <p:xfrm>
          <a:off x="395288" y="1844675"/>
          <a:ext cx="8220076" cy="460851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54427"/>
                <a:gridCol w="2172329"/>
                <a:gridCol w="2172329"/>
                <a:gridCol w="2020991"/>
              </a:tblGrid>
              <a:tr h="151225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Наименования</a:t>
                      </a:r>
                      <a:r>
                        <a:rPr lang="ru-RU" sz="1800" baseline="0" dirty="0" smtClean="0">
                          <a:solidFill>
                            <a:schemeClr val="bg2"/>
                          </a:solidFill>
                        </a:rPr>
                        <a:t> поселения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Площадь предоставленных земельных участков, га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Площадь в </a:t>
                      </a:r>
                      <a:r>
                        <a:rPr lang="ru-RU" sz="1800" dirty="0" err="1" smtClean="0">
                          <a:solidFill>
                            <a:schemeClr val="bg2"/>
                          </a:solidFill>
                        </a:rPr>
                        <a:t>кв.м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/чел.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 anchor="ctr"/>
                </a:tc>
              </a:tr>
              <a:tr h="504036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-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</a:tr>
              <a:tr h="50403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В.-</a:t>
                      </a:r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-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</a:tr>
              <a:tr h="504036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-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</a:tr>
              <a:tr h="4876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-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</a:tr>
              <a:tr h="487654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-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</a:tr>
              <a:tr h="608840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-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E49E7-9F03-4442-AF01-85E6A4804520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068837"/>
              </p:ext>
            </p:extLst>
          </p:nvPr>
        </p:nvGraphicFramePr>
        <p:xfrm>
          <a:off x="193675" y="993775"/>
          <a:ext cx="8732838" cy="5813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07" name="TextBox 5"/>
          <p:cNvSpPr txBox="1">
            <a:spLocks noChangeArrowheads="1"/>
          </p:cNvSpPr>
          <p:nvPr/>
        </p:nvSpPr>
        <p:spPr bwMode="auto">
          <a:xfrm>
            <a:off x="0" y="285750"/>
            <a:ext cx="9001125" cy="70802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Введено жилья</a:t>
            </a:r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8002588" y="4652963"/>
            <a:ext cx="503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2000" b="1">
              <a:solidFill>
                <a:srgbClr val="2F1444"/>
              </a:solidFill>
            </a:endParaRPr>
          </a:p>
        </p:txBody>
      </p:sp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2105419" y="3097124"/>
            <a:ext cx="547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000" b="1" dirty="0" smtClean="0">
                <a:solidFill>
                  <a:srgbClr val="2F1444"/>
                </a:solidFill>
              </a:rPr>
              <a:t>VI</a:t>
            </a:r>
            <a:endParaRPr lang="ru-RU" altLang="ru-RU" sz="2000" b="1" dirty="0">
              <a:solidFill>
                <a:srgbClr val="2F1444"/>
              </a:solidFill>
            </a:endParaRPr>
          </a:p>
        </p:txBody>
      </p:sp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5457825" y="3212916"/>
            <a:ext cx="4286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000" b="1" dirty="0" smtClean="0">
                <a:solidFill>
                  <a:srgbClr val="2F1444"/>
                </a:solidFill>
              </a:rPr>
              <a:t>IV</a:t>
            </a:r>
            <a:endParaRPr lang="ru-RU" altLang="ru-RU" sz="2000" b="1" dirty="0">
              <a:solidFill>
                <a:srgbClr val="2F1444"/>
              </a:solidFill>
            </a:endParaRPr>
          </a:p>
        </p:txBody>
      </p:sp>
      <p:sp>
        <p:nvSpPr>
          <p:cNvPr id="20487" name="TextBox 8"/>
          <p:cNvSpPr txBox="1">
            <a:spLocks noChangeArrowheads="1"/>
          </p:cNvSpPr>
          <p:nvPr/>
        </p:nvSpPr>
        <p:spPr bwMode="auto">
          <a:xfrm rot="10800000" flipV="1">
            <a:off x="1015411" y="3212976"/>
            <a:ext cx="503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000" b="1" dirty="0" smtClean="0">
                <a:solidFill>
                  <a:srgbClr val="2F1444"/>
                </a:solidFill>
              </a:rPr>
              <a:t>V</a:t>
            </a:r>
            <a:endParaRPr lang="ru-RU" altLang="ru-RU" sz="2000" b="1" dirty="0">
              <a:solidFill>
                <a:srgbClr val="2F1444"/>
              </a:solidFill>
            </a:endParaRPr>
          </a:p>
        </p:txBody>
      </p:sp>
      <p:sp>
        <p:nvSpPr>
          <p:cNvPr id="20488" name="TextBox 2"/>
          <p:cNvSpPr txBox="1">
            <a:spLocks noChangeArrowheads="1"/>
          </p:cNvSpPr>
          <p:nvPr/>
        </p:nvSpPr>
        <p:spPr bwMode="auto">
          <a:xfrm>
            <a:off x="7092950" y="695801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Численность постоянного населения</a:t>
            </a:r>
            <a:r>
              <a:rPr lang="en-US" sz="2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chemeClr val="accent1"/>
                </a:solidFill>
                <a:effectLst/>
              </a:rPr>
              <a:t> </a:t>
            </a:r>
            <a:endParaRPr lang="ru-RU" sz="2800" dirty="0">
              <a:solidFill>
                <a:schemeClr val="accent1"/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950407"/>
              </p:ext>
            </p:extLst>
          </p:nvPr>
        </p:nvGraphicFramePr>
        <p:xfrm>
          <a:off x="457200" y="911225"/>
          <a:ext cx="8186739" cy="5254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599"/>
                <a:gridCol w="1800200"/>
                <a:gridCol w="1785951"/>
                <a:gridCol w="1094369"/>
                <a:gridCol w="1191620"/>
              </a:tblGrid>
              <a:tr h="465100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Наименование поселения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на 01.01.2018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на 01.01.2019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отклонение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alpha val="2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alpha val="23000"/>
                      </a:schemeClr>
                    </a:solidFill>
                  </a:tcPr>
                </a:tc>
              </a:tr>
              <a:tr h="4290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+ (-)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alpha val="23000"/>
                      </a:schemeClr>
                    </a:solidFill>
                  </a:tcPr>
                </a:tc>
              </a:tr>
              <a:tr h="50660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Белоевское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4739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4692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2"/>
                          </a:solidFill>
                        </a:rPr>
                        <a:t>-</a:t>
                      </a:r>
                      <a:r>
                        <a:rPr lang="ru-RU" sz="2400" b="0" dirty="0" smtClean="0">
                          <a:solidFill>
                            <a:schemeClr val="bg2"/>
                          </a:solidFill>
                        </a:rPr>
                        <a:t>47</a:t>
                      </a:r>
                      <a:endParaRPr lang="ru-RU" sz="2400" b="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2"/>
                          </a:solidFill>
                        </a:rPr>
                        <a:t>9</a:t>
                      </a:r>
                      <a:r>
                        <a:rPr lang="ru-RU" sz="2400" b="0" dirty="0" smtClean="0">
                          <a:solidFill>
                            <a:schemeClr val="bg2"/>
                          </a:solidFill>
                        </a:rPr>
                        <a:t>9,0</a:t>
                      </a:r>
                      <a:endParaRPr lang="ru-RU" sz="2400" b="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</a:tr>
              <a:tr h="89107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Верх-Иньвенское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4207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4115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-</a:t>
                      </a:r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92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9</a:t>
                      </a:r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7</a:t>
                      </a:r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,</a:t>
                      </a:r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8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</a:tr>
              <a:tr h="512368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bg1"/>
                          </a:solidFill>
                        </a:rPr>
                        <a:t>Ёгвинское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3489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3460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-</a:t>
                      </a:r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29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9</a:t>
                      </a:r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9</a:t>
                      </a:r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,</a:t>
                      </a:r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</a:tr>
              <a:tr h="49503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Ленинское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2539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2484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-</a:t>
                      </a:r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55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9</a:t>
                      </a:r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7</a:t>
                      </a:r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,8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</a:tr>
              <a:tr h="518562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bg1"/>
                          </a:solidFill>
                        </a:rPr>
                        <a:t>Ошибское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2587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2525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-</a:t>
                      </a:r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62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9</a:t>
                      </a:r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7</a:t>
                      </a:r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,6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</a:tr>
              <a:tr h="545783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bg1"/>
                          </a:solidFill>
                        </a:rPr>
                        <a:t>Степановское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5070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5043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-</a:t>
                      </a:r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27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9</a:t>
                      </a:r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9</a:t>
                      </a:r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,</a:t>
                      </a:r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</a:tr>
              <a:tr h="89107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Итого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22631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22319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-</a:t>
                      </a:r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312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9</a:t>
                      </a:r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8</a:t>
                      </a:r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,</a:t>
                      </a:r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BD144-9AC6-44C5-9585-3D374FA22F6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dirty="0" smtClean="0">
                <a:solidFill>
                  <a:srgbClr val="7030A0"/>
                </a:solidFill>
              </a:rPr>
              <a:t>ИТОГИ ПО БЛОКУ «УПРАВЛЕНИЕ РЕСУРСАМИ И РАЗВИТИЕ  ИНФРАСТРУКТУРЫ»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8454304"/>
              </p:ext>
            </p:extLst>
          </p:nvPr>
        </p:nvGraphicFramePr>
        <p:xfrm>
          <a:off x="179509" y="1124745"/>
          <a:ext cx="8640967" cy="525658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08811"/>
                <a:gridCol w="916419"/>
                <a:gridCol w="803167"/>
                <a:gridCol w="936104"/>
                <a:gridCol w="849695"/>
                <a:gridCol w="681307"/>
                <a:gridCol w="845264"/>
                <a:gridCol w="576064"/>
                <a:gridCol w="576064"/>
                <a:gridCol w="648072"/>
              </a:tblGrid>
              <a:tr h="230425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Наименования</a:t>
                      </a:r>
                      <a:r>
                        <a:rPr lang="ru-RU" sz="1800" baseline="0" dirty="0" smtClean="0">
                          <a:solidFill>
                            <a:schemeClr val="bg2"/>
                          </a:solidFill>
                        </a:rPr>
                        <a:t> поселения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Объем средств, израсходованных на  ремонт дорог, мостов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Расходы на благоустройство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Объем </a:t>
                      </a:r>
                      <a:r>
                        <a:rPr lang="ru-RU" sz="1800" baseline="0" dirty="0" smtClean="0">
                          <a:solidFill>
                            <a:schemeClr val="bg2"/>
                          </a:solidFill>
                        </a:rPr>
                        <a:t>выделенных средств на капремонт жилья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Предоставлено</a:t>
                      </a:r>
                      <a:r>
                        <a:rPr kumimoji="0" lang="ru-RU" sz="1600" b="1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 земельных участков для многодетных семей</a:t>
                      </a:r>
                      <a:endParaRPr kumimoji="0" lang="ru-RU" sz="1600" b="1" kern="1200" baseline="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Уровень сбора платежей за ЖКХ 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Предоставлено</a:t>
                      </a:r>
                      <a:r>
                        <a:rPr lang="ru-RU" sz="1800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земельных участков</a:t>
                      </a:r>
                      <a:r>
                        <a:rPr lang="en-US" sz="18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для</a:t>
                      </a:r>
                      <a:r>
                        <a:rPr lang="ru-RU" sz="1800" baseline="0" dirty="0" smtClean="0">
                          <a:solidFill>
                            <a:schemeClr val="bg2"/>
                          </a:solidFill>
                        </a:rPr>
                        <a:t> строительства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Введено</a:t>
                      </a:r>
                      <a:r>
                        <a:rPr lang="ru-RU" sz="1800" baseline="0" dirty="0" smtClean="0">
                          <a:solidFill>
                            <a:schemeClr val="bg2"/>
                          </a:solidFill>
                        </a:rPr>
                        <a:t> жилья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Сумма мест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ru-RU" sz="1800" dirty="0" smtClean="0">
                        <a:solidFill>
                          <a:schemeClr val="bg2"/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</a:p>
                    <a:p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vert="vert" anchor="ctr"/>
                </a:tc>
              </a:tr>
              <a:tr h="432047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ru-RU" sz="24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32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V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44842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В.-</a:t>
                      </a:r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ru-RU" sz="24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24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464799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ru-RU" sz="24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27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IV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409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ru-RU" sz="24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25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III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425543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ru-RU" sz="24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37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513927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24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ru-RU" sz="24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24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8464D7-7AAA-4D48-9D64-B36BE184D9B8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1285861"/>
            <a:ext cx="9144000" cy="307183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cap="none" spc="50" dirty="0" smtClean="0">
                <a:ln w="11430"/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Экономическое развитие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2868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pPr marL="53975" eaLnBrk="1" fontAlgn="auto" hangingPunct="1">
              <a:spcAft>
                <a:spcPts val="0"/>
              </a:spcAft>
              <a:defRPr/>
            </a:pPr>
            <a:r>
              <a:rPr lang="ru-RU" sz="2500" dirty="0" smtClean="0"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Уровень официальной безработицы от общего числа экономически активного </a:t>
            </a:r>
            <a:r>
              <a:rPr lang="ru-RU" sz="2500" smtClean="0"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населения,</a:t>
            </a:r>
            <a:r>
              <a:rPr lang="en-US" sz="2500" smtClean="0"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z="2500" dirty="0" smtClean="0"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 (по данным ЦЗН)</a:t>
            </a:r>
          </a:p>
        </p:txBody>
      </p:sp>
      <p:graphicFrame>
        <p:nvGraphicFramePr>
          <p:cNvPr id="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914789"/>
              </p:ext>
            </p:extLst>
          </p:nvPr>
        </p:nvGraphicFramePr>
        <p:xfrm>
          <a:off x="74613" y="1023938"/>
          <a:ext cx="9034462" cy="575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2D1AB-3893-4903-9091-CD60AD166A7A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2663825" y="3921125"/>
            <a:ext cx="50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b="1" dirty="0" smtClean="0">
                <a:solidFill>
                  <a:schemeClr val="bg1"/>
                </a:solidFill>
                <a:latin typeface="Times New Roman" pitchFamily="18" charset="0"/>
              </a:rPr>
              <a:t>V</a:t>
            </a:r>
            <a:endParaRPr lang="ru-RU" altLang="ru-RU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558" name="TextBox 5"/>
          <p:cNvSpPr txBox="1">
            <a:spLocks noChangeArrowheads="1"/>
          </p:cNvSpPr>
          <p:nvPr/>
        </p:nvSpPr>
        <p:spPr bwMode="auto">
          <a:xfrm>
            <a:off x="5795963" y="3935413"/>
            <a:ext cx="5762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b="1" dirty="0" smtClean="0">
                <a:solidFill>
                  <a:schemeClr val="bg1"/>
                </a:solidFill>
                <a:latin typeface="Book Antiqua" pitchFamily="18" charset="0"/>
              </a:rPr>
              <a:t>VI</a:t>
            </a:r>
            <a:endParaRPr lang="ru-RU" altLang="ru-RU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559" name="TextBox 7"/>
          <p:cNvSpPr txBox="1">
            <a:spLocks noChangeArrowheads="1"/>
          </p:cNvSpPr>
          <p:nvPr/>
        </p:nvSpPr>
        <p:spPr bwMode="auto">
          <a:xfrm>
            <a:off x="3708400" y="3930650"/>
            <a:ext cx="576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b="1" dirty="0" smtClean="0">
                <a:solidFill>
                  <a:schemeClr val="bg1"/>
                </a:solidFill>
                <a:latin typeface="Book Antiqua" pitchFamily="18" charset="0"/>
              </a:rPr>
              <a:t>IV</a:t>
            </a:r>
            <a:endParaRPr lang="ru-RU" altLang="ru-RU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560" name="TextBox 8"/>
          <p:cNvSpPr txBox="1">
            <a:spLocks noChangeArrowheads="1"/>
          </p:cNvSpPr>
          <p:nvPr/>
        </p:nvSpPr>
        <p:spPr bwMode="auto">
          <a:xfrm>
            <a:off x="4787900" y="3930650"/>
            <a:ext cx="50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b="1" dirty="0" smtClean="0">
                <a:solidFill>
                  <a:schemeClr val="bg1"/>
                </a:solidFill>
                <a:latin typeface="Times New Roman" pitchFamily="18" charset="0"/>
              </a:rPr>
              <a:t>II</a:t>
            </a:r>
            <a:endParaRPr lang="ru-RU" altLang="ru-RU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561" name="TextBox 9"/>
          <p:cNvSpPr txBox="1">
            <a:spLocks noChangeArrowheads="1"/>
          </p:cNvSpPr>
          <p:nvPr/>
        </p:nvSpPr>
        <p:spPr bwMode="auto">
          <a:xfrm>
            <a:off x="1539875" y="3927475"/>
            <a:ext cx="500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b="1" dirty="0" smtClean="0">
                <a:solidFill>
                  <a:schemeClr val="bg1"/>
                </a:solidFill>
                <a:latin typeface="Times New Roman" pitchFamily="18" charset="0"/>
              </a:rPr>
              <a:t>I</a:t>
            </a:r>
            <a:endParaRPr lang="ru-RU" altLang="ru-RU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>
              <a:defRPr/>
            </a:pPr>
            <a:r>
              <a:rPr lang="ru-RU" sz="3200" dirty="0" smtClean="0">
                <a:solidFill>
                  <a:srgbClr val="0033CC"/>
                </a:solidFill>
              </a:rPr>
              <a:t>Участие в </a:t>
            </a:r>
            <a:r>
              <a:rPr lang="ru-RU" sz="3200" dirty="0" err="1" smtClean="0">
                <a:solidFill>
                  <a:srgbClr val="0033CC"/>
                </a:solidFill>
              </a:rPr>
              <a:t>софинансировании</a:t>
            </a:r>
            <a:r>
              <a:rPr lang="ru-RU" sz="3200" dirty="0" smtClean="0">
                <a:solidFill>
                  <a:srgbClr val="0033CC"/>
                </a:solidFill>
              </a:rPr>
              <a:t> проектов инициативного бюджетирования</a:t>
            </a:r>
            <a:endParaRPr lang="ru-RU" sz="3200" dirty="0">
              <a:solidFill>
                <a:srgbClr val="0033CC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964441"/>
              </p:ext>
            </p:extLst>
          </p:nvPr>
        </p:nvGraphicFramePr>
        <p:xfrm>
          <a:off x="457200" y="1600200"/>
          <a:ext cx="8507414" cy="4629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80"/>
                <a:gridCol w="2232281"/>
                <a:gridCol w="2232281"/>
                <a:gridCol w="2160272"/>
              </a:tblGrid>
              <a:tr h="118873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Наименование поселения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1" marR="91441" marT="45724" marB="4572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Количество инициативного бюджетирования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1" marR="91441" marT="45724" marB="4572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Объем привлеченных средств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ru-RU" sz="1800" dirty="0" err="1" smtClean="0">
                          <a:solidFill>
                            <a:schemeClr val="bg1"/>
                          </a:solidFill>
                        </a:rPr>
                        <a:t>тыс.руб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.)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1" marR="91441" marT="45724" marB="4572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Место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(по объему привлеченных средств)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1" marR="91441" marT="45724" marB="4572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40091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Белоевское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1837,261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</a:tr>
              <a:tr h="64805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Верх-</a:t>
                      </a:r>
                      <a:r>
                        <a:rPr lang="ru-RU" sz="1800" dirty="0" err="1" smtClean="0"/>
                        <a:t>Иньвенское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1351,90170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</a:tr>
              <a:tr h="504058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Ёгвинское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</a:tr>
              <a:tr h="50405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Ленинское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581,72200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III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</a:tr>
              <a:tr h="504058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Ошибское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0</a:t>
                      </a:r>
                      <a:endParaRPr lang="ru-RU" sz="1800" i="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</a:tr>
              <a:tr h="640091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Степановское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532E2-1767-4513-B7EE-F4B347ED0E48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8712968" cy="88235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 marL="53975" eaLnBrk="1" fontAlgn="auto" hangingPunct="1">
              <a:spcAft>
                <a:spcPts val="0"/>
              </a:spcAft>
              <a:defRPr/>
            </a:pPr>
            <a:r>
              <a:rPr lang="ru-RU" sz="2500" dirty="0" smtClean="0">
                <a:solidFill>
                  <a:srgbClr val="0033CC"/>
                </a:solidFill>
                <a:effectLst/>
                <a:latin typeface="Calibri" pitchFamily="34" charset="0"/>
                <a:cs typeface="Times New Roman" pitchFamily="18" charset="0"/>
              </a:rPr>
              <a:t>Вновь зарегистрировано юридических лиц и индивидуальных предпринимателей, создано рабочих мест</a:t>
            </a:r>
            <a:endParaRPr lang="ru-RU" sz="2500" dirty="0" smtClean="0">
              <a:solidFill>
                <a:srgbClr val="FF0000"/>
              </a:solidFill>
              <a:effectLst/>
              <a:latin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</p:nvPr>
        </p:nvGraphicFramePr>
        <p:xfrm>
          <a:off x="374650" y="1052513"/>
          <a:ext cx="8610600" cy="5227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9BC40F-8339-4DC8-9258-A0555664D863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57250" y="1143000"/>
            <a:ext cx="500063" cy="2143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00375" y="1071563"/>
            <a:ext cx="500063" cy="357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665321"/>
              </p:ext>
            </p:extLst>
          </p:nvPr>
        </p:nvGraphicFramePr>
        <p:xfrm>
          <a:off x="179388" y="1411288"/>
          <a:ext cx="8713786" cy="4776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0069"/>
                <a:gridCol w="2684341"/>
                <a:gridCol w="1899688"/>
                <a:gridCol w="1899688"/>
              </a:tblGrid>
              <a:tr h="122556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Наименование поселения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Юридические лица/ индивидуальные предприниматели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Создано рабочих мест</a:t>
                      </a:r>
                      <a:endParaRPr lang="ru-RU" sz="1800" baseline="0" dirty="0" smtClean="0"/>
                    </a:p>
                    <a:p>
                      <a:pPr algn="r"/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Место </a:t>
                      </a:r>
                    </a:p>
                    <a:p>
                      <a:pPr algn="ctr"/>
                      <a:r>
                        <a:rPr lang="ru-RU" sz="1800" dirty="0" smtClean="0"/>
                        <a:t>(по кол-ву зарегистрированных ЮЛ и ИП)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</a:tr>
              <a:tr h="591871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0/3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IV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</a:tr>
              <a:tr h="59187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В.-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0/9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</a:tr>
              <a:tr h="591871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0/3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IV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</a:tr>
              <a:tr h="59187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0/6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</a:tr>
              <a:tr h="591871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0/0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</a:tr>
              <a:tr h="591871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0/5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III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Autofit/>
          </a:bodyPr>
          <a:lstStyle/>
          <a:p>
            <a:pPr>
              <a:defRPr/>
            </a:pPr>
            <a:r>
              <a:rPr lang="ru-RU" sz="2300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Доля скважин, используемых для хозяйственно-питьевого водоснабжения населения, на которые получена лицензия на добычу подземных вод к общему количеству скважин</a:t>
            </a:r>
            <a:endParaRPr lang="ru-RU" sz="2300" dirty="0"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093304"/>
              </p:ext>
            </p:extLst>
          </p:nvPr>
        </p:nvGraphicFramePr>
        <p:xfrm>
          <a:off x="34925" y="1412875"/>
          <a:ext cx="9145587" cy="5400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460"/>
                <a:gridCol w="2363550"/>
                <a:gridCol w="1944215"/>
                <a:gridCol w="2088231"/>
                <a:gridCol w="1152131"/>
              </a:tblGrid>
              <a:tr h="228604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поселения</a:t>
                      </a:r>
                      <a:endParaRPr lang="ru-RU" sz="1600" dirty="0"/>
                    </a:p>
                  </a:txBody>
                  <a:tcPr marL="91447" marR="91447" marT="45705" marB="45705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скважин, использованных для хозяйственно питьевого водоснабжения </a:t>
                      </a:r>
                      <a:endParaRPr lang="ru-RU" sz="1600" dirty="0"/>
                    </a:p>
                  </a:txBody>
                  <a:tcPr marL="91447" marR="91447" marT="45705" marB="45705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Количество скважин, используемых для хозяйственно- питьевого водоснабжения, </a:t>
                      </a:r>
                    </a:p>
                    <a:p>
                      <a:pPr algn="ctr"/>
                      <a:r>
                        <a:rPr lang="ru-RU" sz="1600" dirty="0" smtClean="0"/>
                        <a:t>на которые получена лицензия </a:t>
                      </a:r>
                      <a:endParaRPr lang="ru-RU" sz="1600" dirty="0"/>
                    </a:p>
                  </a:txBody>
                  <a:tcPr marL="91447" marR="91447" marT="45705" marB="45705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Доля </a:t>
                      </a:r>
                    </a:p>
                    <a:p>
                      <a:pPr algn="ctr"/>
                      <a:r>
                        <a:rPr lang="ru-RU" sz="1600" dirty="0" smtClean="0"/>
                        <a:t>скважин на которые получена лицензия на добычу подземных вод к общему количеству скважин</a:t>
                      </a:r>
                      <a:endParaRPr lang="ru-RU" sz="1600" dirty="0"/>
                    </a:p>
                  </a:txBody>
                  <a:tcPr marL="91447" marR="91447" marT="45705" marB="45705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Место</a:t>
                      </a:r>
                      <a:endParaRPr lang="ru-RU" sz="1600" dirty="0"/>
                    </a:p>
                  </a:txBody>
                  <a:tcPr marL="91447" marR="91447" marT="45705" marB="45705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22262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Белоевское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14,2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IV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</a:tr>
              <a:tr h="72010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Верх-</a:t>
                      </a:r>
                      <a:r>
                        <a:rPr lang="ru-RU" sz="1800" dirty="0" err="1" smtClean="0"/>
                        <a:t>Иньвенское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28,57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</a:tr>
              <a:tr h="504072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Ёгвинское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</a:tr>
              <a:tr h="43206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Ленинское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100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</a:tr>
              <a:tr h="432062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Ошибское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</a:tr>
              <a:tr h="504072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Степановское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67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III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561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35416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rgbClr val="0070C0"/>
                </a:solidFill>
                <a:effectLst/>
              </a:rPr>
              <a:t>Доля охвата населения, проживающего на территории сельского поселения, вывозом ТКО (твердых коммунальных отходов)</a:t>
            </a:r>
            <a:endParaRPr lang="ru-RU" sz="2800" dirty="0">
              <a:solidFill>
                <a:srgbClr val="0070C0"/>
              </a:solidFill>
              <a:effectLst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056388"/>
              </p:ext>
            </p:extLst>
          </p:nvPr>
        </p:nvGraphicFramePr>
        <p:xfrm>
          <a:off x="6350" y="1916113"/>
          <a:ext cx="9001126" cy="4479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123"/>
                <a:gridCol w="2952369"/>
                <a:gridCol w="2664333"/>
                <a:gridCol w="1627301"/>
              </a:tblGrid>
              <a:tr h="173731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Наименование поселения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Доля охвата населенных пунктов централизованным вывозом мусора к общему количеству населенных пунктов, %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Доля охвата населения централизованным вывозом мусора к общему количеству населения, %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Место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</a:tr>
              <a:tr h="36572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Белоевское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37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89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</a:tr>
              <a:tr h="64003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Верх-</a:t>
                      </a:r>
                      <a:r>
                        <a:rPr lang="ru-RU" sz="1800" dirty="0" err="1" smtClean="0"/>
                        <a:t>Иньвенское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90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90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</a:tr>
              <a:tr h="36572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Ёгвинское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50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88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III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</a:tr>
              <a:tr h="36572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Ленинское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74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</a:tr>
              <a:tr h="36572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Ошибское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43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72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</a:tr>
              <a:tr h="639688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Степановское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86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86,7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IV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927B8-0340-4A53-802A-341D7B205C33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5783158"/>
              </p:ext>
            </p:extLst>
          </p:nvPr>
        </p:nvGraphicFramePr>
        <p:xfrm>
          <a:off x="252413" y="1125538"/>
          <a:ext cx="4394200" cy="5472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3DDEE-585E-435E-9A6D-F194679E057E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  <p:graphicFrame>
        <p:nvGraphicFramePr>
          <p:cNvPr id="3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1614090"/>
              </p:ext>
            </p:extLst>
          </p:nvPr>
        </p:nvGraphicFramePr>
        <p:xfrm>
          <a:off x="4860032" y="961261"/>
          <a:ext cx="3786187" cy="504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8688" y="428625"/>
            <a:ext cx="6858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latin typeface="+mn-lt"/>
              </a:rPr>
              <a:t>Личное подворье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00338" y="5775325"/>
            <a:ext cx="431800" cy="338138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IV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9613" y="5830888"/>
            <a:ext cx="414337" cy="338137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V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1788" y="5775325"/>
            <a:ext cx="431800" cy="369888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VI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>
            <a:alpha val="5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960433"/>
              </p:ext>
            </p:extLst>
          </p:nvPr>
        </p:nvGraphicFramePr>
        <p:xfrm>
          <a:off x="303780" y="764704"/>
          <a:ext cx="4483100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A430C-DA05-466C-BE23-206E10D44C90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331913" y="142875"/>
            <a:ext cx="6858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latin typeface="+mn-lt"/>
              </a:rPr>
              <a:t>Личное подворье</a:t>
            </a:r>
          </a:p>
        </p:txBody>
      </p:sp>
      <p:graphicFrame>
        <p:nvGraphicFramePr>
          <p:cNvPr id="3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5470129"/>
              </p:ext>
            </p:extLst>
          </p:nvPr>
        </p:nvGraphicFramePr>
        <p:xfrm>
          <a:off x="4811713" y="717550"/>
          <a:ext cx="3898900" cy="504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"/>
            <a:ext cx="9036496" cy="1124744"/>
          </a:xfrm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0033CC"/>
                </a:solidFill>
                <a:effectLst/>
              </a:rPr>
              <a:t>Предоставление земельных участков, образованных из невостребованных земельных долей, в %</a:t>
            </a:r>
            <a:endParaRPr lang="ru-RU" sz="2400" dirty="0">
              <a:solidFill>
                <a:srgbClr val="0033CC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559141"/>
              </p:ext>
            </p:extLst>
          </p:nvPr>
        </p:nvGraphicFramePr>
        <p:xfrm>
          <a:off x="107950" y="1052513"/>
          <a:ext cx="9036049" cy="501600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80583"/>
                <a:gridCol w="1179587"/>
                <a:gridCol w="1757854"/>
                <a:gridCol w="1746224"/>
                <a:gridCol w="1265793"/>
                <a:gridCol w="1506008"/>
              </a:tblGrid>
              <a:tr h="164582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Наименование поселения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Всего площадь долевых земель, га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bg2"/>
                          </a:solidFill>
                        </a:rPr>
                        <a:t>Предоставлено </a:t>
                      </a:r>
                      <a:r>
                        <a:rPr lang="en-US" sz="1700" dirty="0" smtClean="0">
                          <a:solidFill>
                            <a:schemeClr val="bg2"/>
                          </a:solidFill>
                        </a:rPr>
                        <a:t/>
                      </a:r>
                      <a:br>
                        <a:rPr lang="en-US" sz="1700" dirty="0" smtClean="0">
                          <a:solidFill>
                            <a:schemeClr val="bg2"/>
                          </a:solidFill>
                        </a:rPr>
                      </a:br>
                      <a:r>
                        <a:rPr lang="ru-RU" sz="1700" dirty="0" smtClean="0">
                          <a:solidFill>
                            <a:schemeClr val="bg2"/>
                          </a:solidFill>
                        </a:rPr>
                        <a:t>в собственность </a:t>
                      </a:r>
                      <a:r>
                        <a:rPr lang="en-US" sz="1700" dirty="0" smtClean="0">
                          <a:solidFill>
                            <a:schemeClr val="bg2"/>
                          </a:solidFill>
                        </a:rPr>
                        <a:t/>
                      </a:r>
                      <a:br>
                        <a:rPr lang="en-US" sz="1700" dirty="0" smtClean="0">
                          <a:solidFill>
                            <a:schemeClr val="bg2"/>
                          </a:solidFill>
                        </a:rPr>
                      </a:br>
                      <a:r>
                        <a:rPr lang="ru-RU" sz="1700" dirty="0" smtClean="0">
                          <a:solidFill>
                            <a:schemeClr val="bg2"/>
                          </a:solidFill>
                        </a:rPr>
                        <a:t>(с нарастающим</a:t>
                      </a:r>
                      <a:r>
                        <a:rPr lang="ru-RU" sz="1700" baseline="0" dirty="0" smtClean="0">
                          <a:solidFill>
                            <a:schemeClr val="bg2"/>
                          </a:solidFill>
                        </a:rPr>
                        <a:t> итогом с начала года), га</a:t>
                      </a:r>
                      <a:endParaRPr lang="ru-RU" sz="1700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2"/>
                          </a:solidFill>
                        </a:rPr>
                        <a:t>Предоставлено в аренду (с нарастающим</a:t>
                      </a:r>
                      <a:r>
                        <a:rPr lang="ru-RU" sz="1700" baseline="0" dirty="0" smtClean="0">
                          <a:solidFill>
                            <a:schemeClr val="bg2"/>
                          </a:solidFill>
                        </a:rPr>
                        <a:t> итогом с начала года), га</a:t>
                      </a:r>
                      <a:endParaRPr lang="ru-RU" sz="1700" dirty="0" smtClean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%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</a:tr>
              <a:tr h="370532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12410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5,0262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,</a:t>
                      </a:r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00</a:t>
                      </a:r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04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</a:tr>
              <a:tr h="64794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В.-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9333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</a:tr>
              <a:tr h="431964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10885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</a:tr>
              <a:tr h="50395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10920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252</a:t>
                      </a:r>
                      <a:endParaRPr lang="ru-RU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0,02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</a:tr>
              <a:tr h="639877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11000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13,06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,001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III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</a:tr>
              <a:tr h="639877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8535,7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4BCF50-E68E-406D-8000-C3C8DF9AAD46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1285861"/>
            <a:ext cx="9144000" cy="307183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cap="none" spc="50" dirty="0" smtClean="0">
                <a:ln w="11430"/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Управление </a:t>
            </a:r>
            <a:br>
              <a:rPr lang="ru-RU" sz="8000" cap="none" spc="50" dirty="0" smtClean="0">
                <a:ln w="11430"/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8000" cap="none" spc="50" dirty="0" smtClean="0">
                <a:ln w="11430"/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финансами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rgbClr val="0033CC"/>
                </a:solidFill>
              </a:rPr>
              <a:t>ИТОГИ ПО БЛОКУ «ЭКОНОМИЧЕСКОЕ РАЗВИТИЕ»</a:t>
            </a:r>
            <a:endParaRPr lang="ru-RU" sz="2800" dirty="0">
              <a:solidFill>
                <a:srgbClr val="0033CC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9068118"/>
              </p:ext>
            </p:extLst>
          </p:nvPr>
        </p:nvGraphicFramePr>
        <p:xfrm>
          <a:off x="0" y="1052738"/>
          <a:ext cx="9144004" cy="599547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70691"/>
                <a:gridCol w="657095"/>
                <a:gridCol w="936104"/>
                <a:gridCol w="692803"/>
                <a:gridCol w="891375"/>
                <a:gridCol w="576064"/>
                <a:gridCol w="576064"/>
                <a:gridCol w="576064"/>
                <a:gridCol w="1008112"/>
                <a:gridCol w="720080"/>
                <a:gridCol w="539552"/>
              </a:tblGrid>
              <a:tr h="230861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2"/>
                          </a:solidFill>
                        </a:rPr>
                        <a:t>Наименования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</a:rPr>
                        <a:t> поселения</a:t>
                      </a:r>
                      <a:endParaRPr lang="ru-RU" sz="14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Уровень официальной безработицы</a:t>
                      </a:r>
                      <a:endParaRPr lang="ru-RU" sz="1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Участие в </a:t>
                      </a:r>
                      <a:r>
                        <a:rPr lang="ru-RU" sz="14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софинансировании</a:t>
                      </a:r>
                      <a:r>
                        <a:rPr lang="ru-RU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проектов инициативного бюджетирования</a:t>
                      </a:r>
                      <a:endParaRPr lang="ru-RU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Зарегистрировано ЮЛ и ИП</a:t>
                      </a:r>
                      <a:endParaRPr lang="ru-RU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Доля скважин на которые получена лицензия</a:t>
                      </a: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Вывоз ТКО</a:t>
                      </a: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Личное подворье </a:t>
                      </a:r>
                      <a:endParaRPr lang="en-US" sz="1400" b="1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(коровы)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Личное подворье (КРС</a:t>
                      </a:r>
                      <a:r>
                        <a:rPr lang="en-US" sz="1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ru-RU" sz="1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Предоставлено земельных участков, образованных из невостребованных </a:t>
                      </a:r>
                      <a:r>
                        <a:rPr kumimoji="0" lang="ru-RU" sz="1400" b="1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зем.долей</a:t>
                      </a:r>
                      <a:endParaRPr kumimoji="0" lang="ru-RU" sz="1400" b="1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Сумма мест</a:t>
                      </a:r>
                      <a:endParaRPr lang="ru-RU" sz="1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М</a:t>
                      </a:r>
                      <a:r>
                        <a:rPr lang="ru-RU" sz="1400" b="1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есто</a:t>
                      </a:r>
                      <a:endParaRPr lang="ru-RU" sz="1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vert="vert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648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Верх-</a:t>
                      </a:r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ru-RU" sz="1600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25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436355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28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IV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</a:p>
                    <a:p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III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40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811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ru-RU" sz="16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37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V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BD494-1A89-494C-9405-3E919A2779FC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1285861"/>
            <a:ext cx="9144000" cy="307183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cap="none" spc="50" dirty="0" smtClean="0">
                <a:ln w="11430"/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Развитие человеческого потенциала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12700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FFC000"/>
                </a:solidFill>
                <a:effectLst/>
              </a:rPr>
              <a:t>Расходы на физическую культуру и спорт, </a:t>
            </a:r>
            <a:r>
              <a:rPr lang="en-US" sz="2400" dirty="0" smtClean="0">
                <a:solidFill>
                  <a:srgbClr val="FFC000"/>
                </a:solidFill>
                <a:effectLst/>
              </a:rPr>
              <a:t/>
            </a:r>
            <a:br>
              <a:rPr lang="en-US" sz="2400" dirty="0" smtClean="0">
                <a:solidFill>
                  <a:srgbClr val="FFC000"/>
                </a:solidFill>
                <a:effectLst/>
              </a:rPr>
            </a:br>
            <a:r>
              <a:rPr lang="ru-RU" sz="2400" dirty="0" smtClean="0">
                <a:solidFill>
                  <a:srgbClr val="FFC000"/>
                </a:solidFill>
                <a:effectLst/>
              </a:rPr>
              <a:t>на 1 жителя</a:t>
            </a:r>
            <a:r>
              <a:rPr lang="en-US" sz="2400" dirty="0" smtClean="0">
                <a:solidFill>
                  <a:srgbClr val="FFC000"/>
                </a:solidFill>
                <a:effectLst/>
              </a:rPr>
              <a:t> </a:t>
            </a:r>
            <a:r>
              <a:rPr lang="ru-RU" sz="2400" dirty="0" smtClean="0">
                <a:solidFill>
                  <a:srgbClr val="FFC000"/>
                </a:solidFill>
                <a:effectLst/>
              </a:rPr>
              <a:t>в руб.</a:t>
            </a:r>
            <a:endParaRPr lang="ru-RU" sz="2400" dirty="0">
              <a:solidFill>
                <a:srgbClr val="FFC000"/>
              </a:solidFill>
              <a:effectLst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800102"/>
              </p:ext>
            </p:extLst>
          </p:nvPr>
        </p:nvGraphicFramePr>
        <p:xfrm>
          <a:off x="250825" y="1412875"/>
          <a:ext cx="8642350" cy="511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7417CB-90DE-4F0C-B90B-15BAF185D5A7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214281" y="142852"/>
            <a:ext cx="8750207" cy="642918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53975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FFC000"/>
                </a:solidFill>
                <a:effectLst/>
              </a:rPr>
              <a:t>ИТОГИ РАЙОННОЙ СПАРТАКИАДЫ</a:t>
            </a:r>
            <a:br>
              <a:rPr lang="ru-RU" sz="2000" dirty="0" smtClean="0">
                <a:solidFill>
                  <a:srgbClr val="FFC000"/>
                </a:solidFill>
                <a:effectLst/>
              </a:rPr>
            </a:br>
            <a:r>
              <a:rPr lang="ru-RU" sz="2000" dirty="0" smtClean="0">
                <a:solidFill>
                  <a:srgbClr val="FFC000"/>
                </a:solidFill>
                <a:effectLst/>
              </a:rPr>
              <a:t> за </a:t>
            </a:r>
            <a:r>
              <a:rPr lang="en-US" sz="2000" dirty="0" smtClean="0">
                <a:solidFill>
                  <a:srgbClr val="FFC000"/>
                </a:solidFill>
                <a:effectLst/>
              </a:rPr>
              <a:t>I</a:t>
            </a:r>
            <a:r>
              <a:rPr lang="ru-RU" sz="2000" dirty="0" smtClean="0">
                <a:solidFill>
                  <a:srgbClr val="FFC000"/>
                </a:solidFill>
                <a:effectLst/>
              </a:rPr>
              <a:t> квартал 201</a:t>
            </a:r>
            <a:r>
              <a:rPr lang="en-US" sz="2000" dirty="0" smtClean="0">
                <a:solidFill>
                  <a:srgbClr val="FFC000"/>
                </a:solidFill>
                <a:effectLst/>
              </a:rPr>
              <a:t>9</a:t>
            </a:r>
            <a:r>
              <a:rPr lang="ru-RU" sz="2000" dirty="0" smtClean="0">
                <a:solidFill>
                  <a:srgbClr val="FFC000"/>
                </a:solidFill>
                <a:effectLst/>
              </a:rPr>
              <a:t> г.</a:t>
            </a:r>
            <a:endParaRPr lang="ru-RU" sz="20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3DDDA-EB3E-498D-B9E2-BA407DCE329E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883120"/>
              </p:ext>
            </p:extLst>
          </p:nvPr>
        </p:nvGraphicFramePr>
        <p:xfrm>
          <a:off x="3" y="908720"/>
          <a:ext cx="9010315" cy="5445576"/>
        </p:xfrm>
        <a:graphic>
          <a:graphicData uri="http://schemas.openxmlformats.org/drawingml/2006/table">
            <a:tbl>
              <a:tblPr/>
              <a:tblGrid>
                <a:gridCol w="1462372"/>
                <a:gridCol w="348330"/>
                <a:gridCol w="475567"/>
                <a:gridCol w="679383"/>
                <a:gridCol w="407629"/>
                <a:gridCol w="475567"/>
                <a:gridCol w="475567"/>
                <a:gridCol w="407629"/>
                <a:gridCol w="407629"/>
                <a:gridCol w="543507"/>
                <a:gridCol w="761025"/>
                <a:gridCol w="792088"/>
                <a:gridCol w="548044"/>
                <a:gridCol w="657838"/>
                <a:gridCol w="568140"/>
              </a:tblGrid>
              <a:tr h="332188">
                <a:tc gridSpan="1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76325" algn="l"/>
                          <a:tab pos="2181225" algn="ctr"/>
                        </a:tabLst>
                      </a:pPr>
                      <a:r>
                        <a:rPr lang="ru-RU" sz="12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ВИДЫ</a:t>
                      </a:r>
                      <a:r>
                        <a:rPr lang="ru-RU" sz="1200" b="1" baseline="0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  СПОРТА</a:t>
                      </a:r>
                      <a:endParaRPr lang="ru-RU" sz="12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76325" algn="l"/>
                          <a:tab pos="2181225" algn="ctr"/>
                        </a:tabLs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76325" algn="l"/>
                          <a:tab pos="2181225" algn="ctr"/>
                        </a:tabLs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76325" algn="l"/>
                          <a:tab pos="2181225" algn="ctr"/>
                        </a:tabLs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76325" algn="l"/>
                          <a:tab pos="2181225" algn="ctr"/>
                        </a:tabLs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76325" algn="l"/>
                          <a:tab pos="2181225" algn="ctr"/>
                        </a:tabLs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76325" algn="l"/>
                          <a:tab pos="2181225" algn="ctr"/>
                        </a:tabLs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чки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Место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16840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</a:rPr>
                        <a:t>Наименование</a:t>
                      </a:r>
                      <a:r>
                        <a:rPr lang="ru-RU" sz="1700" b="1" baseline="0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</a:rPr>
                        <a:t> поселения</a:t>
                      </a:r>
                      <a:endParaRPr lang="ru-RU" sz="1700" b="1" dirty="0" smtClean="0">
                        <a:solidFill>
                          <a:schemeClr val="bg2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М.футбол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Волейбол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Лыжня России 2019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</a:rPr>
                        <a:t>Гиревой спорт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</a:rPr>
                        <a:t>Эстаф</a:t>
                      </a: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</a:rPr>
                        <a:t>.«</a:t>
                      </a:r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</a:rPr>
                        <a:t>Иньв.край</a:t>
                      </a: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</a:rPr>
                        <a:t>»</a:t>
                      </a:r>
                    </a:p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Шашки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</a:rPr>
                        <a:t>Футбол</a:t>
                      </a:r>
                    </a:p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Шахматы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Кросс наций  - 2018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Настольный  теннис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</a:rPr>
                        <a:t>Баскетбол</a:t>
                      </a:r>
                    </a:p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ГТО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Белоевское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400" b="1" i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b="1" i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2400" b="1" i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i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i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i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i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i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III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Верх-</a:t>
                      </a:r>
                      <a:r>
                        <a:rPr lang="ru-RU" sz="1400" b="1" dirty="0" err="1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Иньвенское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Ёгвинское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I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Ленин</a:t>
                      </a:r>
                      <a:r>
                        <a:rPr lang="en-US" sz="1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кое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V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Ошибское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VI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Степановское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IV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defRPr/>
            </a:pPr>
            <a:r>
              <a:rPr lang="ru-RU" sz="30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проведенных мероприятий КДУ на платной основе на 1 ставку специалиста </a:t>
            </a:r>
            <a:endParaRPr lang="ru-RU" sz="3000" b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0435338"/>
              </p:ext>
            </p:extLst>
          </p:nvPr>
        </p:nvGraphicFramePr>
        <p:xfrm>
          <a:off x="22225" y="1268413"/>
          <a:ext cx="9143999" cy="5173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447"/>
                <a:gridCol w="1656184"/>
                <a:gridCol w="1584176"/>
                <a:gridCol w="1800200"/>
                <a:gridCol w="1728192"/>
                <a:gridCol w="777800"/>
              </a:tblGrid>
              <a:tr h="180039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Наименование поселения</a:t>
                      </a:r>
                      <a:endParaRPr lang="ru-RU" sz="18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7" marB="45737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Количество КДУ/ставок специалистов</a:t>
                      </a:r>
                      <a:endParaRPr lang="ru-RU" sz="18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7" marB="45737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Кол-во</a:t>
                      </a:r>
                      <a:r>
                        <a:rPr lang="ru-RU" sz="180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мероприятий на платной основе </a:t>
                      </a:r>
                    </a:p>
                    <a:p>
                      <a:pPr algn="ctr"/>
                      <a:r>
                        <a:rPr lang="ru-RU" sz="180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 1 ставку специалиста</a:t>
                      </a:r>
                      <a:endParaRPr lang="ru-RU" sz="18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7" marB="45737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Кол-во творческих формирований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 1 ставку специалиста </a:t>
                      </a:r>
                      <a:endParaRPr lang="ru-RU" sz="18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7" marB="45737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Сумма привлеченных средств</a:t>
                      </a:r>
                      <a:endParaRPr lang="en-US" sz="1800" dirty="0" smtClean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ru-RU" sz="1800" dirty="0" err="1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тыс.руб</a:t>
                      </a:r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.)</a:t>
                      </a:r>
                      <a:endParaRPr lang="ru-RU" sz="18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7" marB="45737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Место</a:t>
                      </a:r>
                      <a:endParaRPr lang="ru-RU" sz="18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7" marB="45737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04111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Белоевское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8/15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3,2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3,1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23200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</a:t>
                      </a:r>
                      <a:endParaRPr lang="ru-RU" sz="1800" dirty="0"/>
                    </a:p>
                  </a:txBody>
                  <a:tcPr marT="45737" marB="45737"/>
                </a:tc>
              </a:tr>
              <a:tr h="64814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Верх-</a:t>
                      </a:r>
                      <a:r>
                        <a:rPr lang="ru-RU" sz="1800" dirty="0" err="1" smtClean="0"/>
                        <a:t>Иньвенское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8/14,5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48900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T="45737" marB="45737"/>
                </a:tc>
              </a:tr>
              <a:tr h="432095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Ёгвинское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6/11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4,5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4,2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81350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III</a:t>
                      </a:r>
                      <a:endParaRPr lang="ru-RU" sz="1800" dirty="0"/>
                    </a:p>
                  </a:txBody>
                  <a:tcPr marT="45737" marB="45737"/>
                </a:tc>
              </a:tr>
              <a:tr h="4320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Ленинское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3/8,3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T="45737" marB="45737"/>
                </a:tc>
              </a:tr>
              <a:tr h="678409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Ошибское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4/5,25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12000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T="45737" marB="45737"/>
                </a:tc>
              </a:tr>
              <a:tr h="678409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Степановское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5/10,4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3,75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3,2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11100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IV</a:t>
                      </a:r>
                      <a:endParaRPr lang="ru-RU" sz="1800" dirty="0"/>
                    </a:p>
                  </a:txBody>
                  <a:tcPr marT="45737" marB="45737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54002A-2AB9-4A55-86DA-299FF4834A20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ru-RU" sz="3200" dirty="0" smtClean="0">
                <a:solidFill>
                  <a:srgbClr val="FFC000"/>
                </a:solidFill>
                <a:effectLst/>
              </a:rPr>
              <a:t>Количество посещений пользователями библиотек на 1 ставку специалиста</a:t>
            </a:r>
            <a:endParaRPr lang="ru-RU" sz="3200" dirty="0">
              <a:solidFill>
                <a:srgbClr val="FFC000"/>
              </a:solidFill>
              <a:effectLst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8995205"/>
              </p:ext>
            </p:extLst>
          </p:nvPr>
        </p:nvGraphicFramePr>
        <p:xfrm>
          <a:off x="107950" y="1600200"/>
          <a:ext cx="8856665" cy="5037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333"/>
                <a:gridCol w="1771333"/>
                <a:gridCol w="1771333"/>
                <a:gridCol w="1771333"/>
                <a:gridCol w="1771333"/>
              </a:tblGrid>
              <a:tr h="118870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Наименование поселения</a:t>
                      </a:r>
                      <a:endParaRPr lang="ru-RU" sz="18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Количество библиотек/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ставок</a:t>
                      </a:r>
                      <a:endParaRPr lang="ru-RU" sz="18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B050"/>
                          </a:solidFill>
                        </a:rPr>
                        <a:t>Кол-во пользователей</a:t>
                      </a:r>
                      <a:r>
                        <a:rPr lang="ru-RU" sz="1800" baseline="0" dirty="0" smtClean="0">
                          <a:solidFill>
                            <a:srgbClr val="00B050"/>
                          </a:solidFill>
                        </a:rPr>
                        <a:t/>
                      </a:r>
                      <a:br>
                        <a:rPr lang="ru-RU" sz="1800" baseline="0" dirty="0" smtClean="0">
                          <a:solidFill>
                            <a:srgbClr val="00B050"/>
                          </a:solidFill>
                        </a:rPr>
                      </a:br>
                      <a:r>
                        <a:rPr lang="ru-RU" sz="1800" dirty="0" smtClean="0">
                          <a:solidFill>
                            <a:srgbClr val="00B050"/>
                          </a:solidFill>
                        </a:rPr>
                        <a:t> на 1 ставку</a:t>
                      </a:r>
                      <a:r>
                        <a:rPr lang="en-US" sz="180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B050"/>
                          </a:solidFill>
                        </a:rPr>
                        <a:t>специалиста</a:t>
                      </a:r>
                      <a:endParaRPr lang="ru-RU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% обслуживания</a:t>
                      </a:r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населения</a:t>
                      </a:r>
                      <a:endParaRPr lang="ru-RU" sz="18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Место</a:t>
                      </a:r>
                      <a:endParaRPr lang="ru-RU" sz="18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40062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Белоевское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7/8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304,1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26,1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</a:tr>
              <a:tr h="64812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Верх-</a:t>
                      </a:r>
                      <a:r>
                        <a:rPr lang="ru-RU" sz="1800" dirty="0" err="1" smtClean="0"/>
                        <a:t>Иньвенское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6/7,5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253,2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35,4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</a:tr>
              <a:tr h="640062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Ёгвинское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4/3,5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380,2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26,4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</a:tr>
              <a:tr h="64006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Ленинское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3/2,25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276,4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23,7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IV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</a:tr>
              <a:tr h="640062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Ошибское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5/3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190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20,4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</a:tr>
              <a:tr h="640062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Степановское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5/4,5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299,1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22,8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III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42351-6499-4D5A-9822-73B0BC9579B6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ИТОГИ ПО БЛОКУ «РАЗВИТИЕ ЧЕЛОВЕЧЕСКОГО ПОТЕНЦИАЛА»</a:t>
            </a:r>
            <a:endParaRPr lang="ru-RU" sz="2800" dirty="0">
              <a:solidFill>
                <a:srgbClr val="FFFF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230592"/>
              </p:ext>
            </p:extLst>
          </p:nvPr>
        </p:nvGraphicFramePr>
        <p:xfrm>
          <a:off x="251522" y="1068150"/>
          <a:ext cx="8496942" cy="550290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28192"/>
                <a:gridCol w="1368150"/>
                <a:gridCol w="1008112"/>
                <a:gridCol w="1296144"/>
                <a:gridCol w="1224136"/>
                <a:gridCol w="936104"/>
                <a:gridCol w="936104"/>
              </a:tblGrid>
              <a:tr h="200081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Наименование</a:t>
                      </a:r>
                      <a:r>
                        <a:rPr lang="ru-RU" sz="1800" b="1" baseline="0" dirty="0" smtClean="0">
                          <a:solidFill>
                            <a:schemeClr val="bg2"/>
                          </a:solidFill>
                        </a:rPr>
                        <a:t> поселения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Расходы на физическую  культуру и спорт</a:t>
                      </a:r>
                    </a:p>
                    <a:p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Итоги</a:t>
                      </a:r>
                      <a:r>
                        <a:rPr lang="ru-RU" sz="1800" b="1" baseline="0" dirty="0" smtClean="0">
                          <a:solidFill>
                            <a:schemeClr val="bg2"/>
                          </a:solidFill>
                        </a:rPr>
                        <a:t> районной спартакиады 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Кол-во проведенных мероприятий КДУ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Количество посещений пользователями библиотек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Сумма мест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ru-RU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ru-RU" sz="24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15</a:t>
                      </a:r>
                      <a:endParaRPr lang="ru-RU" sz="2000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IV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В.-</a:t>
                      </a:r>
                      <a:r>
                        <a:rPr lang="ru-RU" sz="18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24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11</a:t>
                      </a:r>
                      <a:endParaRPr lang="ru-RU" sz="2000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ru-RU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ru-RU" sz="24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11</a:t>
                      </a:r>
                      <a:endParaRPr lang="ru-RU" sz="2000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ru-RU" sz="24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19</a:t>
                      </a:r>
                      <a:endParaRPr lang="ru-RU" sz="2000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VI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24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15</a:t>
                      </a:r>
                      <a:endParaRPr lang="ru-RU" sz="2000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IV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65792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ru-RU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sz="24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12</a:t>
                      </a:r>
                      <a:endParaRPr lang="ru-RU" sz="2000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III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A3B74-6CC9-4530-8902-E78D1B70B8C4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1285861"/>
            <a:ext cx="9144000" cy="307183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cap="none" spc="50" dirty="0" smtClean="0">
                <a:ln w="11430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Общественная безопасность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C3300"/>
                </a:solidFill>
                <a:effectLst/>
                <a:latin typeface="+mn-lt"/>
              </a:rPr>
              <a:t>Преступления среди несовершеннолетних</a:t>
            </a:r>
            <a:r>
              <a:rPr lang="en-US" sz="2800" dirty="0" smtClean="0">
                <a:solidFill>
                  <a:srgbClr val="CC3300"/>
                </a:solidFill>
                <a:effectLst/>
                <a:latin typeface="+mn-lt"/>
              </a:rPr>
              <a:t> </a:t>
            </a:r>
            <a:r>
              <a:rPr lang="ru-RU" sz="2800" dirty="0" smtClean="0">
                <a:solidFill>
                  <a:srgbClr val="CC3300"/>
                </a:solidFill>
                <a:effectLst/>
                <a:latin typeface="+mn-lt"/>
              </a:rPr>
              <a:t/>
            </a:r>
            <a:br>
              <a:rPr lang="ru-RU" sz="2800" dirty="0" smtClean="0">
                <a:solidFill>
                  <a:srgbClr val="CC3300"/>
                </a:solidFill>
                <a:effectLst/>
                <a:latin typeface="+mn-lt"/>
              </a:rPr>
            </a:br>
            <a:r>
              <a:rPr lang="ru-RU" sz="2800" dirty="0" smtClean="0">
                <a:solidFill>
                  <a:srgbClr val="CC3300"/>
                </a:solidFill>
                <a:effectLst/>
                <a:latin typeface="+mn-lt"/>
              </a:rPr>
              <a:t>в расчёте на 1000 </a:t>
            </a:r>
            <a:r>
              <a:rPr lang="ru-RU" sz="2800" dirty="0" err="1" smtClean="0">
                <a:solidFill>
                  <a:srgbClr val="CC3300"/>
                </a:solidFill>
                <a:effectLst/>
                <a:latin typeface="+mn-lt"/>
              </a:rPr>
              <a:t>чел.населения</a:t>
            </a:r>
            <a:endParaRPr lang="ru-RU" sz="2800" dirty="0">
              <a:solidFill>
                <a:srgbClr val="CC3300"/>
              </a:solidFill>
              <a:effectLst/>
              <a:latin typeface="+mn-lt"/>
            </a:endParaRPr>
          </a:p>
        </p:txBody>
      </p:sp>
      <p:sp>
        <p:nvSpPr>
          <p:cNvPr id="3993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1B99F-83AE-407D-BE22-D669F1BA3B37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6116404"/>
              </p:ext>
            </p:extLst>
          </p:nvPr>
        </p:nvGraphicFramePr>
        <p:xfrm>
          <a:off x="214313" y="908721"/>
          <a:ext cx="8786818" cy="5846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365"/>
                <a:gridCol w="745083"/>
                <a:gridCol w="977767"/>
                <a:gridCol w="678419"/>
                <a:gridCol w="798423"/>
                <a:gridCol w="713747"/>
                <a:gridCol w="910779"/>
                <a:gridCol w="745407"/>
                <a:gridCol w="936104"/>
                <a:gridCol w="828724"/>
              </a:tblGrid>
              <a:tr h="1008111">
                <a:tc rowSpan="2">
                  <a:txBody>
                    <a:bodyPr/>
                    <a:lstStyle/>
                    <a:p>
                      <a:endParaRPr lang="ru-RU" sz="1600" dirty="0" smtClean="0">
                        <a:solidFill>
                          <a:schemeClr val="bg2"/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Наименование</a:t>
                      </a:r>
                      <a:r>
                        <a:rPr lang="ru-RU" sz="1600" baseline="0" dirty="0" smtClean="0">
                          <a:solidFill>
                            <a:schemeClr val="bg2"/>
                          </a:solidFill>
                        </a:rPr>
                        <a:t> поселения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Кол-во н/л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Кол-во преступлений, совершенных н/л</a:t>
                      </a:r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Кол-во ООД, совершенных н/л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Кол-во АП, совершенных н/л 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Сумма</a:t>
                      </a:r>
                      <a:r>
                        <a:rPr lang="ru-RU" sz="1600" baseline="0" dirty="0" smtClean="0">
                          <a:solidFill>
                            <a:schemeClr val="bg2"/>
                          </a:solidFill>
                        </a:rPr>
                        <a:t> мест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280033">
                <a:tc v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0" dirty="0" err="1" smtClean="0">
                          <a:solidFill>
                            <a:schemeClr val="bg2"/>
                          </a:solidFill>
                        </a:rPr>
                        <a:t>Абс-ое</a:t>
                      </a:r>
                      <a:r>
                        <a:rPr lang="ru-RU" sz="1600" i="0" dirty="0" smtClean="0">
                          <a:solidFill>
                            <a:schemeClr val="bg2"/>
                          </a:solidFill>
                        </a:rPr>
                        <a:t> число</a:t>
                      </a:r>
                      <a:endParaRPr lang="ru-RU" sz="1600" i="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vert="vert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Удельный вес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vert="vert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0" dirty="0" err="1" smtClean="0">
                          <a:solidFill>
                            <a:schemeClr val="bg2"/>
                          </a:solidFill>
                        </a:rPr>
                        <a:t>Абс</a:t>
                      </a:r>
                      <a:r>
                        <a:rPr lang="en-US" sz="1600" i="0" dirty="0" smtClean="0">
                          <a:solidFill>
                            <a:schemeClr val="bg2"/>
                          </a:solidFill>
                        </a:rPr>
                        <a:t>-</a:t>
                      </a:r>
                      <a:r>
                        <a:rPr lang="ru-RU" sz="1600" i="0" dirty="0" smtClean="0">
                          <a:solidFill>
                            <a:schemeClr val="bg2"/>
                          </a:solidFill>
                        </a:rPr>
                        <a:t>е</a:t>
                      </a:r>
                      <a:r>
                        <a:rPr lang="ru-RU" sz="1600" i="0" baseline="0" dirty="0" smtClean="0">
                          <a:solidFill>
                            <a:schemeClr val="bg2"/>
                          </a:solidFill>
                        </a:rPr>
                        <a:t> число</a:t>
                      </a:r>
                      <a:endParaRPr lang="ru-RU" sz="1600" i="0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vert="vert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Удельный вес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vert="vert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0" dirty="0" smtClean="0">
                          <a:solidFill>
                            <a:schemeClr val="bg2"/>
                          </a:solidFill>
                        </a:rPr>
                        <a:t>Абсолютное</a:t>
                      </a:r>
                      <a:r>
                        <a:rPr lang="ru-RU" sz="1600" i="0" baseline="0" dirty="0" smtClean="0">
                          <a:solidFill>
                            <a:schemeClr val="bg2"/>
                          </a:solidFill>
                        </a:rPr>
                        <a:t> число</a:t>
                      </a:r>
                      <a:endParaRPr lang="ru-RU" sz="1600" i="0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vert="vert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Удельный вес</a:t>
                      </a:r>
                    </a:p>
                  </a:txBody>
                  <a:tcPr marL="91443" marR="91443" marT="45716" marB="45716" vert="vert"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</a:tr>
              <a:tr h="571493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1339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0,74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0,74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10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IV</a:t>
                      </a:r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</a:tr>
              <a:tr h="61007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В-</a:t>
                      </a:r>
                      <a:r>
                        <a:rPr lang="ru-RU" sz="1600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1408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1,42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1,42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11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V</a:t>
                      </a:r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ru-RU" sz="1600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918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5,26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8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III</a:t>
                      </a:r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</a:tr>
              <a:tr h="57149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760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1,31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2,63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11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VI</a:t>
                      </a:r>
                      <a:endParaRPr lang="ru-RU" sz="1600" b="1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</a:tr>
              <a:tr h="571493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824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1,21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II</a:t>
                      </a:r>
                      <a:endParaRPr lang="ru-RU" sz="1600" b="1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</a:tr>
              <a:tr h="596131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963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</a:t>
                      </a:r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defRPr/>
            </a:pPr>
            <a:r>
              <a:rPr lang="ru-RU" sz="2000" dirty="0">
                <a:solidFill>
                  <a:srgbClr val="CC3300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преступлений, совершенных на территории </a:t>
            </a:r>
            <a:r>
              <a:rPr lang="ru-RU" sz="2000" dirty="0" err="1">
                <a:solidFill>
                  <a:srgbClr val="CC3300"/>
                </a:solidFill>
                <a:effectLst/>
                <a:latin typeface="Times New Roman" pitchFamily="18" charset="0"/>
                <a:cs typeface="Times New Roman" pitchFamily="18" charset="0"/>
              </a:rPr>
              <a:t>Кудымкарского</a:t>
            </a:r>
            <a:r>
              <a:rPr lang="ru-RU" sz="2000" dirty="0">
                <a:solidFill>
                  <a:srgbClr val="CC3300"/>
                </a:solidFill>
                <a:effectLst/>
                <a:latin typeface="Times New Roman" pitchFamily="18" charset="0"/>
                <a:cs typeface="Times New Roman" pitchFamily="18" charset="0"/>
              </a:rPr>
              <a:t> муниципального района в расчете на </a:t>
            </a:r>
            <a:r>
              <a:rPr lang="ru-RU" sz="2000" dirty="0" smtClean="0">
                <a:solidFill>
                  <a:srgbClr val="CC3300"/>
                </a:solidFill>
                <a:effectLst/>
                <a:latin typeface="Times New Roman" pitchFamily="18" charset="0"/>
                <a:cs typeface="Times New Roman" pitchFamily="18" charset="0"/>
              </a:rPr>
              <a:t>10 000 </a:t>
            </a:r>
            <a:r>
              <a:rPr lang="ru-RU" sz="2000" dirty="0" err="1" smtClean="0">
                <a:solidFill>
                  <a:srgbClr val="CC3300"/>
                </a:solidFill>
                <a:effectLst/>
                <a:latin typeface="Times New Roman" pitchFamily="18" charset="0"/>
                <a:cs typeface="Times New Roman" pitchFamily="18" charset="0"/>
              </a:rPr>
              <a:t>чел.населения</a:t>
            </a:r>
            <a:endParaRPr lang="ru-RU" dirty="0">
              <a:solidFill>
                <a:srgbClr val="CC3300"/>
              </a:solidFill>
            </a:endParaRPr>
          </a:p>
        </p:txBody>
      </p:sp>
      <p:graphicFrame>
        <p:nvGraphicFramePr>
          <p:cNvPr id="3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456096"/>
              </p:ext>
            </p:extLst>
          </p:nvPr>
        </p:nvGraphicFramePr>
        <p:xfrm>
          <a:off x="50800" y="1031875"/>
          <a:ext cx="8856663" cy="5545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B53F6-8339-433F-B178-CCAB66DBC741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80120"/>
          </a:xfrm>
          <a:solidFill>
            <a:schemeClr val="tx1"/>
          </a:solidFill>
          <a:ln>
            <a:solidFill>
              <a:schemeClr val="tx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ru-RU" sz="3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Соблюдение нормативов на содержание  ОМСУ, </a:t>
            </a:r>
            <a:r>
              <a:rPr lang="ru-RU" sz="3000" dirty="0" err="1" smtClean="0">
                <a:solidFill>
                  <a:schemeClr val="bg1">
                    <a:lumMod val="50000"/>
                    <a:lumOff val="50000"/>
                  </a:schemeClr>
                </a:solidFill>
                <a:effectLst/>
              </a:rPr>
              <a:t>тыс.руб</a:t>
            </a:r>
            <a:r>
              <a:rPr lang="ru-RU" sz="3000" dirty="0" smtClean="0">
                <a:solidFill>
                  <a:schemeClr val="bg1">
                    <a:lumMod val="50000"/>
                    <a:lumOff val="50000"/>
                  </a:schemeClr>
                </a:solidFill>
                <a:effectLst/>
              </a:rPr>
              <a:t>.</a:t>
            </a:r>
            <a:endParaRPr lang="ru-RU" sz="3000" dirty="0">
              <a:solidFill>
                <a:schemeClr val="bg1">
                  <a:lumMod val="50000"/>
                  <a:lumOff val="50000"/>
                </a:schemeClr>
              </a:solidFill>
              <a:effectLst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054875"/>
              </p:ext>
            </p:extLst>
          </p:nvPr>
        </p:nvGraphicFramePr>
        <p:xfrm>
          <a:off x="0" y="1412875"/>
          <a:ext cx="9116883" cy="525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648"/>
                <a:gridCol w="1080120"/>
                <a:gridCol w="1232960"/>
                <a:gridCol w="1143304"/>
                <a:gridCol w="1224136"/>
                <a:gridCol w="1152128"/>
                <a:gridCol w="1224136"/>
                <a:gridCol w="656451"/>
              </a:tblGrid>
              <a:tr h="1371604"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>
                          <a:solidFill>
                            <a:schemeClr val="bg1"/>
                          </a:solidFill>
                        </a:rPr>
                        <a:t>Наименование поселения</a:t>
                      </a:r>
                      <a:endParaRPr lang="ru-RU" sz="135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18" marB="45718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>
                          <a:solidFill>
                            <a:schemeClr val="bg1"/>
                          </a:solidFill>
                        </a:rPr>
                        <a:t>Сумма собственных доходов бюджетов МО (с учетом дотации)</a:t>
                      </a:r>
                      <a:r>
                        <a:rPr lang="ru-RU" sz="1350" baseline="0" dirty="0" smtClean="0">
                          <a:solidFill>
                            <a:schemeClr val="bg1"/>
                          </a:solidFill>
                        </a:rPr>
                        <a:t> по состоянию на отчетную дату на год</a:t>
                      </a:r>
                      <a:endParaRPr lang="ru-RU" sz="135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18" marB="45718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>
                          <a:solidFill>
                            <a:schemeClr val="bg1"/>
                          </a:solidFill>
                        </a:rPr>
                        <a:t>Нормативы формирования расходов на  содержание ОМСУ </a:t>
                      </a:r>
                    </a:p>
                    <a:p>
                      <a:pPr algn="ctr"/>
                      <a:r>
                        <a:rPr lang="ru-RU" sz="1350" dirty="0" smtClean="0">
                          <a:solidFill>
                            <a:schemeClr val="bg1"/>
                          </a:solidFill>
                        </a:rPr>
                        <a:t>на 2019 год,%</a:t>
                      </a:r>
                      <a:endParaRPr lang="ru-RU" sz="135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18" marB="45718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>
                          <a:solidFill>
                            <a:schemeClr val="bg1"/>
                          </a:solidFill>
                        </a:rPr>
                        <a:t>Норматив на содержание ОМСУ на 2019 год, руб.</a:t>
                      </a:r>
                      <a:endParaRPr lang="ru-RU" sz="135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18" marB="45718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>
                          <a:solidFill>
                            <a:schemeClr val="bg1"/>
                          </a:solidFill>
                        </a:rPr>
                        <a:t>Уточненный план по расходам на содержание</a:t>
                      </a:r>
                      <a:r>
                        <a:rPr lang="ru-RU" sz="1350" baseline="0" dirty="0" smtClean="0">
                          <a:solidFill>
                            <a:schemeClr val="bg1"/>
                          </a:solidFill>
                        </a:rPr>
                        <a:t> ОМСУ на 2019 год</a:t>
                      </a:r>
                      <a:endParaRPr lang="ru-RU" sz="135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18" marB="45718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>
                          <a:solidFill>
                            <a:schemeClr val="bg1"/>
                          </a:solidFill>
                        </a:rPr>
                        <a:t>Кассовые расходы на содержание ОМСУ за 1 кв.</a:t>
                      </a:r>
                    </a:p>
                    <a:p>
                      <a:pPr algn="ctr"/>
                      <a:r>
                        <a:rPr lang="ru-RU" sz="1350" dirty="0" smtClean="0">
                          <a:solidFill>
                            <a:schemeClr val="bg1"/>
                          </a:solidFill>
                        </a:rPr>
                        <a:t>2019 г.</a:t>
                      </a:r>
                      <a:endParaRPr lang="ru-RU" sz="135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18" marB="45718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>
                          <a:solidFill>
                            <a:schemeClr val="bg1"/>
                          </a:solidFill>
                        </a:rPr>
                        <a:t>%, </a:t>
                      </a:r>
                      <a:r>
                        <a:rPr lang="ru-RU" sz="1350" dirty="0" err="1" smtClean="0">
                          <a:solidFill>
                            <a:schemeClr val="bg1"/>
                          </a:solidFill>
                        </a:rPr>
                        <a:t>кас.расх</a:t>
                      </a:r>
                      <a:r>
                        <a:rPr lang="ru-RU" sz="1350" dirty="0" smtClean="0">
                          <a:solidFill>
                            <a:schemeClr val="bg1"/>
                          </a:solidFill>
                        </a:rPr>
                        <a:t>./</a:t>
                      </a:r>
                    </a:p>
                    <a:p>
                      <a:pPr algn="ctr"/>
                      <a:r>
                        <a:rPr lang="ru-RU" sz="1350" dirty="0" err="1" smtClean="0">
                          <a:solidFill>
                            <a:schemeClr val="bg1"/>
                          </a:solidFill>
                        </a:rPr>
                        <a:t>уточн.план</a:t>
                      </a:r>
                      <a:r>
                        <a:rPr lang="ru-RU" sz="1350" dirty="0" smtClean="0">
                          <a:solidFill>
                            <a:schemeClr val="bg1"/>
                          </a:solidFill>
                        </a:rPr>
                        <a:t> по </a:t>
                      </a:r>
                      <a:r>
                        <a:rPr lang="ru-RU" sz="1350" dirty="0" err="1" smtClean="0">
                          <a:solidFill>
                            <a:schemeClr val="bg1"/>
                          </a:solidFill>
                        </a:rPr>
                        <a:t>расх.на</a:t>
                      </a:r>
                      <a:r>
                        <a:rPr lang="ru-RU" sz="1350" dirty="0" smtClean="0">
                          <a:solidFill>
                            <a:schemeClr val="bg1"/>
                          </a:solidFill>
                        </a:rPr>
                        <a:t> ОМСУ*100</a:t>
                      </a:r>
                      <a:endParaRPr lang="ru-RU" sz="135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solidFill>
                            <a:schemeClr val="bg1"/>
                          </a:solidFill>
                        </a:rPr>
                        <a:t>Место</a:t>
                      </a:r>
                    </a:p>
                    <a:p>
                      <a:pPr algn="ctr"/>
                      <a:endParaRPr lang="ru-RU" sz="135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319905"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Белоевское</a:t>
                      </a:r>
                      <a:endParaRPr lang="ru-RU" sz="1200" dirty="0" smtClean="0"/>
                    </a:p>
                    <a:p>
                      <a:endParaRPr lang="ru-RU" sz="800" dirty="0"/>
                    </a:p>
                  </a:txBody>
                  <a:tcPr marL="91436" marR="91436" marT="45718" marB="4571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38656,4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23,5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9095,8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6700,0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1561,9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23,3</a:t>
                      </a:r>
                      <a:endParaRPr lang="ru-RU" sz="1200" dirty="0"/>
                    </a:p>
                  </a:txBody>
                  <a:tcPr marL="91436" marR="91436"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II</a:t>
                      </a:r>
                      <a:endParaRPr lang="ru-RU" sz="1200" dirty="0" smtClean="0"/>
                    </a:p>
                  </a:txBody>
                  <a:tcPr marL="91436" marR="9143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Верх-</a:t>
                      </a:r>
                      <a:r>
                        <a:rPr lang="ru-RU" sz="1200" dirty="0" err="1" smtClean="0"/>
                        <a:t>Иньвенское</a:t>
                      </a:r>
                      <a:endParaRPr lang="ru-RU" sz="12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36259,9</a:t>
                      </a:r>
                      <a:endParaRPr lang="ru-RU" sz="12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15,1</a:t>
                      </a:r>
                      <a:endParaRPr lang="ru-RU" sz="12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5457,1</a:t>
                      </a:r>
                      <a:endParaRPr lang="ru-RU" sz="12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5046,1</a:t>
                      </a:r>
                      <a:endParaRPr lang="ru-RU" sz="12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1255,5</a:t>
                      </a:r>
                      <a:endParaRPr lang="ru-RU" sz="12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24,9</a:t>
                      </a:r>
                      <a:endParaRPr lang="ru-RU" sz="1200" dirty="0"/>
                    </a:p>
                  </a:txBody>
                  <a:tcPr marL="91436" marR="91436"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IV</a:t>
                      </a:r>
                      <a:endParaRPr lang="ru-RU" sz="1200" dirty="0"/>
                    </a:p>
                  </a:txBody>
                  <a:tcPr marL="91436" marR="9143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Ёгвинское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27535,8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20,7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5710,9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5610,0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1225,9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21,9</a:t>
                      </a:r>
                      <a:endParaRPr lang="ru-RU" sz="1200" dirty="0"/>
                    </a:p>
                  </a:txBody>
                  <a:tcPr marL="91436" marR="91436"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</a:t>
                      </a:r>
                      <a:endParaRPr lang="ru-RU" sz="1200" dirty="0"/>
                    </a:p>
                  </a:txBody>
                  <a:tcPr marL="91436" marR="9143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Ленинское</a:t>
                      </a:r>
                      <a:endParaRPr lang="ru-RU" sz="12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20634,3</a:t>
                      </a:r>
                      <a:endParaRPr lang="ru-RU" sz="12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18,4</a:t>
                      </a:r>
                      <a:endParaRPr lang="ru-RU" sz="12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3794,7</a:t>
                      </a:r>
                      <a:endParaRPr lang="ru-RU" sz="12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3113,4</a:t>
                      </a:r>
                      <a:endParaRPr lang="ru-RU" sz="12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909,3</a:t>
                      </a:r>
                      <a:endParaRPr lang="ru-RU" sz="12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29,2</a:t>
                      </a:r>
                      <a:endParaRPr lang="ru-RU" sz="1200" dirty="0"/>
                    </a:p>
                  </a:txBody>
                  <a:tcPr marL="91436" marR="91436"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VI</a:t>
                      </a:r>
                      <a:endParaRPr lang="ru-RU" sz="1200" dirty="0" smtClean="0"/>
                    </a:p>
                  </a:txBody>
                  <a:tcPr marL="91436" marR="9143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Ошибское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23493,2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18,5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4336,8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4076,2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1035,0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25,4</a:t>
                      </a:r>
                      <a:endParaRPr lang="ru-RU" sz="1200" dirty="0"/>
                    </a:p>
                  </a:txBody>
                  <a:tcPr marL="91436" marR="91436"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</a:t>
                      </a:r>
                      <a:endParaRPr lang="ru-RU" sz="1200" dirty="0"/>
                    </a:p>
                  </a:txBody>
                  <a:tcPr marL="91436" marR="9143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640079"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Степановское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35751,3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18,0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6435,2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6432,3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1504,8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23,4</a:t>
                      </a:r>
                      <a:endParaRPr lang="ru-RU" sz="1200" dirty="0"/>
                    </a:p>
                  </a:txBody>
                  <a:tcPr marL="91436" marR="91436"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III</a:t>
                      </a:r>
                      <a:endParaRPr lang="ru-RU" sz="1200" dirty="0"/>
                    </a:p>
                  </a:txBody>
                  <a:tcPr marL="91436" marR="9143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974057-4F94-4ED9-AF5B-AD7DDF47D8C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939784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CC3300"/>
                </a:solidFill>
                <a:effectLst/>
                <a:latin typeface="Times New Roman" pitchFamily="18" charset="0"/>
                <a:cs typeface="Times New Roman" pitchFamily="18" charset="0"/>
              </a:rPr>
              <a:t>Количество пожаров на 1000 чел. населения</a:t>
            </a:r>
            <a:endParaRPr lang="ru-RU" sz="3200" dirty="0">
              <a:solidFill>
                <a:srgbClr val="CC33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347566"/>
              </p:ext>
            </p:extLst>
          </p:nvPr>
        </p:nvGraphicFramePr>
        <p:xfrm>
          <a:off x="457200" y="1484313"/>
          <a:ext cx="8147048" cy="519588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10544"/>
                <a:gridCol w="1224136"/>
                <a:gridCol w="1251029"/>
                <a:gridCol w="1425725"/>
                <a:gridCol w="1425725"/>
                <a:gridCol w="1009889"/>
              </a:tblGrid>
              <a:tr h="100865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Наименование</a:t>
                      </a:r>
                      <a:r>
                        <a:rPr lang="ru-RU" sz="1800" b="1" baseline="0" dirty="0" smtClean="0">
                          <a:solidFill>
                            <a:schemeClr val="bg2"/>
                          </a:solidFill>
                        </a:rPr>
                        <a:t> поселения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за</a:t>
                      </a:r>
                      <a:r>
                        <a:rPr lang="ru-RU" sz="1800" b="1" baseline="0" dirty="0" smtClean="0">
                          <a:solidFill>
                            <a:schemeClr val="bg2"/>
                          </a:solidFill>
                        </a:rPr>
                        <a:t> 1 кв.</a:t>
                      </a:r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2018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solidFill>
                            <a:schemeClr val="bg2"/>
                          </a:solidFill>
                        </a:rPr>
                        <a:t>за 1 кв.2019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Снижение (рост) пожаров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Количествопожаров</a:t>
                      </a:r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 на 1000 чел.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518152">
                <a:tc gridSpan="3"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/>
                          </a:solidFill>
                        </a:rPr>
                        <a:t>абсолютное число</a:t>
                      </a:r>
                      <a:endParaRPr lang="ru-RU" sz="1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71506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6" marB="45706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+4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1,06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8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VI</a:t>
                      </a:r>
                      <a:endParaRPr kumimoji="0" lang="ru-RU" sz="18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81155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В.-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6" marB="45706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-3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/>
                    </a:solidFill>
                  </a:tcPr>
                </a:tc>
              </a:tr>
              <a:tr h="571506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0,28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/>
                </a:tc>
              </a:tr>
              <a:tr h="57150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+</a:t>
                      </a:r>
                      <a:r>
                        <a:rPr lang="en-US" sz="20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0,40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III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/>
                </a:tc>
              </a:tr>
              <a:tr h="571506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6" marB="45706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0,79</a:t>
                      </a:r>
                    </a:p>
                  </a:txBody>
                  <a:tcPr marL="91439" marR="91439" marT="45701" marB="4570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IV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/>
                    </a:solidFill>
                  </a:tcPr>
                </a:tc>
              </a:tr>
              <a:tr h="571506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6" marB="45706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0,79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IV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17622-1EC3-4982-B197-1E5FC6EB90D2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rgbClr val="CC3300"/>
                </a:solidFill>
              </a:rPr>
              <a:t>ИТОГИ ПО БЛОКУ «ОБЩЕСТВЕННАЯ БЕЗОПАСНОСТЬ» </a:t>
            </a:r>
            <a:endParaRPr lang="ru-RU" sz="2800" dirty="0">
              <a:solidFill>
                <a:srgbClr val="CC33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312264"/>
              </p:ext>
            </p:extLst>
          </p:nvPr>
        </p:nvGraphicFramePr>
        <p:xfrm>
          <a:off x="179511" y="1173138"/>
          <a:ext cx="8712974" cy="542802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36307"/>
                <a:gridCol w="1584176"/>
                <a:gridCol w="1224136"/>
                <a:gridCol w="1512168"/>
                <a:gridCol w="792088"/>
                <a:gridCol w="864099"/>
              </a:tblGrid>
              <a:tr h="165618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Наименование поселения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Преступления несовершеннолетних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Преступления на 10 000 населения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Темпы снижения (роста) кол-ва пожаров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Сумма</a:t>
                      </a:r>
                      <a:r>
                        <a:rPr lang="ru-RU" sz="1800" b="1" baseline="0" dirty="0" smtClean="0">
                          <a:solidFill>
                            <a:schemeClr val="bg2"/>
                          </a:solidFill>
                        </a:rPr>
                        <a:t> мест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</a:tr>
              <a:tr h="525770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ru-RU" sz="20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just"/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15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V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834380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В.-</a:t>
                      </a:r>
                      <a:r>
                        <a:rPr lang="ru-RU" sz="20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ru-RU" sz="20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just"/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9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III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52577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ru-RU" sz="20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just"/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9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III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52577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</a:p>
                    <a:p>
                      <a:pPr algn="just"/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15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V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525770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20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just"/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8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834380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ru-RU" sz="20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just"/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DFB23D-BDB0-41D9-ADD4-E76A228AABDC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"/>
            <a:ext cx="8229600" cy="78581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ИТОГИ </a:t>
            </a:r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проделанной работы сельскими</a:t>
            </a:r>
            <a:b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поселениями за 1 квартал 2019 года</a:t>
            </a:r>
            <a:endParaRPr lang="ru-RU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889461"/>
              </p:ext>
            </p:extLst>
          </p:nvPr>
        </p:nvGraphicFramePr>
        <p:xfrm>
          <a:off x="107950" y="1412875"/>
          <a:ext cx="8856665" cy="4865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114"/>
                <a:gridCol w="791736"/>
                <a:gridCol w="1299935"/>
                <a:gridCol w="1076329"/>
                <a:gridCol w="1296144"/>
                <a:gridCol w="792088"/>
                <a:gridCol w="936104"/>
                <a:gridCol w="792215"/>
              </a:tblGrid>
              <a:tr h="131059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Наименование поселения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4" marR="91444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Управление финансами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4" marR="91444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Управление ресурсами и развитие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инфраструктуры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4" marR="91444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Экономическое развитие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4" marR="91444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Развитие человеческого  потенциала</a:t>
                      </a:r>
                      <a:endParaRPr lang="en-US" sz="1600" dirty="0" smtClean="0">
                        <a:solidFill>
                          <a:schemeClr val="bg2"/>
                        </a:solidFill>
                      </a:endParaRPr>
                    </a:p>
                  </a:txBody>
                  <a:tcPr marL="91444" marR="91444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Общественная безопасность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4" marR="91444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Сумма мест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4" marR="91444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4" marR="91444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</a:tr>
              <a:tr h="70458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Белоевское</a:t>
                      </a:r>
                      <a:endParaRPr lang="ru-RU" sz="2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16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33CC"/>
                          </a:solidFill>
                        </a:rPr>
                        <a:t>IV</a:t>
                      </a:r>
                      <a:endParaRPr lang="ru-RU" sz="2800" b="1" dirty="0">
                        <a:solidFill>
                          <a:srgbClr val="0033CC"/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</a:tr>
              <a:tr h="70098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Верх-</a:t>
                      </a:r>
                      <a:r>
                        <a:rPr lang="ru-RU" sz="20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Иньвенское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11/38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33CC"/>
                          </a:solidFill>
                        </a:rPr>
                        <a:t>II</a:t>
                      </a:r>
                      <a:endParaRPr lang="ru-RU" sz="2800" b="1" dirty="0">
                        <a:solidFill>
                          <a:srgbClr val="0033CC"/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</a:tr>
              <a:tr h="5374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Ёгвинское</a:t>
                      </a:r>
                      <a:endParaRPr lang="ru-RU" sz="2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13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33CC"/>
                          </a:solidFill>
                        </a:rPr>
                        <a:t>III</a:t>
                      </a:r>
                      <a:endParaRPr lang="ru-RU" sz="2800" b="1" dirty="0">
                        <a:solidFill>
                          <a:srgbClr val="0033CC"/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</a:tr>
              <a:tr h="5758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Ленинское</a:t>
                      </a:r>
                    </a:p>
                    <a:p>
                      <a:pPr algn="ctr"/>
                      <a:endParaRPr lang="ru-RU" sz="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23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33CC"/>
                          </a:solidFill>
                        </a:rPr>
                        <a:t>VI</a:t>
                      </a:r>
                      <a:endParaRPr lang="ru-RU" sz="2800" b="1" dirty="0">
                        <a:solidFill>
                          <a:srgbClr val="0033CC"/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</a:tr>
              <a:tr h="51811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Ошибское</a:t>
                      </a:r>
                      <a:endParaRPr lang="ru-RU" sz="2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22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33CC"/>
                          </a:solidFill>
                        </a:rPr>
                        <a:t>V</a:t>
                      </a:r>
                      <a:endParaRPr lang="ru-RU" sz="2800" b="1" dirty="0">
                        <a:solidFill>
                          <a:srgbClr val="0033CC"/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</a:tr>
              <a:tr h="51810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Степановское</a:t>
                      </a:r>
                      <a:endParaRPr lang="ru-RU" sz="2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11/39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33CC"/>
                          </a:solidFill>
                        </a:rPr>
                        <a:t>I</a:t>
                      </a:r>
                      <a:endParaRPr lang="ru-RU" sz="2400" b="1" dirty="0">
                        <a:solidFill>
                          <a:srgbClr val="0033CC"/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EFC9B-6D39-44C6-815B-A747D7ECA96E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endParaRPr lang="ru-RU" sz="6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Font typeface="Wingdings 2" pitchFamily="18" charset="2"/>
              <a:buNone/>
              <a:defRPr/>
            </a:pPr>
            <a:r>
              <a:rPr lang="ru-RU" sz="6600" i="1" dirty="0" smtClean="0">
                <a:solidFill>
                  <a:srgbClr val="92D050"/>
                </a:solidFill>
              </a:rPr>
              <a:t>Спасибо за внимание!</a:t>
            </a:r>
            <a:endParaRPr lang="ru-RU" sz="6600" i="1" dirty="0">
              <a:solidFill>
                <a:srgbClr val="92D05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CC77D-E675-4DB0-B4BE-9D861B0B06B5}" type="slidenum">
              <a:rPr lang="ru-RU" smtClean="0"/>
              <a:pPr>
                <a:defRPr/>
              </a:pPr>
              <a:t>43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36815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</a:rPr>
              <a:t>Исполнение плана по налоговым </a:t>
            </a:r>
            <a:br>
              <a:rPr lang="ru-RU" sz="30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</a:rPr>
              <a:t>и неналоговым доходам, </a:t>
            </a:r>
            <a:r>
              <a:rPr lang="ru-RU" sz="3000" dirty="0" err="1" smtClean="0">
                <a:solidFill>
                  <a:schemeClr val="tx2">
                    <a:lumMod val="25000"/>
                  </a:schemeClr>
                </a:solidFill>
                <a:effectLst/>
              </a:rPr>
              <a:t>тыс.руб</a:t>
            </a: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  <a:effectLst/>
              </a:rPr>
              <a:t>.</a:t>
            </a:r>
            <a:endParaRPr lang="ru-RU" sz="3000" dirty="0">
              <a:solidFill>
                <a:schemeClr val="tx2">
                  <a:lumMod val="25000"/>
                </a:schemeClr>
              </a:solidFill>
              <a:effectLst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127710"/>
              </p:ext>
            </p:extLst>
          </p:nvPr>
        </p:nvGraphicFramePr>
        <p:xfrm>
          <a:off x="0" y="1052513"/>
          <a:ext cx="9036054" cy="5954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704"/>
                <a:gridCol w="1368152"/>
                <a:gridCol w="1440160"/>
                <a:gridCol w="1368152"/>
                <a:gridCol w="1224136"/>
                <a:gridCol w="936105"/>
                <a:gridCol w="791645"/>
              </a:tblGrid>
              <a:tr h="225070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Наименование поселения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Уточненный</a:t>
                      </a:r>
                      <a:br>
                        <a:rPr lang="ru-RU" sz="14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план на 2019г.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ru-RU" sz="1400" baseline="0" dirty="0" err="1" smtClean="0">
                          <a:solidFill>
                            <a:schemeClr val="bg1"/>
                          </a:solidFill>
                        </a:rPr>
                        <a:t>тыс.руб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Уточненный план за </a:t>
                      </a:r>
                      <a:br>
                        <a:rPr lang="ru-RU" sz="14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 квартал 2019 г. (</a:t>
                      </a:r>
                      <a:r>
                        <a:rPr lang="ru-RU" sz="1400" dirty="0" err="1" smtClean="0">
                          <a:solidFill>
                            <a:schemeClr val="bg1"/>
                          </a:solidFill>
                        </a:rPr>
                        <a:t>тыс.руб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.)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Исполнение </a:t>
                      </a:r>
                      <a:br>
                        <a:rPr lang="ru-RU" sz="14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за 1 квартал 2019 г. (</a:t>
                      </a:r>
                      <a:r>
                        <a:rPr lang="ru-RU" sz="1400" dirty="0" err="1" smtClean="0">
                          <a:solidFill>
                            <a:schemeClr val="bg1"/>
                          </a:solidFill>
                        </a:rPr>
                        <a:t>тыс.руб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.)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% исполнения к уточненному годовому плану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% исполнения к уточненному плану за 1 кв.2019 г.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Место 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5573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Белоевское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12440,4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2368,2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2640,8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21,2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115,5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</a:t>
                      </a:r>
                      <a:endParaRPr lang="ru-RU" sz="1800" dirty="0" smtClean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648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Верх-</a:t>
                      </a:r>
                      <a:r>
                        <a:rPr lang="ru-RU" sz="18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Иньвенское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10478,9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2130,8</a:t>
                      </a:r>
                      <a:endParaRPr lang="ru-RU" sz="1800" dirty="0"/>
                    </a:p>
                  </a:txBody>
                  <a:tcPr marL="91435" marR="91435" marT="45693" marB="4569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2120,9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20,2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99,5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IV</a:t>
                      </a:r>
                      <a:endParaRPr lang="ru-RU" sz="1800" dirty="0" smtClean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5040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Ёгвинское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7371,8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1814,0</a:t>
                      </a:r>
                      <a:endParaRPr lang="ru-RU" sz="1800" dirty="0"/>
                    </a:p>
                  </a:txBody>
                  <a:tcPr marL="91435" marR="91435" marT="45693" marB="4569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1759,6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23,9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97,0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V</a:t>
                      </a:r>
                      <a:endParaRPr lang="ru-RU" sz="1800" dirty="0" smtClean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5040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Ленинское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5533,5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1231,0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1032,2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18,7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83,9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5762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Ошибское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5705,2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998,4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1023,1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17,9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102,5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II</a:t>
                      </a:r>
                      <a:endParaRPr lang="ru-RU" sz="1800" dirty="0" smtClean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9143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Степановское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12107,3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2394,2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2396,0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19,8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100,1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III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81D76-B62B-4804-B616-B34610D04031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36815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Исполнение бюджета по расходам, </a:t>
            </a:r>
            <a:r>
              <a:rPr lang="ru-RU" sz="3200" dirty="0" err="1" smtClean="0">
                <a:solidFill>
                  <a:schemeClr val="bg1">
                    <a:lumMod val="50000"/>
                    <a:lumOff val="50000"/>
                  </a:schemeClr>
                </a:solidFill>
                <a:effectLst/>
              </a:rPr>
              <a:t>тыс.руб</a:t>
            </a:r>
            <a:r>
              <a:rPr lang="ru-RU" sz="3200" dirty="0" smtClean="0">
                <a:solidFill>
                  <a:schemeClr val="bg1">
                    <a:lumMod val="50000"/>
                    <a:lumOff val="50000"/>
                  </a:schemeClr>
                </a:solidFill>
                <a:effectLst/>
              </a:rPr>
              <a:t>.</a:t>
            </a:r>
            <a:endParaRPr lang="ru-RU" sz="3200" dirty="0">
              <a:solidFill>
                <a:schemeClr val="bg1">
                  <a:lumMod val="50000"/>
                  <a:lumOff val="50000"/>
                </a:schemeClr>
              </a:solidFill>
              <a:effectLst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290857"/>
              </p:ext>
            </p:extLst>
          </p:nvPr>
        </p:nvGraphicFramePr>
        <p:xfrm>
          <a:off x="0" y="1052513"/>
          <a:ext cx="9036050" cy="5226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712"/>
                <a:gridCol w="1296144"/>
                <a:gridCol w="1260004"/>
                <a:gridCol w="971972"/>
                <a:gridCol w="1188268"/>
                <a:gridCol w="1404292"/>
                <a:gridCol w="935658"/>
              </a:tblGrid>
              <a:tr h="432130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Наименование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поселения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0" marR="91430" marT="45715" marB="4571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Расходы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</a:rPr>
                        <a:t> бюджета, итого: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0" marR="91430" marT="45715" marB="4571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</a:rPr>
                        <a:t>Исполнение к уточненному годовому плану, %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0" marR="91430" marT="45715" marB="4571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Исполнено </a:t>
                      </a:r>
                      <a:br>
                        <a:rPr lang="ru-RU" sz="16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к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</a:rPr>
                        <a:t> уточненному плану отчетного периода</a:t>
                      </a:r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30" marR="91430" marT="45715" marB="4571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Место 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0" marR="91430" marT="45715" marB="45715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0802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Уточненный годовой 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план 2019 г.</a:t>
                      </a:r>
                      <a:endParaRPr lang="ru-RU" sz="15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0" marR="91430" marT="45715" marB="4571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Уточненный план на </a:t>
                      </a:r>
                      <a:br>
                        <a:rPr lang="ru-RU" sz="15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</a:br>
                      <a:r>
                        <a:rPr lang="ru-RU" sz="15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 кв.2019 г.</a:t>
                      </a:r>
                      <a:endParaRPr lang="ru-RU" sz="15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0" marR="91430" marT="45715" marB="4571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Исполнение 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за  2019</a:t>
                      </a:r>
                      <a:r>
                        <a:rPr lang="en-US" sz="15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5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г.</a:t>
                      </a:r>
                    </a:p>
                    <a:p>
                      <a:pPr algn="ctr"/>
                      <a:endParaRPr lang="ru-RU" sz="15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0" marR="91430" marT="45715" marB="4571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33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Белоевское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0" marR="91430" marT="45715" marB="4571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53789,3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10220,2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8786,6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16,3</a:t>
                      </a:r>
                      <a:endParaRPr lang="ru-RU" dirty="0"/>
                    </a:p>
                  </a:txBody>
                  <a:tcPr marL="91430" marR="91430" marT="45715" marB="4571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86,0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II</a:t>
                      </a:r>
                    </a:p>
                  </a:txBody>
                  <a:tcPr marL="91430" marR="91430" marT="45715" marB="45715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648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Верх-</a:t>
                      </a:r>
                      <a:r>
                        <a:rPr lang="ru-RU" sz="18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Иньвенское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0" marR="91430" marT="45715" marB="45715"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48011,5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10066,3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7774,9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16,2</a:t>
                      </a:r>
                      <a:endParaRPr lang="ru-RU" dirty="0"/>
                    </a:p>
                  </a:txBody>
                  <a:tcPr marL="91430" marR="91430" marT="45715" marB="4571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77,2</a:t>
                      </a:r>
                      <a:endParaRPr lang="ru-RU" sz="1800" dirty="0"/>
                    </a:p>
                  </a:txBody>
                  <a:tcPr marL="91430" marR="91430" marT="45715" marB="4571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  <a:tr h="5031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Ёгвинское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0" marR="91430" marT="45715" marB="45715"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31831,1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6883,3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5182,3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16,3</a:t>
                      </a:r>
                      <a:endParaRPr lang="ru-RU" dirty="0"/>
                    </a:p>
                  </a:txBody>
                  <a:tcPr marL="91430" marR="91430" marT="45715" marB="4571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75,3</a:t>
                      </a:r>
                      <a:endParaRPr lang="ru-RU" sz="1800" dirty="0"/>
                    </a:p>
                  </a:txBody>
                  <a:tcPr marL="91430" marR="91430" marT="45715" marB="4571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V</a:t>
                      </a:r>
                      <a:endParaRPr lang="ru-RU" sz="1800" dirty="0" smtClean="0"/>
                    </a:p>
                  </a:txBody>
                  <a:tcPr marL="91430" marR="91430" marT="45715" marB="45715">
                    <a:blipFill>
                      <a:blip r:embed="rId6"/>
                      <a:tile tx="0" ty="0" sx="100000" sy="100000" flip="none" algn="tl"/>
                    </a:blipFill>
                  </a:tcPr>
                </a:tc>
              </a:tr>
              <a:tr h="5269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Ленинское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0" marR="91430" marT="45715" marB="45715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26940,4</a:t>
                      </a:r>
                      <a:endParaRPr lang="ru-RU" sz="1800" dirty="0"/>
                    </a:p>
                  </a:txBody>
                  <a:tcPr marL="91430" marR="91430" marT="45715" marB="45715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6139,9</a:t>
                      </a:r>
                      <a:endParaRPr lang="ru-RU" sz="1800" dirty="0"/>
                    </a:p>
                  </a:txBody>
                  <a:tcPr marL="91430" marR="91430" marT="45715" marB="45715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4829,0</a:t>
                      </a:r>
                      <a:endParaRPr lang="ru-RU" sz="1800" dirty="0"/>
                    </a:p>
                  </a:txBody>
                  <a:tcPr marL="91430" marR="91430" marT="45715" marB="45715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17,9</a:t>
                      </a:r>
                      <a:endParaRPr lang="ru-RU" dirty="0"/>
                    </a:p>
                  </a:txBody>
                  <a:tcPr marL="91430" marR="91430" marT="45715" marB="45715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78,6</a:t>
                      </a:r>
                      <a:endParaRPr lang="ru-RU" sz="1800" dirty="0"/>
                    </a:p>
                  </a:txBody>
                  <a:tcPr marL="91430" marR="91430" marT="45715" marB="45715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III</a:t>
                      </a:r>
                      <a:endParaRPr lang="ru-RU" sz="1800" dirty="0"/>
                    </a:p>
                  </a:txBody>
                  <a:tcPr marL="91430" marR="91430" marT="45715" marB="45715"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259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Ошибское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0" marR="91430" marT="45715" marB="45715">
                    <a:blipFill>
                      <a:blip r:embed="rId7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26909,8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7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6600,9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7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4986,5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7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18,5</a:t>
                      </a:r>
                      <a:endParaRPr lang="ru-RU" dirty="0"/>
                    </a:p>
                  </a:txBody>
                  <a:tcPr marL="91430" marR="91430" marT="45715" marB="45715">
                    <a:blipFill>
                      <a:blip r:embed="rId7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75,5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7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IV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7"/>
                      <a:tile tx="0" ty="0" sx="100000" sy="100000" flip="none" algn="tl"/>
                    </a:blipFill>
                  </a:tcPr>
                </a:tc>
              </a:tr>
              <a:tr h="9145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Степановское</a:t>
                      </a:r>
                      <a:endParaRPr lang="ru-RU" sz="16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0" marR="91430" marT="45715" marB="45715"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40928,1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8596,0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8463,7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20,7</a:t>
                      </a:r>
                      <a:endParaRPr lang="ru-RU" dirty="0"/>
                    </a:p>
                  </a:txBody>
                  <a:tcPr marL="91430" marR="91430" marT="45715" marB="45715"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98,5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8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V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96944" cy="10801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Темп роста (снижения) налоговых и неналоговых доходов</a:t>
            </a:r>
            <a:r>
              <a:rPr lang="en-US" sz="24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</a:t>
            </a:r>
            <a:r>
              <a:rPr lang="ru-RU" sz="24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4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%</a:t>
            </a:r>
            <a:r>
              <a:rPr lang="ru-RU" sz="24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ru-RU" sz="2400" dirty="0">
              <a:solidFill>
                <a:schemeClr val="bg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153572"/>
              </p:ext>
            </p:extLst>
          </p:nvPr>
        </p:nvGraphicFramePr>
        <p:xfrm>
          <a:off x="323528" y="908720"/>
          <a:ext cx="8496302" cy="516890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28127"/>
                <a:gridCol w="1563589"/>
                <a:gridCol w="1645859"/>
                <a:gridCol w="1974611"/>
                <a:gridCol w="1584116"/>
              </a:tblGrid>
              <a:tr h="640160">
                <a:tc rowSpan="2"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Наименование</a:t>
                      </a:r>
                      <a:r>
                        <a:rPr lang="ru-RU" sz="1800" b="1" baseline="0" dirty="0" smtClean="0">
                          <a:solidFill>
                            <a:schemeClr val="bg2"/>
                          </a:solidFill>
                        </a:rPr>
                        <a:t> поселения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Налоговые и неналоговые доходы</a:t>
                      </a:r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 (</a:t>
                      </a:r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тыс.руб</a:t>
                      </a:r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.)*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ru-RU" sz="1800" b="1" i="1" dirty="0" smtClean="0">
                          <a:solidFill>
                            <a:schemeClr val="bg2"/>
                          </a:solidFill>
                        </a:rPr>
                        <a:t>Рост фактического объема налогов (%)</a:t>
                      </a:r>
                      <a:endParaRPr lang="ru-RU" sz="1800" b="1" i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066932">
                <a:tc vMerge="1"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исполнение   за 1 квартал </a:t>
                      </a:r>
                      <a:r>
                        <a:rPr lang="ru-RU" sz="1600" b="1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2018 г.</a:t>
                      </a:r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7" marR="91437" marT="45727" marB="45727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исполнение </a:t>
                      </a:r>
                      <a:r>
                        <a:rPr lang="en-US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/>
                      </a:r>
                      <a:br>
                        <a:rPr lang="en-US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за 1 квартал 2019</a:t>
                      </a:r>
                      <a:r>
                        <a:rPr lang="ru-RU" sz="1600" b="1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г.</a:t>
                      </a:r>
                      <a:endParaRPr lang="ru-RU" sz="1600" b="1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7" marR="91437" marT="45727" marB="45727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29" marB="45729"/>
                </a:tc>
                <a:tc vMerge="1"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29" marB="45729"/>
                </a:tc>
              </a:tr>
              <a:tr h="571473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2007,2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2640,8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131,6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</a:tr>
              <a:tr h="41399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В.-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2023,9</a:t>
                      </a: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2120,9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104,8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III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</a:tr>
              <a:tr h="365807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1334,1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1759,6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131,9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</a:tr>
              <a:tr h="42627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1201,7</a:t>
                      </a:r>
                      <a:endParaRPr lang="ru-RU" sz="1600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1032,2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85,9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IV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</a:tr>
              <a:tr h="5791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16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1263,0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1023,1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81,0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</a:tr>
              <a:tr h="571473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2842,5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2396,0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84,3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V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</a:tr>
              <a:tr h="53359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ИТОГО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10672,4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10972,6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0FCDF-B08D-4E42-B06A-9B925204E85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Привлечение средств из бюджетов других уровней на развитие поселения в расчете на 1 жителя, </a:t>
            </a:r>
            <a:r>
              <a:rPr lang="ru-RU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r>
              <a:rPr lang="ru-RU" sz="2400" dirty="0" smtClean="0">
                <a:solidFill>
                  <a:schemeClr val="bg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dirty="0">
              <a:solidFill>
                <a:schemeClr val="bg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680771"/>
              </p:ext>
            </p:extLst>
          </p:nvPr>
        </p:nvGraphicFramePr>
        <p:xfrm>
          <a:off x="0" y="1341438"/>
          <a:ext cx="9144002" cy="5018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2"/>
                <a:gridCol w="936104"/>
                <a:gridCol w="1080120"/>
                <a:gridCol w="1008112"/>
                <a:gridCol w="1008112"/>
                <a:gridCol w="1080120"/>
                <a:gridCol w="972109"/>
                <a:gridCol w="1116123"/>
                <a:gridCol w="683570"/>
              </a:tblGrid>
              <a:tr h="187169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Наименование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 поселения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Уточнен</a:t>
                      </a:r>
                    </a:p>
                    <a:p>
                      <a:pPr algn="ctr"/>
                      <a:r>
                        <a:rPr lang="ru-RU" sz="1200" dirty="0" err="1" smtClean="0">
                          <a:solidFill>
                            <a:schemeClr val="bg1"/>
                          </a:solidFill>
                        </a:rPr>
                        <a:t>ный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 план  по расходам  2019 года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всего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Уточненный план по расходам всего на </a:t>
                      </a:r>
                      <a:br>
                        <a:rPr lang="ru-RU" sz="12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1 кв.2019 г.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Привлечено из бюджетов других уровней по плану на 2019 год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Привлечено из бюджетов других уровней по плану на 1 кв.2019 г.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Привлечено из бюджетов других уровней по кассовым расходам за 1 кв.2019 г.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Привлечено из бюджетов других уровней по плану на 1 кв.2019 г. в расчете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на 1 жителя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Привлечено из бюджетов других уровней по кассовым расходам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 за 1 кв.2019 г. в расчете на 1 жителя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Место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94022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Белоевское</a:t>
                      </a:r>
                      <a:endParaRPr lang="ru-RU" sz="14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53789,3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10220,2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20010,3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70,4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6,6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0,02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VI</a:t>
                      </a:r>
                      <a:endParaRPr lang="ru-RU" sz="1400" dirty="0" smtClean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60962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В.-</a:t>
                      </a:r>
                      <a:r>
                        <a:rPr lang="ru-RU" sz="1400" dirty="0" err="1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Иньвенское</a:t>
                      </a:r>
                      <a:endParaRPr lang="ru-RU" sz="14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48011,5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10066,3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7583,0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605,0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0,0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0,15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0,00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VI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98533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Ёгвинское</a:t>
                      </a:r>
                      <a:endParaRPr lang="ru-RU" sz="14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31831,1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6883,3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1294,6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43,0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0,0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0,01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0,00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VI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43205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Ленинское</a:t>
                      </a:r>
                      <a:endParaRPr lang="ru-RU" sz="14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26940,4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6139,9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43,0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43,0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0,0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0,02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0,00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VI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432054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Ошибское</a:t>
                      </a:r>
                      <a:endParaRPr lang="ru-RU" sz="14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26909,8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6600,9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971,0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43,0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0,5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0,02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0,00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VI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880102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Степановское</a:t>
                      </a:r>
                      <a:endParaRPr lang="ru-RU" sz="14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40928,1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8596,0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4087,3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70,4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0,0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0,01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0,00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VI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51D35-9157-4443-B671-975DEF2396B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Доля задолженности муниципальных учреждений в объеме фактически полученных налоговых и неналоговых доходов, </a:t>
            </a:r>
            <a:r>
              <a:rPr lang="ru-RU" sz="2400" dirty="0" err="1" smtClean="0">
                <a:solidFill>
                  <a:schemeClr val="tx2">
                    <a:lumMod val="25000"/>
                  </a:schemeClr>
                </a:solidFill>
              </a:rPr>
              <a:t>тыс.руб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.</a:t>
            </a:r>
            <a:endParaRPr lang="ru-RU" sz="2400" dirty="0">
              <a:solidFill>
                <a:schemeClr val="tx2">
                  <a:lumMod val="2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5691251"/>
              </p:ext>
            </p:extLst>
          </p:nvPr>
        </p:nvGraphicFramePr>
        <p:xfrm>
          <a:off x="250825" y="1600200"/>
          <a:ext cx="8713791" cy="5154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758"/>
                <a:gridCol w="1742758"/>
                <a:gridCol w="1742758"/>
                <a:gridCol w="965109"/>
                <a:gridCol w="1008112"/>
                <a:gridCol w="1512296"/>
              </a:tblGrid>
              <a:tr h="399878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Наименование поселения</a:t>
                      </a:r>
                      <a:endParaRPr lang="ru-RU" sz="2000" dirty="0"/>
                    </a:p>
                  </a:txBody>
                  <a:tcPr marL="91449" marR="91449" marT="45705" marB="4570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 01.</a:t>
                      </a:r>
                      <a:r>
                        <a:rPr lang="en-US" sz="2000" dirty="0" smtClean="0"/>
                        <a:t>0</a:t>
                      </a:r>
                      <a:r>
                        <a:rPr lang="ru-RU" sz="2000" dirty="0" smtClean="0"/>
                        <a:t>4.</a:t>
                      </a:r>
                      <a:r>
                        <a:rPr lang="en-US" sz="2000" dirty="0" smtClean="0"/>
                        <a:t>2019</a:t>
                      </a:r>
                      <a:r>
                        <a:rPr lang="ru-RU" sz="2000" dirty="0" smtClean="0"/>
                        <a:t> года </a:t>
                      </a:r>
                      <a:endParaRPr lang="ru-RU" sz="2000" dirty="0"/>
                    </a:p>
                  </a:txBody>
                  <a:tcPr marL="91449" marR="91449" marT="45705" marB="4570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Место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 marL="91449" marR="91449" marT="45705" marB="4570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Наименование учреждения</a:t>
                      </a:r>
                      <a:endParaRPr lang="ru-RU" sz="2000" dirty="0"/>
                    </a:p>
                  </a:txBody>
                  <a:tcPr marL="91449" marR="91449" marT="45705" marB="45705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7373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Итого задолженность в бюджеты различных</a:t>
                      </a:r>
                      <a:r>
                        <a:rPr lang="ru-RU" sz="1800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 уровней на 01.</a:t>
                      </a:r>
                      <a:r>
                        <a:rPr lang="en-US" sz="1800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01</a:t>
                      </a:r>
                      <a:r>
                        <a:rPr lang="ru-RU" sz="1800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.201</a:t>
                      </a:r>
                      <a:r>
                        <a:rPr lang="en-US" sz="1800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</a:t>
                      </a:r>
                      <a:r>
                        <a:rPr lang="ru-RU" sz="1800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 г.</a:t>
                      </a:r>
                      <a:endParaRPr lang="ru-RU" sz="180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91449" marR="91449" marT="45705" marB="4570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Налоговые и неналоговые доходы (поступление)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факт на 01.</a:t>
                      </a:r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0</a:t>
                      </a:r>
                      <a:r>
                        <a:rPr lang="ru-RU" sz="18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4.201</a:t>
                      </a:r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</a:t>
                      </a:r>
                      <a:r>
                        <a:rPr lang="ru-RU" sz="18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 г.</a:t>
                      </a:r>
                      <a:endParaRPr lang="ru-RU" sz="180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91449" marR="91449" marT="45705" marB="4570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Доля, %</a:t>
                      </a:r>
                      <a:endParaRPr lang="ru-RU" sz="180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91449" marR="91449" marT="45705" marB="4570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73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Белоевское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1,7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2640,8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0,1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МКУ</a:t>
                      </a:r>
                      <a:r>
                        <a:rPr lang="ru-RU" sz="1200" baseline="0" dirty="0" smtClean="0"/>
                        <a:t> «Сервисный центр </a:t>
                      </a:r>
                      <a:r>
                        <a:rPr lang="ru-RU" sz="1200" baseline="0" dirty="0" err="1" smtClean="0"/>
                        <a:t>Белоевского</a:t>
                      </a:r>
                      <a:r>
                        <a:rPr lang="ru-RU" sz="1200" baseline="0" dirty="0" smtClean="0"/>
                        <a:t> СП»</a:t>
                      </a:r>
                      <a:endParaRPr lang="ru-RU" sz="12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56371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Верх-</a:t>
                      </a:r>
                      <a:r>
                        <a:rPr lang="ru-RU" sz="1800" dirty="0" err="1" smtClean="0"/>
                        <a:t>Иньвенское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2120,9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6573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Ёгвинское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1759,6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6573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Ленинское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1032,2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6573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Ошибское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1023,1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63980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Степановское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2396,0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ru-RU" sz="12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C41B3-0BA4-43CA-9442-EA098856FEEC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Апекс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Апекс">
    <a:majorFont>
      <a:latin typeface="Lucida Sans"/>
      <a:ea typeface=""/>
      <a:cs typeface=""/>
      <a:font script="Grek" typeface="Arial"/>
      <a:font script="Cyrl" typeface="Arial"/>
      <a:font script="Jpan" typeface="HG丸ｺﾞｼｯｸM-PRO"/>
      <a:font script="Hang" typeface="휴먼옛체"/>
      <a:font script="Hans" typeface="黑体"/>
      <a:font script="Hant" typeface="微軟正黑體"/>
      <a:font script="Arab" typeface="Tahoma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明朝B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Волна">
    <a:fillStyleLst>
      <a:solidFill>
        <a:schemeClr val="phClr"/>
      </a:solidFill>
      <a:gradFill rotWithShape="1">
        <a:gsLst>
          <a:gs pos="0">
            <a:schemeClr val="phClr">
              <a:tint val="0"/>
            </a:schemeClr>
          </a:gs>
          <a:gs pos="44000">
            <a:schemeClr val="phClr">
              <a:tint val="60000"/>
              <a:satMod val="120000"/>
            </a:schemeClr>
          </a:gs>
          <a:gs pos="100000">
            <a:schemeClr val="phClr">
              <a:tint val="90000"/>
              <a:alpha val="100000"/>
              <a:lumMod val="9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satMod val="120000"/>
              <a:lumMod val="120000"/>
            </a:schemeClr>
          </a:gs>
          <a:gs pos="100000">
            <a:schemeClr val="phClr">
              <a:shade val="89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lumMod val="8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phClr">
              <a:shade val="25000"/>
              <a:satMod val="18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0000"/>
              <a:satMod val="180000"/>
            </a:schemeClr>
          </a:gs>
          <a:gs pos="100000">
            <a:schemeClr val="phClr">
              <a:shade val="45000"/>
              <a:satMod val="120000"/>
            </a:schemeClr>
          </a:gs>
        </a:gsLst>
        <a:path path="circle">
          <a:fillToRect r="100000" b="100000"/>
        </a:path>
      </a:gradFill>
      <a:blipFill>
        <a:blip xmlns:r="http://schemas.openxmlformats.org/officeDocument/2006/relationships" r:embed="rId1">
          <a:duotone>
            <a:schemeClr val="phClr">
              <a:shade val="3000"/>
              <a:satMod val="110000"/>
            </a:schemeClr>
            <a:schemeClr val="phClr">
              <a:tint val="60000"/>
              <a:satMod val="425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30826</TotalTime>
  <Words>3198</Words>
  <Application>Microsoft Office PowerPoint</Application>
  <PresentationFormat>Экран (4:3)</PresentationFormat>
  <Paragraphs>1625</Paragraphs>
  <Slides>43</Slides>
  <Notes>31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1_Апекс</vt:lpstr>
      <vt:lpstr>   Оценка деятельности    сельских поселений  Кудымкарского   муниципального района  за  I квартал 2019 года</vt:lpstr>
      <vt:lpstr>Численность постоянного населения  </vt:lpstr>
      <vt:lpstr>Управление  финансами </vt:lpstr>
      <vt:lpstr>Соблюдение нормативов на содержание  ОМСУ, тыс.руб.</vt:lpstr>
      <vt:lpstr>Исполнение плана по налоговым  и неналоговым доходам, тыс.руб.</vt:lpstr>
      <vt:lpstr>Исполнение бюджета по расходам, тыс.руб.</vt:lpstr>
      <vt:lpstr>Темп роста (снижения) налоговых и неналоговых доходов, % </vt:lpstr>
      <vt:lpstr>Привлечение средств из бюджетов других уровней на развитие поселения в расчете на 1 жителя, тыс.руб.</vt:lpstr>
      <vt:lpstr>Доля задолженности муниципальных учреждений в объеме фактически полученных налоговых и неналоговых доходов, тыс.руб.</vt:lpstr>
      <vt:lpstr>ИТОГИ ПО БЛОКУ  «УПРАВЛЕНИЕ ФИНАНСАМИ»</vt:lpstr>
      <vt:lpstr>  Управление ресурсами  и развитие инфраструктуры</vt:lpstr>
      <vt:lpstr>Объем средств, израсходованных на ремонт дорог, мостов из всех источников финансирования</vt:lpstr>
      <vt:lpstr>Расходы на благоустройство и озеленение из всех источников финансирования   </vt:lpstr>
      <vt:lpstr>Наличие аварийного жилищного фонда</vt:lpstr>
      <vt:lpstr>Объем выделенных средств на капитальный ремонт жилья, на 1 кв.м</vt:lpstr>
      <vt:lpstr>Уровень сбора платежей за ЖКХ от населения </vt:lpstr>
      <vt:lpstr>Презентация PowerPoint</vt:lpstr>
      <vt:lpstr>Предоставлено земельных участков для многодетных семей на 1 человека в кв.м.</vt:lpstr>
      <vt:lpstr>Презентация PowerPoint</vt:lpstr>
      <vt:lpstr>ИТОГИ ПО БЛОКУ «УПРАВЛЕНИЕ РЕСУРСАМИ И РАЗВИТИЕ  ИНФРАСТРУКТУРЫ»</vt:lpstr>
      <vt:lpstr>Экономическое развитие </vt:lpstr>
      <vt:lpstr>Уровень официальной безработицы от общего числа экономически активного населения,% (по данным ЦЗН)</vt:lpstr>
      <vt:lpstr>Участие в софинансировании проектов инициативного бюджетирования</vt:lpstr>
      <vt:lpstr>Вновь зарегистрировано юридических лиц и индивидуальных предпринимателей, создано рабочих мест</vt:lpstr>
      <vt:lpstr>Доля скважин, используемых для хозяйственно-питьевого водоснабжения населения, на которые получена лицензия на добычу подземных вод к общему количеству скважин</vt:lpstr>
      <vt:lpstr>Доля охвата населения, проживающего на территории сельского поселения, вывозом ТКО (твердых коммунальных отходов)</vt:lpstr>
      <vt:lpstr>Презентация PowerPoint</vt:lpstr>
      <vt:lpstr>Презентация PowerPoint</vt:lpstr>
      <vt:lpstr>Предоставление земельных участков, образованных из невостребованных земельных долей, в %</vt:lpstr>
      <vt:lpstr>ИТОГИ ПО БЛОКУ «ЭКОНОМИЧЕСКОЕ РАЗВИТИЕ»</vt:lpstr>
      <vt:lpstr>Развитие человеческого потенциала</vt:lpstr>
      <vt:lpstr>Расходы на физическую культуру и спорт,  на 1 жителя в руб.</vt:lpstr>
      <vt:lpstr>ИТОГИ РАЙОННОЙ СПАРТАКИАДЫ  за I квартал 2019 г.</vt:lpstr>
      <vt:lpstr>Количество проведенных мероприятий КДУ на платной основе на 1 ставку специалиста </vt:lpstr>
      <vt:lpstr>Количество посещений пользователями библиотек на 1 ставку специалиста</vt:lpstr>
      <vt:lpstr>ИТОГИ ПО БЛОКУ «РАЗВИТИЕ ЧЕЛОВЕЧЕСКОГО ПОТЕНЦИАЛА»</vt:lpstr>
      <vt:lpstr>Общественная безопасность </vt:lpstr>
      <vt:lpstr>Преступления среди несовершеннолетних  в расчёте на 1000 чел.населения</vt:lpstr>
      <vt:lpstr>Анализ преступлений, совершенных на территории Кудымкарского муниципального района в расчете на 10 000 чел.населения</vt:lpstr>
      <vt:lpstr> Количество пожаров на 1000 чел. населения</vt:lpstr>
      <vt:lpstr>ИТОГИ ПО БЛОКУ «ОБЩЕСТВЕННАЯ БЕЗОПАСНОСТЬ» </vt:lpstr>
      <vt:lpstr> ИТОГИ  проделанной работы сельскими  поселениями за 1 квартал 2019 года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VanikovaLV</dc:creator>
  <cp:lastModifiedBy>KokcharovaEV</cp:lastModifiedBy>
  <cp:revision>2183</cp:revision>
  <cp:lastPrinted>2019-05-30T06:57:55Z</cp:lastPrinted>
  <dcterms:modified xsi:type="dcterms:W3CDTF">2019-05-30T07:08:57Z</dcterms:modified>
</cp:coreProperties>
</file>