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64" r:id="rId2"/>
    <p:sldId id="311" r:id="rId3"/>
    <p:sldId id="265" r:id="rId4"/>
    <p:sldId id="362" r:id="rId5"/>
    <p:sldId id="360" r:id="rId6"/>
    <p:sldId id="361" r:id="rId7"/>
    <p:sldId id="326" r:id="rId8"/>
    <p:sldId id="363" r:id="rId9"/>
    <p:sldId id="364" r:id="rId10"/>
    <p:sldId id="365" r:id="rId11"/>
    <p:sldId id="337" r:id="rId12"/>
    <p:sldId id="328" r:id="rId13"/>
    <p:sldId id="329" r:id="rId14"/>
    <p:sldId id="366" r:id="rId15"/>
    <p:sldId id="330" r:id="rId16"/>
    <p:sldId id="332" r:id="rId17"/>
    <p:sldId id="350" r:id="rId18"/>
    <p:sldId id="356" r:id="rId19"/>
    <p:sldId id="258" r:id="rId20"/>
    <p:sldId id="344" r:id="rId21"/>
    <p:sldId id="283" r:id="rId22"/>
    <p:sldId id="293" r:id="rId23"/>
    <p:sldId id="359" r:id="rId24"/>
    <p:sldId id="321" r:id="rId25"/>
    <p:sldId id="367" r:id="rId26"/>
    <p:sldId id="358" r:id="rId27"/>
    <p:sldId id="299" r:id="rId28"/>
    <p:sldId id="300" r:id="rId29"/>
    <p:sldId id="342" r:id="rId30"/>
    <p:sldId id="345" r:id="rId31"/>
    <p:sldId id="272" r:id="rId32"/>
    <p:sldId id="302" r:id="rId33"/>
    <p:sldId id="282" r:id="rId34"/>
    <p:sldId id="355" r:id="rId35"/>
    <p:sldId id="340" r:id="rId36"/>
    <p:sldId id="348" r:id="rId37"/>
    <p:sldId id="323" r:id="rId38"/>
    <p:sldId id="354" r:id="rId39"/>
    <p:sldId id="352" r:id="rId40"/>
    <p:sldId id="341" r:id="rId41"/>
    <p:sldId id="347" r:id="rId42"/>
    <p:sldId id="296" r:id="rId43"/>
    <p:sldId id="320" r:id="rId44"/>
  </p:sldIdLst>
  <p:sldSz cx="9144000" cy="6858000" type="screen4x3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CC"/>
    <a:srgbClr val="FFFF66"/>
    <a:srgbClr val="CC3300"/>
    <a:srgbClr val="FF5050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3471" autoAdjust="0"/>
  </p:normalViewPr>
  <p:slideViewPr>
    <p:cSldViewPr>
      <p:cViewPr>
        <p:scale>
          <a:sx n="110" d="100"/>
          <a:sy n="110" d="100"/>
        </p:scale>
        <p:origin x="-16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90" d="100"/>
          <a:sy n="190" d="100"/>
        </p:scale>
        <p:origin x="-1656" y="325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75037600637"/>
          <c:y val="8.5592254161944215E-2"/>
          <c:w val="0.88842105263157967"/>
          <c:h val="0.53748006379585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3061">
              <a:solidFill>
                <a:schemeClr val="bg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44444444444444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45.33</c:v>
                </c:pt>
                <c:pt idx="1">
                  <c:v>99.4</c:v>
                </c:pt>
                <c:pt idx="2">
                  <c:v>59.75</c:v>
                </c:pt>
                <c:pt idx="3">
                  <c:v>81.98</c:v>
                </c:pt>
                <c:pt idx="4">
                  <c:v>88.75</c:v>
                </c:pt>
                <c:pt idx="5">
                  <c:v>92.52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axId val="48120576"/>
        <c:axId val="48122112"/>
      </c:barChart>
      <c:catAx>
        <c:axId val="481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812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122112"/>
        <c:scaling>
          <c:orientation val="minMax"/>
        </c:scaling>
        <c:delete val="0"/>
        <c:axPos val="l"/>
        <c:majorGridlines>
          <c:spPr>
            <a:ln w="3309">
              <a:solidFill>
                <a:schemeClr val="accent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8120576"/>
        <c:crosses val="autoZero"/>
        <c:crossBetween val="between"/>
      </c:valAx>
      <c:spPr>
        <a:noFill/>
        <a:ln w="1306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9875207553498E-2"/>
          <c:y val="8.4982638039810224E-2"/>
          <c:w val="0.71232882260033437"/>
          <c:h val="0.848181151269134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Руб.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5.4590823097884253E-2"/>
                  <c:y val="0.3013132488873673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23,15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281562306548566"/>
                  <c:y val="8.8091162517726484E-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15,72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31012780088749009"/>
                  <c:y val="1.589846921308749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14,69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9244210197457865"/>
                  <c:y val="-0.328811659412138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30,92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4442126273525141"/>
                  <c:y val="-0.5074829559348559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14,1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1834350610655667"/>
                  <c:y val="5.127441678485841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45,64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15.72</c:v>
                </c:pt>
                <c:pt idx="1">
                  <c:v>14.14</c:v>
                </c:pt>
                <c:pt idx="2" formatCode="General">
                  <c:v>23.15</c:v>
                </c:pt>
                <c:pt idx="3" formatCode="General">
                  <c:v>24.18</c:v>
                </c:pt>
                <c:pt idx="4" formatCode="General">
                  <c:v>30.92</c:v>
                </c:pt>
                <c:pt idx="5" formatCode="General">
                  <c:v>45.64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Место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5615317909049917"/>
          <c:y val="0.32017576015288596"/>
          <c:w val="0.24384682090950083"/>
          <c:h val="0.44981480666871954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5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solidFill>
            <a:schemeClr val="tx1">
              <a:lumMod val="65000"/>
            </a:schemeClr>
          </a:solidFill>
        </a:ln>
      </c:spPr>
    </c:sideWall>
    <c:backWall>
      <c:thickness val="0"/>
      <c:spPr>
        <a:ln>
          <a:solidFill>
            <a:schemeClr val="tx1">
              <a:lumMod val="6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6.2984713716341012E-2"/>
          <c:y val="3.55629416855597E-2"/>
          <c:w val="0.81982161951978227"/>
          <c:h val="0.66756192225803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9 мес.2018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5432098765432098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-3.271523077786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1728395061727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96.4</c:v>
                </c:pt>
                <c:pt idx="1">
                  <c:v>110.4</c:v>
                </c:pt>
                <c:pt idx="2">
                  <c:v>85.7</c:v>
                </c:pt>
                <c:pt idx="3">
                  <c:v>157.9</c:v>
                </c:pt>
                <c:pt idx="4">
                  <c:v>72.599999999999994</c:v>
                </c:pt>
                <c:pt idx="5">
                  <c:v>91.4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9 мес.2019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1.490220574157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57E-2"/>
                  <c:y val="-5.39447066756575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01E-2"/>
                  <c:y val="2.69723533378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691358024691357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382716049382602E-2"/>
                  <c:y val="-5.3944706675657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109,0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136.4</c:v>
                </c:pt>
                <c:pt idx="1">
                  <c:v>131.19999999999999</c:v>
                </c:pt>
                <c:pt idx="2">
                  <c:v>95.3</c:v>
                </c:pt>
                <c:pt idx="3">
                  <c:v>197.2</c:v>
                </c:pt>
                <c:pt idx="4">
                  <c:v>99</c:v>
                </c:pt>
                <c:pt idx="5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530752"/>
        <c:axId val="51532544"/>
        <c:axId val="0"/>
      </c:bar3DChart>
      <c:catAx>
        <c:axId val="5153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1532544"/>
        <c:crosses val="autoZero"/>
        <c:auto val="1"/>
        <c:lblAlgn val="ctr"/>
        <c:lblOffset val="100"/>
        <c:noMultiLvlLbl val="0"/>
      </c:catAx>
      <c:valAx>
        <c:axId val="51532544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tx1">
                  <a:lumMod val="5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5153075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83695789260582687"/>
          <c:y val="0.40715686426559627"/>
          <c:w val="0.16304210739417319"/>
          <c:h val="0.27500776355791323"/>
        </c:manualLayout>
      </c:layout>
      <c:overlay val="0"/>
    </c:legend>
    <c:plotVisOnly val="1"/>
    <c:dispBlanksAs val="gap"/>
    <c:showDLblsOverMax val="0"/>
  </c:chart>
  <c:txPr>
    <a:bodyPr/>
    <a:lstStyle/>
    <a:p>
      <a:pPr algn="ctr" rtl="0">
        <a:defRPr lang="ru-RU" sz="1782" b="0" i="0" u="none" strike="noStrike" kern="1200" baseline="0">
          <a:solidFill>
            <a:prstClr val="white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 </a:t>
            </a:r>
            <a:r>
              <a:rPr lang="ru-RU" dirty="0"/>
              <a:t>1 человека, </a:t>
            </a:r>
            <a:r>
              <a:rPr lang="ru-RU" dirty="0" err="1"/>
              <a:t>кв.м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602235571655815E-2"/>
          <c:y val="0.14604528092525018"/>
          <c:w val="0.81025430494771422"/>
          <c:h val="0.52823172795731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предоставленных зем.участков, га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3.7621000000000002</c:v>
                </c:pt>
                <c:pt idx="1">
                  <c:v>0.67520000000000002</c:v>
                </c:pt>
                <c:pt idx="2">
                  <c:v>2.4870000000000001</c:v>
                </c:pt>
                <c:pt idx="3">
                  <c:v>1.2402</c:v>
                </c:pt>
                <c:pt idx="4">
                  <c:v>0.5</c:v>
                </c:pt>
                <c:pt idx="5">
                  <c:v>7.5334000000000003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на 1 человека, кв.м.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8.02</c:v>
                </c:pt>
                <c:pt idx="1">
                  <c:v>1.64</c:v>
                </c:pt>
                <c:pt idx="2">
                  <c:v>7.16</c:v>
                </c:pt>
                <c:pt idx="3">
                  <c:v>4.99</c:v>
                </c:pt>
                <c:pt idx="4">
                  <c:v>1.98</c:v>
                </c:pt>
                <c:pt idx="5">
                  <c:v>14.94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97856"/>
        <c:axId val="48299392"/>
      </c:barChart>
      <c:catAx>
        <c:axId val="4829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299392"/>
        <c:crosses val="autoZero"/>
        <c:auto val="1"/>
        <c:lblAlgn val="ctr"/>
        <c:lblOffset val="100"/>
        <c:noMultiLvlLbl val="0"/>
      </c:catAx>
      <c:valAx>
        <c:axId val="4829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97856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zero"/>
    <c:showDLblsOverMax val="0"/>
  </c:chart>
  <c:txPr>
    <a:bodyPr/>
    <a:lstStyle/>
    <a:p>
      <a:pPr>
        <a:defRPr sz="1465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38893633432803E-2"/>
          <c:y val="0.15171089022895062"/>
          <c:w val="0.87895310796074155"/>
          <c:h val="0.58348349479430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ввода жилья,кв. м. 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0033CC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946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4280956545856E-3"/>
                  <c:y val="-4.470698890571104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1712382618342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dirty="0" smtClean="0"/>
                      <a:t>6342,21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946</c:v>
                </c:pt>
                <c:pt idx="1">
                  <c:v>783.4</c:v>
                </c:pt>
                <c:pt idx="2">
                  <c:v>1171.3</c:v>
                </c:pt>
                <c:pt idx="3">
                  <c:v>684.2</c:v>
                </c:pt>
                <c:pt idx="4">
                  <c:v>421.5</c:v>
                </c:pt>
                <c:pt idx="5">
                  <c:v>4447.91</c:v>
                </c:pt>
                <c:pt idx="6">
                  <c:v>8454.31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8"/>
        <c:overlap val="11"/>
        <c:axId val="48640000"/>
        <c:axId val="4864153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ввода жилья на 1 человека, кв. м.</c:v>
                </c:pt>
              </c:strCache>
            </c:strRef>
          </c:tx>
          <c:dLbls>
            <c:dLbl>
              <c:idx val="0"/>
              <c:layout>
                <c:manualLayout>
                  <c:x val="1.2921229043754161E-2"/>
                  <c:y val="-3.6625569264246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12578502446904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25785024469042E-2"/>
                  <c:y val="-2.13333313424712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0,33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688228951292657E-2"/>
                  <c:y val="-2.13335179857904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27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506728781163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6289251223450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179966695820991E-2"/>
                  <c:y val="-3.4953577280174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0000"/>
                </a:srgb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0.2</c:v>
                </c:pt>
                <c:pt idx="1">
                  <c:v>0.19</c:v>
                </c:pt>
                <c:pt idx="2">
                  <c:v>0.33</c:v>
                </c:pt>
                <c:pt idx="3">
                  <c:v>0.27</c:v>
                </c:pt>
                <c:pt idx="4">
                  <c:v>0.16</c:v>
                </c:pt>
                <c:pt idx="5">
                  <c:v>0.88</c:v>
                </c:pt>
                <c:pt idx="6">
                  <c:v>0.37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40000"/>
        <c:axId val="48641536"/>
      </c:lineChart>
      <c:catAx>
        <c:axId val="4864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641536"/>
        <c:crosses val="autoZero"/>
        <c:auto val="1"/>
        <c:lblAlgn val="ctr"/>
        <c:lblOffset val="100"/>
        <c:noMultiLvlLbl val="0"/>
      </c:catAx>
      <c:valAx>
        <c:axId val="4864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40000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50407725751E-2"/>
          <c:y val="8.2906985235683506E-4"/>
          <c:w val="0.55163785243697405"/>
          <c:h val="0.157678476973556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79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672651011205757E-2"/>
          <c:y val="4.460818845520758E-2"/>
          <c:w val="0.70830489355346649"/>
          <c:h val="0.57275903580727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ЭАН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layout>
                <c:manualLayout>
                  <c:x val="-2.2222222222222202E-2"/>
                  <c:y val="2.168021680216821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2794</c:v>
                </c:pt>
                <c:pt idx="1">
                  <c:v>2139</c:v>
                </c:pt>
                <c:pt idx="2">
                  <c:v>1819</c:v>
                </c:pt>
                <c:pt idx="3">
                  <c:v>1114</c:v>
                </c:pt>
                <c:pt idx="4">
                  <c:v>1426</c:v>
                </c:pt>
                <c:pt idx="5">
                  <c:v>3387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792192"/>
        <c:axId val="1847937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безработицы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9.7222222222222224E-3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</a:t>
                    </a:r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2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56718911189843E-2"/>
                  <c:y val="-1.95122713907865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2,7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2,</a:t>
                    </a:r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5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2,9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9034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3,1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000000000000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</a:t>
                    </a:r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3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49877063575693E-3"/>
                  <c:y val="-3.53006067291781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2,6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2000"/>
                </a:srgbClr>
              </a:solidFill>
            </c:spPr>
            <c:txPr>
              <a:bodyPr/>
              <a:lstStyle/>
              <a:p>
                <a:pPr>
                  <a:defRPr sz="1773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6"/>
                <c:pt idx="0">
                  <c:v>1.2</c:v>
                </c:pt>
                <c:pt idx="1">
                  <c:v>2.7</c:v>
                </c:pt>
                <c:pt idx="2">
                  <c:v>2.5</c:v>
                </c:pt>
                <c:pt idx="3">
                  <c:v>2.9</c:v>
                </c:pt>
                <c:pt idx="4">
                  <c:v>3.1</c:v>
                </c:pt>
                <c:pt idx="5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92192"/>
        <c:axId val="184793728"/>
      </c:lineChart>
      <c:catAx>
        <c:axId val="18479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 rot="5400000" vert="horz"/>
          <a:lstStyle/>
          <a:p>
            <a:pPr>
              <a:defRPr/>
            </a:pPr>
            <a:endParaRPr lang="ru-RU"/>
          </a:p>
        </c:txPr>
        <c:crossAx val="184793728"/>
        <c:crosses val="autoZero"/>
        <c:auto val="1"/>
        <c:lblAlgn val="ctr"/>
        <c:lblOffset val="100"/>
        <c:noMultiLvlLbl val="0"/>
      </c:catAx>
      <c:valAx>
        <c:axId val="184793728"/>
        <c:scaling>
          <c:orientation val="minMax"/>
          <c:max val="40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847921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0307979942970775"/>
          <c:y val="2.7030736860371794E-2"/>
          <c:w val="0.17468754235014616"/>
          <c:h val="0.53411891282184765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582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30152197782443E-2"/>
          <c:y val="2.699975244407192E-2"/>
          <c:w val="0.68631578947368421"/>
          <c:h val="0.5719008264462931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37888"/>
        <c:axId val="48451968"/>
      </c:barChart>
      <c:catAx>
        <c:axId val="484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48451968"/>
        <c:crosses val="autoZero"/>
        <c:auto val="1"/>
        <c:lblAlgn val="ctr"/>
        <c:lblOffset val="100"/>
        <c:noMultiLvlLbl val="0"/>
      </c:catAx>
      <c:valAx>
        <c:axId val="48451968"/>
        <c:scaling>
          <c:orientation val="minMax"/>
          <c:max val="70"/>
          <c:min val="0"/>
        </c:scaling>
        <c:delete val="0"/>
        <c:axPos val="l"/>
        <c:majorGridlines/>
        <c:majorTickMark val="out"/>
        <c:minorTickMark val="none"/>
        <c:tickLblPos val="nextTo"/>
        <c:crossAx val="48437888"/>
        <c:crosses val="autoZero"/>
        <c:crossBetween val="between"/>
      </c:valAx>
      <c:spPr>
        <a:noFill/>
        <a:ln w="24213">
          <a:noFill/>
        </a:ln>
      </c:spPr>
    </c:plotArea>
    <c:plotVisOnly val="1"/>
    <c:dispBlanksAs val="gap"/>
    <c:showDLblsOverMax val="0"/>
  </c:chart>
  <c:txPr>
    <a:bodyPr/>
    <a:lstStyle/>
    <a:p>
      <a:pPr>
        <a:defRPr sz="1706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01283870766814"/>
          <c:y val="9.420695336645156E-2"/>
          <c:w val="0.87973065341907586"/>
          <c:h val="0.596695387917132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КРС на 01.10.2019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6.7711412894357146E-3"/>
                  <c:y val="-1.38440148885841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803468208092483E-3"/>
                  <c:y val="-0.11372208755961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350</c:v>
                </c:pt>
                <c:pt idx="1">
                  <c:v>788</c:v>
                </c:pt>
                <c:pt idx="2">
                  <c:v>408</c:v>
                </c:pt>
                <c:pt idx="3">
                  <c:v>309</c:v>
                </c:pt>
                <c:pt idx="4">
                  <c:v>513</c:v>
                </c:pt>
                <c:pt idx="5">
                  <c:v>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36832"/>
        <c:axId val="48938368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7.5063145564079489E-2"/>
                  <c:y val="9.1096256136888661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101,2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402013383608821E-2"/>
                  <c:y val="4.96883104731774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117,8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192704962510482E-2"/>
                  <c:y val="2.48447204968953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67,8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079749022667388E-2"/>
                  <c:y val="1.49068322981366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82,4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192704962510524E-2"/>
                  <c:y val="-2.23602484472050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95,4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740881203138163E-3"/>
                  <c:y val="-2.48447204968944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75,8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9000"/>
                </a:srgbClr>
              </a:solidFill>
            </c:spPr>
            <c:txPr>
              <a:bodyPr/>
              <a:lstStyle/>
              <a:p>
                <a:pPr>
                  <a:defRPr sz="153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101.16</c:v>
                </c:pt>
                <c:pt idx="1">
                  <c:v>117.79</c:v>
                </c:pt>
                <c:pt idx="2">
                  <c:v>67.77</c:v>
                </c:pt>
                <c:pt idx="3">
                  <c:v>82.4</c:v>
                </c:pt>
                <c:pt idx="4">
                  <c:v>95.35</c:v>
                </c:pt>
                <c:pt idx="5">
                  <c:v>75.72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36832"/>
        <c:axId val="48938368"/>
      </c:lineChart>
      <c:catAx>
        <c:axId val="4893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938368"/>
        <c:crosses val="autoZero"/>
        <c:auto val="1"/>
        <c:lblAlgn val="ctr"/>
        <c:lblOffset val="100"/>
        <c:noMultiLvlLbl val="0"/>
      </c:catAx>
      <c:valAx>
        <c:axId val="48938368"/>
        <c:scaling>
          <c:orientation val="minMax"/>
          <c:max val="1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36832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95509652194E-2"/>
          <c:y val="8.2912244665069045E-4"/>
          <c:w val="0.79468225562713746"/>
          <c:h val="9.4567066073262582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55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303641732283494E-2"/>
          <c:y val="0.21340670910229351"/>
          <c:w val="0.81025430494771367"/>
          <c:h val="0.52823172795731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 01.10.2018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38271604938271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46031746031746E-3"/>
                  <c:y val="0.130864197530864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46031746031746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25925925925925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492063492063535E-3"/>
                  <c:y val="0.143209876543209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9135802469135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1933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1128</c:v>
                </c:pt>
                <c:pt idx="5">
                  <c:v>2495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50342528"/>
        <c:axId val="503566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 01.10.2019 г.</c:v>
                </c:pt>
              </c:strCache>
            </c:strRef>
          </c:tx>
          <c:dLbls>
            <c:dLbl>
              <c:idx val="0"/>
              <c:layout>
                <c:manualLayout>
                  <c:x val="-8.940082489688797E-2"/>
                  <c:y val="-3.5017400602702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725559305086865"/>
                  <c:y val="-4.511849907650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551556055493241E-2"/>
                  <c:y val="-3.344590259550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233095863017121E-2"/>
                  <c:y val="-3.8159618936521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347206599175097E-2"/>
                  <c:y val="-3.524137260620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21909761279854E-2"/>
                  <c:y val="-6.8238164673860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4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1947</c:v>
                </c:pt>
                <c:pt idx="1">
                  <c:v>1902</c:v>
                </c:pt>
                <c:pt idx="2">
                  <c:v>1468</c:v>
                </c:pt>
                <c:pt idx="3">
                  <c:v>1022</c:v>
                </c:pt>
                <c:pt idx="4">
                  <c:v>1123</c:v>
                </c:pt>
                <c:pt idx="5">
                  <c:v>2460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42528"/>
        <c:axId val="50356608"/>
      </c:lineChart>
      <c:catAx>
        <c:axId val="503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356608"/>
        <c:crosses val="autoZero"/>
        <c:auto val="1"/>
        <c:lblAlgn val="ctr"/>
        <c:lblOffset val="100"/>
        <c:noMultiLvlLbl val="0"/>
      </c:catAx>
      <c:valAx>
        <c:axId val="5035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34252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3.1233068228280508E-2"/>
          <c:y val="1.6579012529094241E-2"/>
          <c:w val="0.91359448159432333"/>
          <c:h val="0.164153716634477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42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89848542303317"/>
          <c:y val="0.18199902599437778"/>
          <c:w val="0.88095238095236483"/>
          <c:h val="0.4647377938517179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коров на 01.10.2019  г.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4109248690283994E-2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70111112169041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6436994761137034E-3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14247861878612E-3"/>
                  <c:y val="-5.538957779974778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931098428340792E-2"/>
                  <c:y val="-3.92154198736337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</c:v>
                </c:pt>
                <c:pt idx="1">
                  <c:v>358</c:v>
                </c:pt>
                <c:pt idx="2">
                  <c:v>193</c:v>
                </c:pt>
                <c:pt idx="3">
                  <c:v>118</c:v>
                </c:pt>
                <c:pt idx="4">
                  <c:v>227</c:v>
                </c:pt>
                <c:pt idx="5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52352"/>
        <c:axId val="50453888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pPr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1.1548178865832455E-2"/>
                  <c:y val="1.9347037484885136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128,5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15188151056187E-3"/>
                  <c:y val="2.9144948430741932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105,3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70447164581143E-3"/>
                  <c:y val="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96,5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62,8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619355701556413E-3"/>
                  <c:y val="-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100,4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79,9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6000"/>
                </a:srgbClr>
              </a:solidFill>
            </c:spPr>
            <c:txPr>
              <a:bodyPr/>
              <a:lstStyle/>
              <a:p>
                <a:pPr>
                  <a:defRPr sz="154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128.5</c:v>
                </c:pt>
                <c:pt idx="1">
                  <c:v>105.3</c:v>
                </c:pt>
                <c:pt idx="2">
                  <c:v>96.5</c:v>
                </c:pt>
                <c:pt idx="3">
                  <c:v>62.8</c:v>
                </c:pt>
                <c:pt idx="4">
                  <c:v>100.4</c:v>
                </c:pt>
                <c:pt idx="5">
                  <c:v>79.900000000000006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52352"/>
        <c:axId val="50453888"/>
      </c:lineChart>
      <c:catAx>
        <c:axId val="504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453888"/>
        <c:crosses val="autoZero"/>
        <c:auto val="1"/>
        <c:lblAlgn val="ctr"/>
        <c:lblOffset val="100"/>
        <c:noMultiLvlLbl val="0"/>
      </c:catAx>
      <c:valAx>
        <c:axId val="50453888"/>
        <c:scaling>
          <c:orientation val="minMax"/>
          <c:max val="5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52352"/>
        <c:crosses val="autoZero"/>
        <c:crossBetween val="between"/>
        <c:minorUnit val="20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8697360282194026E-2"/>
          <c:y val="8.2930000722386771E-4"/>
          <c:w val="0.83974031908431834"/>
          <c:h val="0.1368092658142502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68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35523114355237"/>
          <c:y val="0.21011673151751001"/>
          <c:w val="0.8175182481751827"/>
          <c:h val="0.52918287937743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01.10.2018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40740740740740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35802469135802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492063492062911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43209876543209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746031746031746E-3"/>
                  <c:y val="0.118518518518518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3492063492064706E-3"/>
                  <c:y val="0.113580246913580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1933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1128</c:v>
                </c:pt>
                <c:pt idx="5">
                  <c:v>2495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50471296"/>
        <c:axId val="5047283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01.10.2019 г.</c:v>
                </c:pt>
              </c:strCache>
            </c:strRef>
          </c:tx>
          <c:dLbls>
            <c:dLbl>
              <c:idx val="0"/>
              <c:layout>
                <c:manualLayout>
                  <c:x val="-8.9400856651876165E-2"/>
                  <c:y val="-4.514270413931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12536869373413E-2"/>
                  <c:y val="-5.524385648267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145502577650101E-2"/>
                  <c:y val="-4.8609056109799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078534971402194E-2"/>
                  <c:y val="-5.7813126004085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076457462361179E-2"/>
                  <c:y val="-5.91027192129950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60088742978789E-3"/>
                  <c:y val="-1.6535631408794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5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1947</c:v>
                </c:pt>
                <c:pt idx="1">
                  <c:v>1902</c:v>
                </c:pt>
                <c:pt idx="2">
                  <c:v>1468</c:v>
                </c:pt>
                <c:pt idx="3">
                  <c:v>1022</c:v>
                </c:pt>
                <c:pt idx="4">
                  <c:v>1123</c:v>
                </c:pt>
                <c:pt idx="5">
                  <c:v>2460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71296"/>
        <c:axId val="50472832"/>
      </c:lineChart>
      <c:catAx>
        <c:axId val="5047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472832"/>
        <c:crosses val="autoZero"/>
        <c:auto val="1"/>
        <c:lblAlgn val="ctr"/>
        <c:lblOffset val="100"/>
        <c:noMultiLvlLbl val="0"/>
      </c:catAx>
      <c:valAx>
        <c:axId val="5047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71296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3.1233083669419369E-2"/>
          <c:y val="1.6579012529094241E-2"/>
          <c:w val="0.90407169835477896"/>
          <c:h val="0.154380626949933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9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0.5625</cdr:x>
      <cdr:y>0.35294</cdr:y>
    </cdr:from>
    <cdr:to>
      <cdr:x>0.60156</cdr:x>
      <cdr:y>0.49412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04" y="2143121"/>
          <a:ext cx="357190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0.57031</cdr:x>
      <cdr:y>0.35294</cdr:y>
    </cdr:from>
    <cdr:to>
      <cdr:x>0.60938</cdr:x>
      <cdr:y>0.48235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14942" y="2143121"/>
          <a:ext cx="357190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0.60253</cdr:x>
      <cdr:y>0.45885</cdr:y>
    </cdr:from>
    <cdr:to>
      <cdr:x>0.65119</cdr:x>
      <cdr:y>0.53121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48300" y="2739591"/>
          <a:ext cx="440003" cy="432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</a:t>
          </a:r>
          <a:r>
            <a:rPr lang="en-US" sz="1800" dirty="0">
              <a:solidFill>
                <a:schemeClr val="tx1"/>
              </a:solidFill>
            </a:rPr>
            <a:t>V</a:t>
          </a:r>
          <a:endParaRPr lang="ru-RU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0.75263</cdr:x>
      <cdr:y>0.46452</cdr:y>
    </cdr:from>
    <cdr:to>
      <cdr:x>0.81046</cdr:x>
      <cdr:y>0.52376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05613" y="2773480"/>
          <a:ext cx="522922" cy="353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III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0.64363</cdr:x>
      <cdr:y>0.16153</cdr:y>
    </cdr:from>
    <cdr:to>
      <cdr:x>0.70733</cdr:x>
      <cdr:y>0.25219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54402" y="916981"/>
          <a:ext cx="559619" cy="514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V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0.77477</cdr:x>
      <cdr:y>0.15021</cdr:y>
    </cdr:from>
    <cdr:to>
      <cdr:x>0.84508</cdr:x>
      <cdr:y>0.23558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06530" y="852726"/>
          <a:ext cx="617689" cy="484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I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0.51248</cdr:x>
      <cdr:y>0.16182</cdr:y>
    </cdr:from>
    <cdr:to>
      <cdr:x>0.5938</cdr:x>
      <cdr:y>0.24068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02274" y="918636"/>
          <a:ext cx="714415" cy="44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IV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0.14872</cdr:x>
      <cdr:y>0.38439</cdr:y>
    </cdr:from>
    <cdr:to>
      <cdr:x>0.20867</cdr:x>
      <cdr:y>0.44781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06548" y="2182118"/>
          <a:ext cx="52670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8,02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0.26744</cdr:x>
      <cdr:y>0.43512</cdr:y>
    </cdr:from>
    <cdr:to>
      <cdr:x>0.34036</cdr:x>
      <cdr:y>0.49854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49500" y="2470150"/>
          <a:ext cx="64060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1,</a:t>
          </a:r>
          <a:r>
            <a:rPr lang="ru-RU" sz="1400" b="1" dirty="0" smtClean="0"/>
            <a:t>64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0.4043</cdr:x>
      <cdr:y>0.34248</cdr:y>
    </cdr:from>
    <cdr:to>
      <cdr:x>0.46987</cdr:x>
      <cdr:y>0.40591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51831" y="1944216"/>
          <a:ext cx="576048" cy="36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7,16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0.53866</cdr:x>
      <cdr:y>0.36785</cdr:y>
    </cdr:from>
    <cdr:to>
      <cdr:x>0.59604</cdr:x>
      <cdr:y>0.46934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32214" y="2088232"/>
          <a:ext cx="504096" cy="576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4,</a:t>
          </a:r>
          <a:r>
            <a:rPr lang="en-US" sz="1400" b="1" dirty="0" smtClean="0"/>
            <a:t>9</a:t>
          </a:r>
          <a:r>
            <a:rPr lang="ru-RU" sz="1400" b="1" dirty="0" smtClean="0"/>
            <a:t>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0.69439</cdr:x>
      <cdr:y>0.52006</cdr:y>
    </cdr:from>
    <cdr:to>
      <cdr:x>0.75996</cdr:x>
      <cdr:y>0.58348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00366" y="2952328"/>
          <a:ext cx="576047" cy="36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1,98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0.03709</cdr:x>
      <cdr:y>0.94926</cdr:y>
    </cdr:from>
    <cdr:to>
      <cdr:x>0.38128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25810" y="5422478"/>
          <a:ext cx="302381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Общая площадь участков-</a:t>
          </a:r>
          <a:r>
            <a:rPr lang="en-US" sz="1400" dirty="0" smtClean="0"/>
            <a:t>16,1896</a:t>
          </a:r>
          <a:r>
            <a:rPr lang="ru-RU" sz="1400" dirty="0" smtClean="0"/>
            <a:t>га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0.82553</cdr:x>
      <cdr:y>0.29174</cdr:y>
    </cdr:from>
    <cdr:to>
      <cdr:x>0.90749</cdr:x>
      <cdr:y>0.35516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52494" y="1656184"/>
          <a:ext cx="720037" cy="36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14,94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0.46838</cdr:x>
      <cdr:y>0.41602</cdr:y>
    </cdr:from>
    <cdr:to>
      <cdr:x>0.5261</cdr:x>
      <cdr:y>0.4827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0293" y="2418485"/>
          <a:ext cx="504059" cy="387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III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0.72351</cdr:x>
      <cdr:y>0.35645</cdr:y>
    </cdr:from>
    <cdr:to>
      <cdr:x>0.78947</cdr:x>
      <cdr:y>0.4132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18267" y="2072212"/>
          <a:ext cx="576018" cy="329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I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0.3447</cdr:x>
      <cdr:y>0.42291</cdr:y>
    </cdr:from>
    <cdr:to>
      <cdr:x>0.39418</cdr:x>
      <cdr:y>0.48107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10173" y="2458575"/>
          <a:ext cx="432101" cy="338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II</a:t>
          </a:r>
          <a:endParaRPr lang="ru-RU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0.75286</cdr:x>
      <cdr:y>0.50335</cdr:y>
    </cdr:from>
    <cdr:to>
      <cdr:x>0.81662</cdr:x>
      <cdr:y>0.56568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1643" y="2897430"/>
          <a:ext cx="576064" cy="358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II</a:t>
          </a:r>
          <a:endParaRPr lang="ru-RU" sz="1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0.14002</cdr:x>
      <cdr:y>0.55254</cdr:y>
    </cdr:from>
    <cdr:to>
      <cdr:x>0.28073</cdr:x>
      <cdr:y>0.62028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5259" y="3023542"/>
          <a:ext cx="618308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+4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0.72018</cdr:x>
      <cdr:y>0.53534</cdr:y>
    </cdr:from>
    <cdr:to>
      <cdr:x>0.84667</cdr:x>
      <cdr:y>0.60308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030" y="2736527"/>
          <a:ext cx="556428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-25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0.55648</cdr:x>
      <cdr:y>0.54943</cdr:y>
    </cdr:from>
    <cdr:to>
      <cdr:x>0.68744</cdr:x>
      <cdr:y>0.60969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47950" y="2808535"/>
          <a:ext cx="576064" cy="308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-66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0.42553</cdr:x>
      <cdr:y>0.54943</cdr:y>
    </cdr:from>
    <cdr:to>
      <cdr:x>0.55295</cdr:x>
      <cdr:y>0.61717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1886" y="2808535"/>
          <a:ext cx="560516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-194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0.86675</cdr:x>
      <cdr:y>0.52622</cdr:y>
    </cdr:from>
    <cdr:to>
      <cdr:x>0.98338</cdr:x>
      <cdr:y>0.59396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08680" y="2879526"/>
          <a:ext cx="512495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-101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0.87858</cdr:x>
      <cdr:y>0.25361</cdr:y>
    </cdr:from>
    <cdr:to>
      <cdr:x>0.95541</cdr:x>
      <cdr:y>0.30996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64851" y="1296367"/>
          <a:ext cx="337973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0.26199</cdr:x>
      <cdr:y>0.54195</cdr:y>
    </cdr:from>
    <cdr:to>
      <cdr:x>0.40916</cdr:x>
      <cdr:y>0.60969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51235" y="2965611"/>
          <a:ext cx="646696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+</a:t>
          </a:r>
          <a:r>
            <a:rPr lang="en-US" sz="1400" b="1" dirty="0" smtClean="0">
              <a:solidFill>
                <a:schemeClr val="tx1"/>
              </a:solidFill>
            </a:rPr>
            <a:t>119 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0.42998</cdr:x>
      <cdr:y>0.24988</cdr:y>
    </cdr:from>
    <cdr:to>
      <cdr:x>0.52522</cdr:x>
      <cdr:y>0.318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91472" y="1367358"/>
          <a:ext cx="418957" cy="372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0.60582</cdr:x>
      <cdr:y>0.26304</cdr:y>
    </cdr:from>
    <cdr:to>
      <cdr:x>0.70404</cdr:x>
      <cdr:y>0.31939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64991" y="1439366"/>
          <a:ext cx="432066" cy="308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0.13283</cdr:x>
      <cdr:y>0.23952</cdr:y>
    </cdr:from>
    <cdr:to>
      <cdr:x>0.24394</cdr:x>
      <cdr:y>0.30702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84310" y="1224359"/>
          <a:ext cx="488769" cy="345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0.29457</cdr:x>
      <cdr:y>0.23952</cdr:y>
    </cdr:from>
    <cdr:to>
      <cdr:x>0.37136</cdr:x>
      <cdr:y>0.30995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295822" y="1224359"/>
          <a:ext cx="337797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0.73678</cdr:x>
      <cdr:y>0.26304</cdr:y>
    </cdr:from>
    <cdr:to>
      <cdr:x>0.81614</cdr:x>
      <cdr:y>0.33054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241055" y="1439366"/>
          <a:ext cx="349102" cy="369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0.09657</cdr:x>
      <cdr:y>0.92977</cdr:y>
    </cdr:from>
    <cdr:to>
      <cdr:x>0.17842</cdr:x>
      <cdr:y>0.98612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4818" y="475275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0.72018</cdr:x>
      <cdr:y>0.94386</cdr:y>
    </cdr:from>
    <cdr:to>
      <cdr:x>0.83476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168030" y="4824759"/>
          <a:ext cx="504056" cy="286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0.4256</cdr:x>
      <cdr:y>0.94365</cdr:y>
    </cdr:from>
    <cdr:to>
      <cdr:x>0.54019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872208" y="482371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0.19636</cdr:x>
      <cdr:y>0.94365</cdr:y>
    </cdr:from>
    <cdr:to>
      <cdr:x>0.29457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63774" y="4824759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0.95774</cdr:y>
    </cdr:from>
    <cdr:to>
      <cdr:x>0.58922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231926" y="4896767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0.94365</cdr:y>
    </cdr:from>
    <cdr:to>
      <cdr:x>0.58922</cdr:x>
      <cdr:y>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231926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0.55648</cdr:x>
      <cdr:y>0.95774</cdr:y>
    </cdr:from>
    <cdr:to>
      <cdr:x>0.67107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47950" y="4896767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0.90024</cdr:x>
      <cdr:y>0.94365</cdr:y>
    </cdr:from>
    <cdr:to>
      <cdr:x>0.98209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60118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0.03257</cdr:x>
      <cdr:y>0.84937</cdr:y>
    </cdr:from>
    <cdr:to>
      <cdr:x>0.13078</cdr:x>
      <cdr:y>0.91516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43123" y="4647825"/>
          <a:ext cx="431555" cy="36001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0.27828</cdr:x>
      <cdr:y>0.88158</cdr:y>
    </cdr:from>
    <cdr:to>
      <cdr:x>0.37649</cdr:x>
      <cdr:y>0.93883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224136" y="4824536"/>
          <a:ext cx="432048" cy="313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0.2456</cdr:x>
      <cdr:y>0.86007</cdr:y>
    </cdr:from>
    <cdr:to>
      <cdr:x>0.36018</cdr:x>
      <cdr:y>0.91732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079227" y="4706396"/>
          <a:ext cx="503487" cy="313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0.72083</cdr:x>
      <cdr:y>0.85257</cdr:y>
    </cdr:from>
    <cdr:to>
      <cdr:x>0.80271</cdr:x>
      <cdr:y>0.91444</cdr:y>
    </cdr:to>
    <cdr:sp macro="" textlink="">
      <cdr:nvSpPr>
        <cdr:cNvPr id="27" name="TextBox 3"/>
        <cdr:cNvSpPr txBox="1"/>
      </cdr:nvSpPr>
      <cdr:spPr>
        <a:xfrm xmlns:a="http://schemas.openxmlformats.org/drawingml/2006/main">
          <a:off x="3167459" y="4665384"/>
          <a:ext cx="35979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0.69841</cdr:x>
      <cdr:y>0.42585</cdr:y>
    </cdr:from>
    <cdr:to>
      <cdr:x>0.8254</cdr:x>
      <cdr:y>0.4807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72279" y="2236342"/>
          <a:ext cx="558624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0.15444</cdr:x>
      <cdr:y>0.19444</cdr:y>
    </cdr:from>
    <cdr:to>
      <cdr:x>0.23381</cdr:x>
      <cdr:y>0.23542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371" y="1008112"/>
          <a:ext cx="355823" cy="21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I</a:t>
          </a:r>
          <a:r>
            <a:rPr lang="en-US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0.10815</cdr:x>
      <cdr:y>0.44445</cdr:y>
    </cdr:from>
    <cdr:to>
      <cdr:x>0.23513</cdr:x>
      <cdr:y>0.4993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4836" y="2304355"/>
          <a:ext cx="569264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+61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0.44445</cdr:y>
    </cdr:from>
    <cdr:to>
      <cdr:x>0.3783</cdr:x>
      <cdr:y>0.4993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97843" y="2304355"/>
          <a:ext cx="498117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+18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0.69508</cdr:x>
      <cdr:y>0.19444</cdr:y>
    </cdr:from>
    <cdr:to>
      <cdr:x>0.8062</cdr:x>
      <cdr:y>0.25326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16092" y="1008112"/>
          <a:ext cx="498163" cy="304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0.58264</cdr:x>
      <cdr:y>0.19444</cdr:y>
    </cdr:from>
    <cdr:to>
      <cdr:x>0.65879</cdr:x>
      <cdr:y>0.24017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12036" y="1008112"/>
          <a:ext cx="341388" cy="237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0.27746</cdr:x>
      <cdr:y>0.19444</cdr:y>
    </cdr:from>
    <cdr:to>
      <cdr:x>0.36948</cdr:x>
      <cdr:y>0.24016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4388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0.88782</cdr:x>
      <cdr:y>0.20833</cdr:y>
    </cdr:from>
    <cdr:to>
      <cdr:x>0.98306</cdr:x>
      <cdr:y>0.25245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980188" y="1080120"/>
          <a:ext cx="426970" cy="22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0.43056</cdr:y>
    </cdr:from>
    <cdr:to>
      <cdr:x>0.52287</cdr:x>
      <cdr:y>0.49912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845915" y="2232347"/>
          <a:ext cx="49816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-7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0.87733</cdr:x>
      <cdr:y>0.4722</cdr:y>
    </cdr:from>
    <cdr:to>
      <cdr:x>0.98844</cdr:x>
      <cdr:y>0.52705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3933137" y="2448272"/>
          <a:ext cx="498117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-34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0.55631</cdr:x>
      <cdr:y>0.44445</cdr:y>
    </cdr:from>
    <cdr:to>
      <cdr:x>0.68472</cdr:x>
      <cdr:y>0.4993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493987" y="2304355"/>
          <a:ext cx="575675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-70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0.43808</cdr:x>
      <cdr:y>0.19444</cdr:y>
    </cdr:from>
    <cdr:to>
      <cdr:x>0.5301</cdr:x>
      <cdr:y>0.24016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96396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/>
            <a:t>IV</a:t>
          </a:r>
          <a:endParaRPr lang="ru-RU" sz="11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0.10657</cdr:x>
      <cdr:y>0.83332</cdr:y>
    </cdr:from>
    <cdr:to>
      <cdr:x>0.19534</cdr:x>
      <cdr:y>0.8922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763" y="4320579"/>
          <a:ext cx="397965" cy="305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0.56658</cdr:x>
      <cdr:y>0.8333</cdr:y>
    </cdr:from>
    <cdr:to>
      <cdr:x>0.67895</cdr:x>
      <cdr:y>0.90186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40028" y="4320473"/>
          <a:ext cx="503773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VI</a:t>
          </a:r>
          <a:r>
            <a:rPr lang="en-US" sz="1600" dirty="0" smtClean="0">
              <a:solidFill>
                <a:schemeClr val="tx1"/>
              </a:solidFill>
            </a:rPr>
            <a:t>V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0.71693</cdr:x>
      <cdr:y>0.83321</cdr:y>
    </cdr:from>
    <cdr:to>
      <cdr:x>0.81323</cdr:x>
      <cdr:y>0.90177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14065" y="4320007"/>
          <a:ext cx="43172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0.83321</cdr:y>
    </cdr:from>
    <cdr:to>
      <cdr:x>0.37956</cdr:x>
      <cdr:y>0.90177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97841" y="4320007"/>
          <a:ext cx="503766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0.43808</cdr:x>
      <cdr:y>0.8333</cdr:y>
    </cdr:from>
    <cdr:to>
      <cdr:x>0.53445</cdr:x>
      <cdr:y>0.90186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963964" y="4320480"/>
          <a:ext cx="432037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IV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0.86149</cdr:x>
      <cdr:y>0.83332</cdr:y>
    </cdr:from>
    <cdr:to>
      <cdr:x>0.97392</cdr:x>
      <cdr:y>0.90188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62145" y="4320577"/>
          <a:ext cx="504047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0.63331</cdr:x>
      <cdr:y>0.14085</cdr:y>
    </cdr:from>
    <cdr:to>
      <cdr:x>0.72033</cdr:x>
      <cdr:y>0.25164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3303" y="719981"/>
          <a:ext cx="752057" cy="56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VI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0.11673</cdr:x>
      <cdr:y>0.18311</cdr:y>
    </cdr:from>
    <cdr:to>
      <cdr:x>0.19646</cdr:x>
      <cdr:y>0.259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08807" y="936005"/>
          <a:ext cx="689054" cy="387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0.57499</cdr:x>
      <cdr:y>0.60571</cdr:y>
    </cdr:from>
    <cdr:to>
      <cdr:x>0.64165</cdr:x>
      <cdr:y>0.69023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69247" y="3096245"/>
          <a:ext cx="576100" cy="432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0.53333</cdr:x>
      <cdr:y>0.11267</cdr:y>
    </cdr:from>
    <cdr:to>
      <cdr:x>0.59535</cdr:x>
      <cdr:y>0.1831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09207" y="575965"/>
          <a:ext cx="535999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0.7083</cdr:x>
      <cdr:y>0.33806</cdr:y>
    </cdr:from>
    <cdr:to>
      <cdr:x>0.77031</cdr:x>
      <cdr:y>0.4443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21375" y="1728093"/>
          <a:ext cx="535912" cy="543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0.23338</cdr:x>
      <cdr:y>0.69023</cdr:y>
    </cdr:from>
    <cdr:to>
      <cdr:x>0.30004</cdr:x>
      <cdr:y>0.76066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16919" y="3528293"/>
          <a:ext cx="576100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</a:t>
          </a:r>
          <a:endParaRPr lang="ru-RU" sz="1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0.12376</cdr:x>
      <cdr:y>0.26606</cdr:y>
    </cdr:from>
    <cdr:to>
      <cdr:x>0.185</cdr:x>
      <cdr:y>0.32723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12527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0.37624</cdr:x>
      <cdr:y>0.62702</cdr:y>
    </cdr:from>
    <cdr:to>
      <cdr:x>0.44624</cdr:x>
      <cdr:y>0.71877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6344" y="2952328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solidFill>
                <a:schemeClr val="bg1"/>
              </a:solidFill>
            </a:rPr>
            <a:t>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0.75249</cdr:x>
      <cdr:y>0.64231</cdr:y>
    </cdr:from>
    <cdr:to>
      <cdr:x>0.82249</cdr:x>
      <cdr:y>0.73406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92688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III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0.49874</cdr:x>
      <cdr:y>0.64231</cdr:y>
    </cdr:from>
    <cdr:to>
      <cdr:x>0.56874</cdr:x>
      <cdr:y>0.73406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04456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VI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0.12376</cdr:x>
      <cdr:y>0.12842</cdr:y>
    </cdr:from>
    <cdr:to>
      <cdr:x>0.19375</cdr:x>
      <cdr:y>0.22018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18456" y="60466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0.1225</cdr:x>
      <cdr:y>0.64231</cdr:y>
    </cdr:from>
    <cdr:to>
      <cdr:x>0.20125</cdr:x>
      <cdr:y>0.74936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8112" y="3024336"/>
          <a:ext cx="648081" cy="50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V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0.62124</cdr:x>
      <cdr:y>0.64231</cdr:y>
    </cdr:from>
    <cdr:to>
      <cdr:x>0.70874</cdr:x>
      <cdr:y>0.71877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2568" y="3024336"/>
          <a:ext cx="720090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II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0.25375</cdr:x>
      <cdr:y>0.6338</cdr:y>
    </cdr:from>
    <cdr:to>
      <cdr:x>0.32375</cdr:x>
      <cdr:y>0.73406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88261" y="3240831"/>
          <a:ext cx="576072" cy="512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IV</a:t>
          </a:r>
          <a:endParaRPr lang="ru-RU" sz="2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05537A-A6CA-4B2A-9BA8-826DCDC70038}" type="datetimeFigureOut">
              <a:rPr lang="ru-RU"/>
              <a:pPr>
                <a:defRPr/>
              </a:pPr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E9033B-E343-44F8-B12B-15E7C171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0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16A457-CE24-4FA1-9BDD-B13A102AB1F5}" type="datetimeFigureOut">
              <a:rPr lang="ru-RU"/>
              <a:pPr>
                <a:defRPr/>
              </a:pPr>
              <a:t>04.11.2019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3" tIns="46037" rIns="92073" bIns="4603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8775" cy="4467225"/>
          </a:xfrm>
          <a:prstGeom prst="rect">
            <a:avLst/>
          </a:prstGeom>
        </p:spPr>
        <p:txBody>
          <a:bodyPr vert="horz" lIns="92073" tIns="46037" rIns="92073" bIns="460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C935C-68A5-42B4-91D7-3B1AA53DB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35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596FB2-1538-48F0-B6D8-B963A91019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Итоги подводятся из наименьшей суммы мест.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5FA45-16D5-4162-85B8-CD572B46B17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C1FE6-315E-4BAF-BD68-850D1AA956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В число аварийных домов вошли дома, которые официально признаны аварийными.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97D30-5082-4FFD-8466-05887ECFF86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948450-379C-43E6-9925-C1B0E51950A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Итоги подводятся из принципа наибольшего сбора</a:t>
            </a:r>
            <a:r>
              <a:rPr lang="en-US" dirty="0" smtClean="0"/>
              <a:t> </a:t>
            </a:r>
            <a:r>
              <a:rPr lang="ru-RU" dirty="0" smtClean="0"/>
              <a:t>% платежей за ЖКХ от населения.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CBC09-79F5-47C8-A492-788C983929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Предоставлено земельных участков общей площадью-</a:t>
            </a:r>
            <a:r>
              <a:rPr lang="en-US" dirty="0" smtClean="0"/>
              <a:t>5,7134</a:t>
            </a:r>
            <a:r>
              <a:rPr lang="ru-RU" dirty="0" smtClean="0"/>
              <a:t>га.</a:t>
            </a:r>
            <a:r>
              <a:rPr lang="en-US" dirty="0" smtClean="0"/>
              <a:t>, </a:t>
            </a:r>
            <a:r>
              <a:rPr lang="ru-RU" dirty="0" smtClean="0"/>
              <a:t>из них: </a:t>
            </a:r>
            <a:r>
              <a:rPr lang="ru-RU" dirty="0" err="1" smtClean="0"/>
              <a:t>Белоевское</a:t>
            </a:r>
            <a:r>
              <a:rPr lang="ru-RU" dirty="0" smtClean="0"/>
              <a:t> с/п-</a:t>
            </a:r>
            <a:r>
              <a:rPr lang="en-US" dirty="0" smtClean="0"/>
              <a:t>3,7621 </a:t>
            </a:r>
            <a:r>
              <a:rPr lang="ru-RU" dirty="0" smtClean="0"/>
              <a:t>га.,</a:t>
            </a:r>
            <a:r>
              <a:rPr lang="ru-RU" dirty="0" err="1" smtClean="0"/>
              <a:t>В-Иньвенск</a:t>
            </a:r>
            <a:r>
              <a:rPr lang="ru-RU" dirty="0" smtClean="0"/>
              <a:t>ое с/п-</a:t>
            </a:r>
            <a:r>
              <a:rPr lang="en-US" dirty="0" smtClean="0"/>
              <a:t>0,6752</a:t>
            </a:r>
            <a:r>
              <a:rPr lang="ru-RU" dirty="0" smtClean="0"/>
              <a:t>га., </a:t>
            </a:r>
            <a:r>
              <a:rPr lang="ru-RU" dirty="0" err="1" smtClean="0"/>
              <a:t>Егвинское</a:t>
            </a:r>
            <a:r>
              <a:rPr lang="ru-RU" dirty="0" smtClean="0"/>
              <a:t> с/п-</a:t>
            </a:r>
            <a:r>
              <a:rPr lang="en-US" dirty="0" smtClean="0"/>
              <a:t>2,4787</a:t>
            </a:r>
            <a:r>
              <a:rPr lang="ru-RU" dirty="0" smtClean="0"/>
              <a:t>га., Ленинское с/п-</a:t>
            </a:r>
            <a:r>
              <a:rPr lang="en-US" dirty="0" smtClean="0"/>
              <a:t>1,2402</a:t>
            </a:r>
            <a:r>
              <a:rPr lang="ru-RU" dirty="0" smtClean="0"/>
              <a:t> га., </a:t>
            </a:r>
            <a:r>
              <a:rPr lang="ru-RU" dirty="0" err="1" smtClean="0"/>
              <a:t>Ошибское</a:t>
            </a:r>
            <a:r>
              <a:rPr lang="ru-RU" dirty="0" smtClean="0"/>
              <a:t> с/п-</a:t>
            </a:r>
            <a:r>
              <a:rPr lang="en-US" dirty="0" smtClean="0"/>
              <a:t>0,5</a:t>
            </a:r>
            <a:r>
              <a:rPr lang="ru-RU" dirty="0" smtClean="0"/>
              <a:t> га., </a:t>
            </a:r>
            <a:r>
              <a:rPr lang="ru-RU" dirty="0" err="1" smtClean="0"/>
              <a:t>Степановское</a:t>
            </a:r>
            <a:r>
              <a:rPr lang="ru-RU" dirty="0" smtClean="0"/>
              <a:t> с/п-</a:t>
            </a:r>
            <a:r>
              <a:rPr lang="en-US" dirty="0" smtClean="0"/>
              <a:t>7,5334</a:t>
            </a:r>
            <a:r>
              <a:rPr lang="ru-RU" dirty="0" smtClean="0"/>
              <a:t> га.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Белоевском</a:t>
            </a:r>
            <a:r>
              <a:rPr lang="ru-RU" baseline="0" dirty="0" smtClean="0"/>
              <a:t> с/п земельные участки предоставлены под малоэтажную жилую застройку (через аукцион для строительства домов детям-сиротам) -0,6400 га</a:t>
            </a:r>
            <a:endParaRPr lang="en-US" dirty="0" smtClean="0"/>
          </a:p>
          <a:p>
            <a:r>
              <a:rPr lang="ru-RU" b="1" dirty="0" smtClean="0"/>
              <a:t>Итоги подведены по наибольшему количеству предоставленных участков для индивидуального строительства  и ведения ЛПХ, ИЖД на 1 </a:t>
            </a:r>
            <a:r>
              <a:rPr lang="ru-RU" b="1" dirty="0" err="1" smtClean="0"/>
              <a:t>чел.кв.м</a:t>
            </a:r>
            <a:r>
              <a:rPr lang="ru-RU" b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4CD8C-46FA-4F48-BD62-A91051B3AEB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По</a:t>
            </a:r>
            <a:r>
              <a:rPr lang="ru-RU" baseline="0" dirty="0" smtClean="0"/>
              <a:t> состоянию на 01.</a:t>
            </a:r>
            <a:r>
              <a:rPr lang="en-US" baseline="0" dirty="0" smtClean="0"/>
              <a:t>10</a:t>
            </a:r>
            <a:r>
              <a:rPr lang="ru-RU" baseline="0" dirty="0" smtClean="0"/>
              <a:t>.2019 г. земельные участки</a:t>
            </a:r>
            <a:r>
              <a:rPr lang="en-US" baseline="0" dirty="0" smtClean="0"/>
              <a:t> </a:t>
            </a:r>
            <a:r>
              <a:rPr lang="ru-RU" baseline="0" dirty="0" smtClean="0"/>
              <a:t>предоставлялись на Ленинской и </a:t>
            </a:r>
            <a:r>
              <a:rPr lang="ru-RU" baseline="0" dirty="0" err="1" smtClean="0"/>
              <a:t>Степановской</a:t>
            </a:r>
            <a:r>
              <a:rPr lang="ru-RU" baseline="0" dirty="0" smtClean="0"/>
              <a:t> территории, 2 участка общей площадью -0,3079 га.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96605-BA26-4455-A02A-D89F3F940F9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DBE61-77E2-41A3-B19D-AF84A95D1BD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920C2-EB0A-4D12-A9DD-FE9E30934FF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8DBFE1-9464-49A0-B27B-AEFD4AA79E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AA0EB7-F011-4776-9C63-FE7785BFED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CD7B2-9360-4C13-BEF6-2E4988941E0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Белоево-3 лицензии (школа и лагерь), аннулированы в мае 2018 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0BD25-8B79-44F4-958B-E65944D085E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320" indent="-227320">
              <a:buFontTx/>
              <a:buAutoNum type="arabicPeriod"/>
              <a:defRPr/>
            </a:pPr>
            <a:r>
              <a:rPr lang="ru-RU" dirty="0" smtClean="0"/>
              <a:t>Причины снижения поголовья КРС и коров по району:</a:t>
            </a:r>
          </a:p>
          <a:p>
            <a:pPr>
              <a:defRPr/>
            </a:pPr>
            <a:r>
              <a:rPr lang="ru-RU" dirty="0" smtClean="0"/>
              <a:t>1.1. подорожание концентратов;</a:t>
            </a:r>
          </a:p>
          <a:p>
            <a:pPr>
              <a:defRPr/>
            </a:pPr>
            <a:r>
              <a:rPr lang="ru-RU" dirty="0" smtClean="0"/>
              <a:t>1.2. низкие закупочные цены;</a:t>
            </a:r>
          </a:p>
          <a:p>
            <a:pPr>
              <a:defRPr/>
            </a:pPr>
            <a:r>
              <a:rPr lang="ru-RU" dirty="0" smtClean="0"/>
              <a:t>1.3. большие расходы на заготовку кормов (повышение нефтепродуктов на 44%);</a:t>
            </a:r>
          </a:p>
          <a:p>
            <a:pPr>
              <a:defRPr/>
            </a:pPr>
            <a:r>
              <a:rPr lang="ru-RU" dirty="0" smtClean="0"/>
              <a:t>1.4. на зимовку 2016 года недостаточно было заготовлено кормов.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72709-C3F8-41D4-A87A-48D8712307D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900" b="1" smtClean="0">
                <a:latin typeface="Times New Roman" pitchFamily="18" charset="0"/>
                <a:cs typeface="Times New Roman" pitchFamily="18" charset="0"/>
              </a:rPr>
              <a:t>Причины снижения поголовья к.р.с и коров по району</a:t>
            </a:r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1) Повышение цен на концентрированные корма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2) низкие закупочные цены на мясо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3) нет сбыта продукции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4)  отменили программу по субсидированию ЛПХ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5) в связи с вступлением технологического регламента таможенного союза ТР ТС 021/2011</a:t>
            </a:r>
          </a:p>
          <a:p>
            <a:endParaRPr lang="ru-RU" altLang="ru-RU" sz="9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A6CAA-697B-43FC-B9E8-78754A6341F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Земельный участок, образованный на территории Верх-Иньвенского с/п из невостребованных зем.долей, предоставлен в аренду физическому лицу для сельскохозяйственного производства.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1271F5-7AE1-4199-B115-6D63A2B7671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1DD72-B4EA-4C0E-9132-BC31B0E683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Наибольший объем выделенных средств по </a:t>
            </a:r>
            <a:r>
              <a:rPr lang="ru-RU" dirty="0" err="1" smtClean="0"/>
              <a:t>Степановскому</a:t>
            </a:r>
            <a:r>
              <a:rPr lang="ru-RU" baseline="0" dirty="0" smtClean="0"/>
              <a:t> </a:t>
            </a:r>
            <a:r>
              <a:rPr lang="ru-RU" dirty="0" smtClean="0"/>
              <a:t> поселению, меньше всего приходится по В-</a:t>
            </a:r>
            <a:r>
              <a:rPr lang="ru-RU" dirty="0" err="1" smtClean="0"/>
              <a:t>Иньвенскому</a:t>
            </a:r>
            <a:r>
              <a:rPr lang="ru-RU" dirty="0" smtClean="0"/>
              <a:t> СП.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0C604C-491A-405D-BCB2-AD10C974B89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C25EC-B03E-4D3D-BE40-BB64A08494D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D3388-4412-46B3-B0B1-EA55C620E2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Наименьшая доля произошедших пожаров из расчета на 1000</a:t>
            </a:r>
            <a:r>
              <a:rPr lang="en-US" dirty="0" smtClean="0"/>
              <a:t> </a:t>
            </a:r>
            <a:r>
              <a:rPr lang="ru-RU" dirty="0" smtClean="0"/>
              <a:t>чел. населения приходится на Верх-</a:t>
            </a:r>
            <a:r>
              <a:rPr lang="ru-RU" dirty="0" err="1" smtClean="0"/>
              <a:t>Иньвенское</a:t>
            </a:r>
            <a:r>
              <a:rPr lang="ru-RU" dirty="0" smtClean="0"/>
              <a:t> СП., набольшая на </a:t>
            </a:r>
            <a:r>
              <a:rPr lang="ru-RU" dirty="0" err="1" smtClean="0"/>
              <a:t>Степановское</a:t>
            </a:r>
            <a:r>
              <a:rPr lang="ru-RU" dirty="0" smtClean="0"/>
              <a:t> поселение.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165FC-E95B-4CFF-A56C-C4E0D14F996B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3D484-07AD-4363-87B0-12D52DC6FA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DC8E8C-BCA5-40A0-80F1-6AD9F5F134B4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dirty="0" smtClean="0"/>
              <a:t>I </a:t>
            </a:r>
            <a:r>
              <a:rPr lang="ru-RU" altLang="ru-RU" dirty="0" smtClean="0"/>
              <a:t>место-10 очков; </a:t>
            </a:r>
            <a:r>
              <a:rPr lang="en-US" altLang="ru-RU" dirty="0" smtClean="0"/>
              <a:t>II </a:t>
            </a:r>
            <a:r>
              <a:rPr lang="ru-RU" altLang="ru-RU" dirty="0" smtClean="0"/>
              <a:t>место-8 очков; </a:t>
            </a:r>
            <a:r>
              <a:rPr lang="en-US" altLang="ru-RU" dirty="0" smtClean="0"/>
              <a:t>III </a:t>
            </a:r>
            <a:r>
              <a:rPr lang="ru-RU" altLang="ru-RU" dirty="0" smtClean="0"/>
              <a:t>место -6 очков; </a:t>
            </a:r>
            <a:r>
              <a:rPr lang="en-US" altLang="ru-RU" dirty="0" smtClean="0"/>
              <a:t>IV </a:t>
            </a:r>
            <a:r>
              <a:rPr lang="ru-RU" altLang="ru-RU" dirty="0" smtClean="0"/>
              <a:t>место -4 очка; </a:t>
            </a:r>
            <a:r>
              <a:rPr lang="en-US" altLang="ru-RU" dirty="0" smtClean="0"/>
              <a:t>V </a:t>
            </a:r>
            <a:r>
              <a:rPr lang="ru-RU" altLang="ru-RU" dirty="0" smtClean="0"/>
              <a:t>место -3 очка; </a:t>
            </a:r>
            <a:r>
              <a:rPr lang="en-US" altLang="ru-RU" dirty="0" smtClean="0"/>
              <a:t>VI </a:t>
            </a:r>
            <a:r>
              <a:rPr lang="ru-RU" altLang="ru-RU" smtClean="0"/>
              <a:t>место-2 очка;</a:t>
            </a:r>
            <a:r>
              <a:rPr lang="ru-RU" altLang="ru-RU" baseline="0" smtClean="0"/>
              <a:t> </a:t>
            </a:r>
            <a:r>
              <a:rPr lang="ru-RU" altLang="ru-RU" smtClean="0"/>
              <a:t> 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3814F4-E376-4739-810C-82A77E7EB70A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По данному показателю места распределились по наиболее низкому % исполнения кассовых расходов к уточненным планам по расходам на содержание ОМСУ на год.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2DDF0C-4BC0-48F9-8DCB-D4BCD77BA2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* Под налоговыми и неналоговыми доходами в отмеченных формулах расчета следует понимать налоговые и неналоговые доходы, за исключением невыясненных  поступлений.</a:t>
            </a:r>
          </a:p>
          <a:p>
            <a:r>
              <a:rPr lang="ru-RU" dirty="0" smtClean="0"/>
              <a:t>**  Рейтинг распределен по значению наиболее близкому к 100%.</a:t>
            </a:r>
          </a:p>
          <a:p>
            <a:r>
              <a:rPr lang="ru-RU" b="1" dirty="0" smtClean="0"/>
              <a:t>По данному показателю места распределились по значению наиболее</a:t>
            </a:r>
            <a:r>
              <a:rPr lang="en-US" b="1" dirty="0" smtClean="0"/>
              <a:t> </a:t>
            </a:r>
            <a:r>
              <a:rPr lang="ru-RU" b="1" dirty="0" smtClean="0"/>
              <a:t>высокому</a:t>
            </a:r>
            <a:r>
              <a:rPr lang="ru-RU" b="1" baseline="0" dirty="0" smtClean="0"/>
              <a:t> показателю по исполнению к уточненному плану</a:t>
            </a:r>
            <a:r>
              <a:rPr lang="ru-RU" b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AEA5C-65DA-46EE-A811-3588171EAB8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charset="0"/>
              <a:buChar char="•"/>
              <a:defRPr/>
            </a:pPr>
            <a:r>
              <a:rPr lang="ru-RU" dirty="0" smtClean="0"/>
              <a:t>Исполнение бюджета к наибольшему исполнению уточненного плана отчетного периода.</a:t>
            </a:r>
          </a:p>
          <a:p>
            <a:pPr>
              <a:buFont typeface="Arial" charset="0"/>
              <a:buNone/>
              <a:defRPr/>
            </a:pPr>
            <a:r>
              <a:rPr lang="ru-RU" b="1" dirty="0" smtClean="0"/>
              <a:t>По данному показателю места распределились по значению наиболее близкому к 100% по исполнению к уточненному плану отчетного периода.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12F3E-4BFC-4DF0-9DC0-D5C65928E2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*Под налоговыми и неналоговыми доходами следует понимать доходы за исключением невыясненных поступлений. Не обеспечили рост поступлений по доходам в сравнении с аналогичным периодом прошлого года </a:t>
            </a:r>
            <a:r>
              <a:rPr lang="en-US" altLang="ru-RU" dirty="0" smtClean="0">
                <a:solidFill>
                  <a:srgbClr val="FF0000"/>
                </a:solidFill>
              </a:rPr>
              <a:t>4</a:t>
            </a:r>
            <a:r>
              <a:rPr lang="ru-RU" altLang="ru-RU" dirty="0" smtClean="0">
                <a:solidFill>
                  <a:srgbClr val="FF0000"/>
                </a:solidFill>
              </a:rPr>
              <a:t> поселения:</a:t>
            </a:r>
            <a:r>
              <a:rPr lang="ru-RU" altLang="ru-RU" baseline="0" dirty="0" smtClean="0">
                <a:solidFill>
                  <a:srgbClr val="FF0000"/>
                </a:solidFill>
              </a:rPr>
              <a:t> Верх-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Иньвенское</a:t>
            </a:r>
            <a:r>
              <a:rPr lang="ru-RU" altLang="ru-RU" baseline="0" dirty="0" smtClean="0">
                <a:solidFill>
                  <a:srgbClr val="FF0000"/>
                </a:solidFill>
              </a:rPr>
              <a:t>, Ленинское,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Ошибское</a:t>
            </a:r>
            <a:r>
              <a:rPr lang="ru-RU" altLang="ru-RU" baseline="0" dirty="0" smtClean="0">
                <a:solidFill>
                  <a:srgbClr val="FF0000"/>
                </a:solidFill>
              </a:rPr>
              <a:t>,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Степановское</a:t>
            </a:r>
            <a:r>
              <a:rPr lang="ru-RU" altLang="ru-RU" baseline="0" dirty="0" smtClean="0">
                <a:solidFill>
                  <a:srgbClr val="FF0000"/>
                </a:solidFill>
              </a:rPr>
              <a:t>. По В.-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Иньвенскому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снижение поступлений наблюдается по имущественным налогам (транспортный, земельный, налог на имущество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физ.лиц</a:t>
            </a:r>
            <a:r>
              <a:rPr lang="ru-RU" altLang="ru-RU" baseline="0" dirty="0" smtClean="0">
                <a:solidFill>
                  <a:srgbClr val="FF0000"/>
                </a:solidFill>
              </a:rPr>
              <a:t>). По Ленинскому поселению в 2018 году был проведен референдум по самообложению, поступления составили -225,800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тыс.руб</a:t>
            </a:r>
            <a:r>
              <a:rPr lang="ru-RU" altLang="ru-RU" baseline="0" dirty="0" smtClean="0">
                <a:solidFill>
                  <a:srgbClr val="FF0000"/>
                </a:solidFill>
              </a:rPr>
              <a:t>. в 2019 г. –референдум не проводился. По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Ошибскому</a:t>
            </a:r>
            <a:r>
              <a:rPr lang="ru-RU" altLang="ru-RU" baseline="0" dirty="0" smtClean="0">
                <a:solidFill>
                  <a:srgbClr val="FF0000"/>
                </a:solidFill>
              </a:rPr>
              <a:t> поселению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недополучены</a:t>
            </a:r>
            <a:r>
              <a:rPr lang="ru-RU" altLang="ru-RU" baseline="0" dirty="0" smtClean="0">
                <a:solidFill>
                  <a:srgbClr val="FF0000"/>
                </a:solidFill>
              </a:rPr>
              <a:t> доходы от возмещения затрат по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ком.услугам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Сервисному центру и СКДЦ от МБОУ «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Ошибская</a:t>
            </a:r>
            <a:r>
              <a:rPr lang="ru-RU" altLang="ru-RU" baseline="0" dirty="0" smtClean="0">
                <a:solidFill>
                  <a:srgbClr val="FF0000"/>
                </a:solidFill>
              </a:rPr>
              <a:t> СОШ». По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Степановскому</a:t>
            </a:r>
            <a:r>
              <a:rPr lang="ru-RU" altLang="ru-RU" baseline="0" dirty="0" smtClean="0">
                <a:solidFill>
                  <a:srgbClr val="FF0000"/>
                </a:solidFill>
              </a:rPr>
              <a:t> поселению снижение поступлений в сравнении с аналогичным периодом прошлого года наблюдается по </a:t>
            </a:r>
            <a:r>
              <a:rPr lang="ru-RU" altLang="ru-RU" baseline="0" dirty="0" err="1" smtClean="0">
                <a:solidFill>
                  <a:srgbClr val="FF0000"/>
                </a:solidFill>
              </a:rPr>
              <a:t>имущ.налогам</a:t>
            </a:r>
            <a:r>
              <a:rPr lang="ru-RU" altLang="ru-RU" baseline="0" dirty="0" smtClean="0">
                <a:solidFill>
                  <a:srgbClr val="FF0000"/>
                </a:solidFill>
              </a:rPr>
              <a:t>.</a:t>
            </a:r>
            <a:endParaRPr lang="ru-RU" altLang="ru-RU" dirty="0" smtClean="0">
              <a:solidFill>
                <a:srgbClr val="FF0000"/>
              </a:solidFill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</a:rPr>
              <a:t>Распределение мест по данному показателю из принципа наибольшего процента роста доходов.</a:t>
            </a:r>
            <a:endParaRPr lang="en-US" altLang="ru-RU" b="1" dirty="0" smtClean="0">
              <a:solidFill>
                <a:srgbClr val="FF0000"/>
              </a:solidFill>
            </a:endParaRPr>
          </a:p>
          <a:p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B0306-4AC2-4847-872F-202070A1BA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По данному показателю места распределились по наиболее высокому показателю привлечения средств из бюджетов других уровней в расчете на 1 жителя</a:t>
            </a:r>
            <a:r>
              <a:rPr lang="en-US" b="1" dirty="0" smtClean="0"/>
              <a:t> </a:t>
            </a:r>
            <a:r>
              <a:rPr lang="ru-RU" b="1" dirty="0" smtClean="0"/>
              <a:t>по кассовым расходам.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E1FEE-7F66-44C8-B3AA-E82105DC2B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Распределение мест по данному показателю из принципа отсутствия задолженности.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Задолженность на 01.10.2019 г. по </a:t>
            </a:r>
            <a:r>
              <a:rPr lang="ru-RU" b="0" dirty="0" err="1" smtClean="0"/>
              <a:t>Степановскому</a:t>
            </a:r>
            <a:r>
              <a:rPr lang="ru-RU" b="0" dirty="0" smtClean="0"/>
              <a:t> сельскому поселению составила 1,37921 (МКУ «Сервисный центр </a:t>
            </a:r>
            <a:r>
              <a:rPr lang="ru-RU" b="0" dirty="0" err="1" smtClean="0"/>
              <a:t>Степановского</a:t>
            </a:r>
            <a:r>
              <a:rPr lang="ru-RU" b="0" dirty="0" smtClean="0"/>
              <a:t> с/п»)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9990AE-E0F9-4AF2-BE3A-FC5D0AB2601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103F-E516-4606-8528-448B45140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617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13AC-DDE3-4304-A4C0-5A6F0C85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564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6C66-D3DE-44D8-981D-84E6379DE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43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A09F-AF93-475D-96CE-1EB3E6AD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086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1824-B4BE-4E31-95B1-25FDCE086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005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3B71-EEC9-4061-A4E0-96D3945B1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977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BF56-3B9F-4254-A6AC-B6BF73109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895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A99D-1592-42D5-AC69-9703F04E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37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EDE4-0762-41EA-8EDF-6F869F6D6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69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CC8B-ED52-4455-BCA5-A02415577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993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3163-79E6-4597-8D52-90A9EF61F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306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69036BF-A88A-4DD3-8754-C9E4ECCCF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357253" y="1412778"/>
            <a:ext cx="9501255" cy="27363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cap="none" spc="50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</a:rPr>
              <a:t>   </a:t>
            </a:r>
            <a:r>
              <a:rPr lang="ru-RU" sz="4000" cap="none" spc="50" dirty="0" smtClean="0">
                <a:ln w="11430"/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Оценка деятельности</a:t>
            </a:r>
            <a:br>
              <a:rPr lang="ru-RU" sz="4000" cap="none" spc="50" dirty="0" smtClean="0">
                <a:ln w="11430"/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сельских поселений  Кудымкарского   муниципального района </a:t>
            </a:r>
            <a:br>
              <a:rPr lang="ru-RU" sz="4000" cap="none" spc="50" dirty="0" smtClean="0">
                <a:ln w="11430"/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9 месяцев 2019 года</a:t>
            </a:r>
          </a:p>
        </p:txBody>
      </p:sp>
      <p:pic>
        <p:nvPicPr>
          <p:cNvPr id="2051" name="Picture 4" descr="G:\6589021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47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350" y="5589588"/>
            <a:ext cx="52022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Докладчик </a:t>
            </a:r>
          </a:p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Е.В. Кокшарова, начальник отдела организационной работы и внутренней политики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ИТОГИ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ПО БЛОКУ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«УПРАВЛЕНИЕ ФИНАНСАМИ»</a:t>
            </a:r>
            <a:endParaRPr lang="ru-RU" sz="2800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101243"/>
              </p:ext>
            </p:extLst>
          </p:nvPr>
        </p:nvGraphicFramePr>
        <p:xfrm>
          <a:off x="240408" y="1196754"/>
          <a:ext cx="8796089" cy="52592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95288"/>
                <a:gridCol w="864096"/>
                <a:gridCol w="936104"/>
                <a:gridCol w="720080"/>
                <a:gridCol w="1080120"/>
                <a:gridCol w="1296144"/>
                <a:gridCol w="1124795"/>
                <a:gridCol w="603115"/>
                <a:gridCol w="576347"/>
              </a:tblGrid>
              <a:tr h="201622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Соблюдение нормативов на содержание  ОМСУ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плана по налоговым и неналоговым доходам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 бюджета по расходам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Темп роста налоговых и неналоговых доходов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Привлечение средств из бюджетов других уровней на развитие поселения 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</a:rPr>
                        <a:t>Доля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</a:rPr>
                        <a:t> задолженности МУ в объеме фактически полученных налоговых и неналоговых доходов</a:t>
                      </a:r>
                      <a:endParaRPr lang="ru-RU" sz="12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200" dirty="0"/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09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184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07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75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15A72-949D-48FB-BF85-ADBEDCD0FC1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43116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ресурсами </a:t>
            </a:r>
            <a: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развитие инфраструктуры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средств, израсходованных на ремонт дорог, мостов из всех источников финансирования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321690"/>
              </p:ext>
            </p:extLst>
          </p:nvPr>
        </p:nvGraphicFramePr>
        <p:xfrm>
          <a:off x="395288" y="1773238"/>
          <a:ext cx="8229600" cy="434022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6528"/>
                <a:gridCol w="1625312"/>
                <a:gridCol w="1645920"/>
                <a:gridCol w="1645920"/>
                <a:gridCol w="1645920"/>
              </a:tblGrid>
              <a:tr h="9143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 1 жителя в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</a:tr>
              <a:tr h="701018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4218,4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3934,4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875,9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1579,42863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901,84392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219,16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1128,854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1128,854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326,26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24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228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3388,19777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1420,82342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572,0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79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59,67384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59,67384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23,63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70845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2342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2192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434,67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C85A-FB5E-414D-9727-648F349C3B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Расходы на благоустройство и озеленение из всех источников финансирования   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178800" cy="42037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F704B-3200-47F4-B655-EFDDA66189C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72751"/>
              </p:ext>
            </p:extLst>
          </p:nvPr>
        </p:nvGraphicFramePr>
        <p:xfrm>
          <a:off x="611188" y="1562100"/>
          <a:ext cx="8208963" cy="51990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0572"/>
                <a:gridCol w="1512168"/>
                <a:gridCol w="1656184"/>
                <a:gridCol w="1512168"/>
                <a:gridCol w="1727871"/>
              </a:tblGrid>
              <a:tr h="11884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 1 жителя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13794,2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2911,0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620,4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811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11420,17046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8530,20733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2072,95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2863,379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2312,322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668,3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81,000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48,38060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3282,169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2172,119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860,25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2780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1619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321,0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22899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аварийного жилищного</a:t>
            </a:r>
            <a:b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</a:t>
            </a:r>
            <a:endParaRPr lang="ru-RU" sz="3500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765369"/>
              </p:ext>
            </p:extLst>
          </p:nvPr>
        </p:nvGraphicFramePr>
        <p:xfrm>
          <a:off x="457200" y="1454150"/>
          <a:ext cx="8362950" cy="521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04"/>
                <a:gridCol w="1964901"/>
                <a:gridCol w="1440105"/>
                <a:gridCol w="1728125"/>
                <a:gridCol w="1584115"/>
              </a:tblGrid>
              <a:tr h="2164012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Наименование сельского поселения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муниципальных домов, шт. (общая площадь муниципального жилья, </a:t>
                      </a:r>
                      <a:r>
                        <a:rPr lang="ru-RU" sz="1700" dirty="0" err="1" smtClean="0"/>
                        <a:t>тыс.кв.м</a:t>
                      </a:r>
                      <a:r>
                        <a:rPr lang="ru-RU" sz="1700" dirty="0" smtClean="0"/>
                        <a:t>)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 аварийных</a:t>
                      </a:r>
                      <a:r>
                        <a:rPr lang="ru-RU" sz="1700" baseline="0" dirty="0" smtClean="0"/>
                        <a:t> домов, шт.</a:t>
                      </a:r>
                      <a:endParaRPr lang="ru-RU" sz="17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Общая площадь, находящегося в аварийном состоянии</a:t>
                      </a:r>
                      <a:endParaRPr lang="ru-RU" sz="17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Кв.м</a:t>
                      </a:r>
                      <a:r>
                        <a:rPr lang="ru-RU" sz="1700" dirty="0" smtClean="0"/>
                        <a:t>. </a:t>
                      </a:r>
                    </a:p>
                    <a:p>
                      <a:pPr algn="ctr"/>
                      <a:r>
                        <a:rPr lang="ru-RU" sz="1700" dirty="0" smtClean="0"/>
                        <a:t>на 1 жителя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</a:tr>
              <a:tr h="57437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58 (4,023)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565,6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0,1</a:t>
                      </a:r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r>
                        <a:rPr lang="ru-RU" sz="2400" dirty="0" smtClean="0"/>
                        <a:t>0 (</a:t>
                      </a:r>
                      <a:r>
                        <a:rPr lang="en-US" sz="2400" dirty="0" smtClean="0"/>
                        <a:t>2,</a:t>
                      </a:r>
                      <a:r>
                        <a:rPr lang="ru-RU" sz="2400" dirty="0" smtClean="0"/>
                        <a:t>806)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 (0,</a:t>
                      </a:r>
                      <a:r>
                        <a:rPr lang="en-US" sz="2400" dirty="0" smtClean="0"/>
                        <a:t>46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409,9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0,119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(0,</a:t>
                      </a:r>
                      <a:r>
                        <a:rPr lang="en-US" sz="2400" dirty="0" smtClean="0"/>
                        <a:t>8</a:t>
                      </a:r>
                      <a:r>
                        <a:rPr lang="ru-RU" sz="2400" dirty="0" smtClean="0"/>
                        <a:t>3)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(0,26)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 (1,75)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1270,3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0,252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2928F-FC22-4C37-9B3F-F34AEC8075B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8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выделенных средств на капитальный ремонт жилья, на 1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кв.м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29908"/>
              </p:ext>
            </p:extLst>
          </p:nvPr>
        </p:nvGraphicFramePr>
        <p:xfrm>
          <a:off x="457200" y="1600200"/>
          <a:ext cx="8229599" cy="5137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8536"/>
                <a:gridCol w="1296144"/>
                <a:gridCol w="1368152"/>
                <a:gridCol w="1368152"/>
                <a:gridCol w="1368152"/>
                <a:gridCol w="1090463"/>
              </a:tblGrid>
              <a:tr h="11888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1 жителя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(руб.)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На 1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 (руб.)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2599,5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86,3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18,4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21,5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</a:p>
                  </a:txBody>
                  <a:tcPr marT="45729" marB="45729"/>
                </a:tc>
              </a:tr>
              <a:tr h="8116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262,0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3,6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0,87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1,28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23,882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16,867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4,87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36,7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5761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4,750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3,93016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1,58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4,7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50,0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50,0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19,8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192,3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88,0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45,0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8,9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30,34</a:t>
                      </a:r>
                      <a:endParaRPr lang="ru-RU" sz="18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57CC2-3D17-46C2-9E3E-A3A1DB33938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64807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53975" eaLnBrk="1" hangingPunct="1">
              <a:defRPr/>
            </a:pPr>
            <a:r>
              <a:rPr lang="ru-RU" sz="32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сбора платежей за ЖКХ от населения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843752"/>
              </p:ext>
            </p:extLst>
          </p:nvPr>
        </p:nvGraphicFramePr>
        <p:xfrm>
          <a:off x="123825" y="671513"/>
          <a:ext cx="9042400" cy="597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32A87-9AF0-4F36-8254-E42B865CBDC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30350" y="3343275"/>
            <a:ext cx="503238" cy="309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2425" y="3343275"/>
            <a:ext cx="431800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2588" y="3375025"/>
            <a:ext cx="433387" cy="55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263" y="1785938"/>
            <a:ext cx="423862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75" y="2214563"/>
            <a:ext cx="500063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72450" y="3395663"/>
            <a:ext cx="544513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440403"/>
              </p:ext>
            </p:extLst>
          </p:nvPr>
        </p:nvGraphicFramePr>
        <p:xfrm>
          <a:off x="199826" y="908720"/>
          <a:ext cx="8785225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79388" y="214313"/>
            <a:ext cx="8856662" cy="50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7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Предоставлено земельных  участков для строительства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325688" y="187007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635375" y="1833563"/>
            <a:ext cx="66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10800000" flipV="1">
            <a:off x="1214438" y="1844675"/>
            <a:ext cx="7651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Предоставлено земельных участков для многодетных семей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человека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893644"/>
              </p:ext>
            </p:extLst>
          </p:nvPr>
        </p:nvGraphicFramePr>
        <p:xfrm>
          <a:off x="395288" y="1844675"/>
          <a:ext cx="8220076" cy="46085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4427"/>
                <a:gridCol w="2172329"/>
                <a:gridCol w="2172329"/>
                <a:gridCol w="2020991"/>
              </a:tblGrid>
              <a:tr h="15122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предоставленных земельных участков,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в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/чел.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0,15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0,6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608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0,3079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0,61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E49E7-9F03-4442-AF01-85E6A480452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35108"/>
              </p:ext>
            </p:extLst>
          </p:nvPr>
        </p:nvGraphicFramePr>
        <p:xfrm>
          <a:off x="193675" y="993775"/>
          <a:ext cx="8732838" cy="581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0" y="285750"/>
            <a:ext cx="9001125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Введено жилья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002588" y="4652963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105418" y="3395959"/>
            <a:ext cx="547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2F1444"/>
                </a:solidFill>
              </a:rPr>
              <a:t>V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457824" y="3395899"/>
            <a:ext cx="428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2F1444"/>
                </a:solidFill>
              </a:rPr>
              <a:t>VI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 rot="10800000" flipV="1">
            <a:off x="1015410" y="3416861"/>
            <a:ext cx="503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 dirty="0">
                <a:solidFill>
                  <a:srgbClr val="2F1444"/>
                </a:solidFill>
              </a:rPr>
              <a:t>I</a:t>
            </a:r>
            <a:r>
              <a:rPr lang="en-US" altLang="ru-RU" sz="2000" b="1" dirty="0" smtClean="0">
                <a:solidFill>
                  <a:srgbClr val="2F1444"/>
                </a:solidFill>
              </a:rPr>
              <a:t>V</a:t>
            </a:r>
            <a:endParaRPr lang="ru-RU" altLang="ru-RU" sz="2000" b="1" dirty="0">
              <a:solidFill>
                <a:srgbClr val="2F1444"/>
              </a:solidFill>
            </a:endParaRPr>
          </a:p>
        </p:txBody>
      </p:sp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7092950" y="69580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постоянного населения</a:t>
            </a: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1"/>
                </a:solidFill>
                <a:effectLst/>
              </a:rPr>
              <a:t> </a:t>
            </a:r>
            <a:endParaRPr lang="ru-RU" sz="28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950407"/>
              </p:ext>
            </p:extLst>
          </p:nvPr>
        </p:nvGraphicFramePr>
        <p:xfrm>
          <a:off x="457200" y="911225"/>
          <a:ext cx="8186739" cy="5254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1800200"/>
                <a:gridCol w="1785951"/>
                <a:gridCol w="1094369"/>
                <a:gridCol w="1191620"/>
              </a:tblGrid>
              <a:tr h="46510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01.01.2018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01.01.2019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отклонение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2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23000"/>
                      </a:schemeClr>
                    </a:solidFill>
                  </a:tcPr>
                </a:tc>
              </a:tr>
              <a:tr h="429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+ (-)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06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Белоевское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4739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4692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47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9,0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Верх-Иньвенское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4207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4115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236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Ёгвинское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3489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3460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4950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Ленинское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2484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856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Ошибское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2587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2525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62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45783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Степановское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5070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5043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22631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22319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312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,</a:t>
                      </a:r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BD144-9AC6-44C5-9585-3D374FA22F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ИТОГИ ПО БЛОКУ «УПРАВЛЕНИЕ РЕСУРСАМИ И РАЗВИТИЕ  ИНФРАСТРУКТУРЫ»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075163"/>
              </p:ext>
            </p:extLst>
          </p:nvPr>
        </p:nvGraphicFramePr>
        <p:xfrm>
          <a:off x="179509" y="1124745"/>
          <a:ext cx="8640967" cy="52565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8811"/>
                <a:gridCol w="916419"/>
                <a:gridCol w="803167"/>
                <a:gridCol w="936104"/>
                <a:gridCol w="849695"/>
                <a:gridCol w="681307"/>
                <a:gridCol w="845264"/>
                <a:gridCol w="576064"/>
                <a:gridCol w="576064"/>
                <a:gridCol w="648072"/>
              </a:tblGrid>
              <a:tr h="23042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средств, израсходованных на  ремонт дорог, мостов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Расходы на благоустройство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выделенных средств на капремонт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</a:t>
                      </a:r>
                      <a:r>
                        <a:rPr kumimoji="0" lang="ru-RU" sz="16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земельных участков для многодетных семей</a:t>
                      </a:r>
                      <a:endParaRPr kumimoji="0" lang="ru-RU" sz="16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Уровень сбора платежей за ЖКХ 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Предоставлено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земельных участков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для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строительства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Введено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</a:p>
                    <a:p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484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30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64799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25543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464D7-7AAA-4D48-9D64-B36BE184D9B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Экономическое развитие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официальной безработицы от общего числа экономически активного </a:t>
            </a:r>
            <a:r>
              <a:rPr lang="ru-RU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населения,</a:t>
            </a:r>
            <a:r>
              <a:rPr lang="en-US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(по данным ЦЗН)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798314"/>
              </p:ext>
            </p:extLst>
          </p:nvPr>
        </p:nvGraphicFramePr>
        <p:xfrm>
          <a:off x="74613" y="1023938"/>
          <a:ext cx="9034462" cy="5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D1AB-3893-4903-9091-CD60AD166A7A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663825" y="392112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IV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5795963" y="3935413"/>
            <a:ext cx="57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Book Antiqua" pitchFamily="18" charset="0"/>
              </a:rPr>
              <a:t>VI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3708400" y="39306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Book Antiqua" pitchFamily="18" charset="0"/>
              </a:rPr>
              <a:t>III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4787900" y="393065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1539875" y="392747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 smtClean="0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lang="ru-RU" alt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0033CC"/>
                </a:solidFill>
              </a:rPr>
              <a:t>Участие в </a:t>
            </a:r>
            <a:r>
              <a:rPr lang="ru-RU" sz="3200" dirty="0" err="1" smtClean="0">
                <a:solidFill>
                  <a:srgbClr val="0033CC"/>
                </a:solidFill>
              </a:rPr>
              <a:t>софинансировании</a:t>
            </a:r>
            <a:r>
              <a:rPr lang="ru-RU" sz="3200" dirty="0" smtClean="0">
                <a:solidFill>
                  <a:srgbClr val="0033CC"/>
                </a:solidFill>
              </a:rPr>
              <a:t> проектов инициативного бюджетирования</a:t>
            </a:r>
            <a:endParaRPr lang="ru-RU" sz="32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5400"/>
              </p:ext>
            </p:extLst>
          </p:nvPr>
        </p:nvGraphicFramePr>
        <p:xfrm>
          <a:off x="457200" y="1600200"/>
          <a:ext cx="8507414" cy="46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80"/>
                <a:gridCol w="2232281"/>
                <a:gridCol w="2232281"/>
                <a:gridCol w="2160272"/>
              </a:tblGrid>
              <a:tr h="11887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Количество инициативного бюджетирования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Объем привлеченных средств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(по объему привлеченных средств)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1837,261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80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1502,113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581,72200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0</a:t>
                      </a:r>
                      <a:endParaRPr lang="ru-RU" sz="1800" i="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32E2-1767-4513-B7EE-F4B347ED0E4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712968" cy="882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Calibri" pitchFamily="34" charset="0"/>
                <a:cs typeface="Times New Roman" pitchFamily="18" charset="0"/>
              </a:rPr>
              <a:t>Вновь зарегистрировано юридических лиц и индивидуальных предпринимателей, создано рабочих мест</a:t>
            </a:r>
            <a:endParaRPr lang="ru-RU" sz="2500" dirty="0" smtClean="0"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4650" y="1052513"/>
          <a:ext cx="8610600" cy="522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BC40F-8339-4DC8-9258-A0555664D86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50" y="1143000"/>
            <a:ext cx="500063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75" y="1071563"/>
            <a:ext cx="500063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56707"/>
              </p:ext>
            </p:extLst>
          </p:nvPr>
        </p:nvGraphicFramePr>
        <p:xfrm>
          <a:off x="179388" y="1411288"/>
          <a:ext cx="8713786" cy="4776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069"/>
                <a:gridCol w="2684341"/>
                <a:gridCol w="1899688"/>
                <a:gridCol w="1899688"/>
              </a:tblGrid>
              <a:tr h="12255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Юридические лица/ индивидуальные предприниматели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Создано рабочих мест</a:t>
                      </a:r>
                      <a:endParaRPr lang="ru-RU" sz="1800" baseline="0" dirty="0" smtClean="0"/>
                    </a:p>
                    <a:p>
                      <a:pPr algn="r"/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 </a:t>
                      </a:r>
                    </a:p>
                    <a:p>
                      <a:pPr algn="ctr"/>
                      <a:r>
                        <a:rPr lang="ru-RU" sz="1800" dirty="0" smtClean="0"/>
                        <a:t>(по кол-ву зарегистрированных ЮЛ и ИП)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0/11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3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a:t>
            </a:r>
            <a:endParaRPr lang="ru-RU" sz="2300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461792"/>
              </p:ext>
            </p:extLst>
          </p:nvPr>
        </p:nvGraphicFramePr>
        <p:xfrm>
          <a:off x="34925" y="1412875"/>
          <a:ext cx="9145587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60"/>
                <a:gridCol w="2363550"/>
                <a:gridCol w="1944215"/>
                <a:gridCol w="2088231"/>
                <a:gridCol w="1152131"/>
              </a:tblGrid>
              <a:tr h="22860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поселения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скважин, использованных для хозяйственно питьевого водоснабжения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скважин, используемых для хозяйственно- питьевого водоснабжения, </a:t>
                      </a:r>
                    </a:p>
                    <a:p>
                      <a:pPr algn="ctr"/>
                      <a:r>
                        <a:rPr lang="ru-RU" sz="1600" dirty="0" smtClean="0"/>
                        <a:t>на которые получена лицензия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</a:t>
                      </a:r>
                    </a:p>
                    <a:p>
                      <a:pPr algn="ctr"/>
                      <a:r>
                        <a:rPr lang="ru-RU" sz="1600" dirty="0" smtClean="0"/>
                        <a:t>скважин на которые получена лицензия на добычу подземных вод к общему количеству скважин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222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r>
                        <a:rPr lang="en-US" sz="1800" dirty="0" smtClean="0"/>
                        <a:t>2,5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7201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85,7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</a:rPr>
              <a:t>Доля охвата населения, проживающего на территории сельского поселения, вывозом ТКО (твердых коммунальных отходов)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529600"/>
              </p:ext>
            </p:extLst>
          </p:nvPr>
        </p:nvGraphicFramePr>
        <p:xfrm>
          <a:off x="6350" y="1916113"/>
          <a:ext cx="9001126" cy="447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3"/>
                <a:gridCol w="2952369"/>
                <a:gridCol w="2664333"/>
                <a:gridCol w="1627301"/>
              </a:tblGrid>
              <a:tr h="17373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населенных пунктов централизованным вывозом мусора к общему количеству населенных пунктов,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населения централизованным вывозом мусора к общему количеству населения,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38,6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89,7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48,3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86,8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93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26,5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77,8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3968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98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927B8-0340-4A53-802A-341D7B205C3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433757"/>
              </p:ext>
            </p:extLst>
          </p:nvPr>
        </p:nvGraphicFramePr>
        <p:xfrm>
          <a:off x="252413" y="1125538"/>
          <a:ext cx="4394200" cy="54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3DDEE-585E-435E-9A6D-F194679E057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888935"/>
              </p:ext>
            </p:extLst>
          </p:nvPr>
        </p:nvGraphicFramePr>
        <p:xfrm>
          <a:off x="4860032" y="961261"/>
          <a:ext cx="3786187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88" y="42862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0338" y="5791200"/>
            <a:ext cx="431800" cy="33813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IV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613" y="5830888"/>
            <a:ext cx="414337" cy="33813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VI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1788" y="5775325"/>
            <a:ext cx="431800" cy="36988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065316"/>
              </p:ext>
            </p:extLst>
          </p:nvPr>
        </p:nvGraphicFramePr>
        <p:xfrm>
          <a:off x="303780" y="764704"/>
          <a:ext cx="448310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30C-DA05-466C-BE23-206E10D44C9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913" y="14287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739451"/>
              </p:ext>
            </p:extLst>
          </p:nvPr>
        </p:nvGraphicFramePr>
        <p:xfrm>
          <a:off x="4811713" y="717550"/>
          <a:ext cx="38989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36496" cy="1124744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33CC"/>
                </a:solidFill>
                <a:effectLst/>
              </a:rPr>
              <a:t>Предоставление земельных участков, образованных из невостребованных земельных долей, в %</a:t>
            </a: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168728"/>
              </p:ext>
            </p:extLst>
          </p:nvPr>
        </p:nvGraphicFramePr>
        <p:xfrm>
          <a:off x="107950" y="1052513"/>
          <a:ext cx="9036049" cy="50160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0583"/>
                <a:gridCol w="1179587"/>
                <a:gridCol w="1757854"/>
                <a:gridCol w="1746224"/>
                <a:gridCol w="1265793"/>
                <a:gridCol w="1506008"/>
              </a:tblGrid>
              <a:tr h="1645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Всего площадь долевых земель,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в собственность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в аренду 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37053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12410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85,7945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0,7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479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9333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77,987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4319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10885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24,33801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50395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10920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255,7134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2,3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11000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55,27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0,5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8535,7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97,4398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CF50-E68E-406D-8000-C3C8DF9AAD4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</a:t>
            </a:r>
            <a:b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финансами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33CC"/>
                </a:solidFill>
              </a:rPr>
              <a:t>ИТОГИ ПО БЛОКУ «ЭКОНОМИЧЕСКОЕ РАЗВИТИЕ»</a:t>
            </a: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880263"/>
              </p:ext>
            </p:extLst>
          </p:nvPr>
        </p:nvGraphicFramePr>
        <p:xfrm>
          <a:off x="0" y="1052738"/>
          <a:ext cx="9144004" cy="59954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70691"/>
                <a:gridCol w="657095"/>
                <a:gridCol w="936104"/>
                <a:gridCol w="692803"/>
                <a:gridCol w="891375"/>
                <a:gridCol w="576064"/>
                <a:gridCol w="576064"/>
                <a:gridCol w="576064"/>
                <a:gridCol w="1008112"/>
                <a:gridCol w="720080"/>
                <a:gridCol w="539552"/>
              </a:tblGrid>
              <a:tr h="23086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Уровень официальной безработицы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Участие в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софинансировании</a:t>
                      </a:r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проектов инициативного бюджетирования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Зарегистрировано ЮЛ и ИП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Доля скважин на которые получена лицензия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Вывоз ТКО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</a:t>
                      </a:r>
                      <a:endParaRPr lang="en-US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(коровы)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(КРС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 земельных участков, образованных из невостребованных </a:t>
                      </a:r>
                      <a:r>
                        <a:rPr kumimoji="0" lang="ru-RU" sz="1400" b="1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зем.долей</a:t>
                      </a:r>
                      <a:endParaRPr kumimoji="0" lang="ru-RU" sz="1400" b="1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Сумма мест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есто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Верх-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3635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BD494-1A89-494C-9405-3E919A2779F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Развитие человеческого потенциала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  <a:effectLst/>
              </a:rPr>
              <a:t>Расходы на физическую культуру и спорт,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FC000"/>
                </a:solidFill>
                <a:effectLst/>
              </a:rPr>
            </a:br>
            <a:r>
              <a:rPr lang="ru-RU" sz="2400" dirty="0" smtClean="0">
                <a:solidFill>
                  <a:srgbClr val="FFC000"/>
                </a:solidFill>
                <a:effectLst/>
              </a:rPr>
              <a:t>на 1 жителя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effectLst/>
              </a:rPr>
              <a:t>в руб.</a:t>
            </a:r>
            <a:endParaRPr lang="ru-RU" sz="24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130560"/>
              </p:ext>
            </p:extLst>
          </p:nvPr>
        </p:nvGraphicFramePr>
        <p:xfrm>
          <a:off x="250825" y="1412875"/>
          <a:ext cx="864235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417CB-90DE-4F0C-B90B-15BAF185D5A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214281" y="142852"/>
            <a:ext cx="8750207" cy="64291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C000"/>
                </a:solidFill>
                <a:effectLst/>
              </a:rPr>
              <a:t>ИТОГИ РАЙОННОЙ СПАРТАКИАДЫ</a:t>
            </a:r>
            <a:br>
              <a:rPr lang="ru-RU" sz="2000" dirty="0" smtClean="0">
                <a:solidFill>
                  <a:srgbClr val="FFC000"/>
                </a:solidFill>
                <a:effectLst/>
              </a:rPr>
            </a:br>
            <a:r>
              <a:rPr lang="ru-RU" sz="2000" dirty="0" smtClean="0">
                <a:solidFill>
                  <a:srgbClr val="FFC000"/>
                </a:solidFill>
                <a:effectLst/>
              </a:rPr>
              <a:t> </a:t>
            </a: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3DDDA-EB3E-498D-B9E2-BA407DCE329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98839"/>
              </p:ext>
            </p:extLst>
          </p:nvPr>
        </p:nvGraphicFramePr>
        <p:xfrm>
          <a:off x="3" y="908720"/>
          <a:ext cx="9010315" cy="5445576"/>
        </p:xfrm>
        <a:graphic>
          <a:graphicData uri="http://schemas.openxmlformats.org/drawingml/2006/table">
            <a:tbl>
              <a:tblPr/>
              <a:tblGrid>
                <a:gridCol w="1462372"/>
                <a:gridCol w="348330"/>
                <a:gridCol w="475567"/>
                <a:gridCol w="679383"/>
                <a:gridCol w="407629"/>
                <a:gridCol w="475567"/>
                <a:gridCol w="475567"/>
                <a:gridCol w="407629"/>
                <a:gridCol w="407629"/>
                <a:gridCol w="543507"/>
                <a:gridCol w="761025"/>
                <a:gridCol w="792088"/>
                <a:gridCol w="548044"/>
                <a:gridCol w="657838"/>
                <a:gridCol w="568140"/>
              </a:tblGrid>
              <a:tr h="332188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ВИДЫ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СПОРТА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чки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684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Наименование</a:t>
                      </a: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 поселения</a:t>
                      </a:r>
                      <a:endParaRPr lang="ru-RU" sz="1700" b="1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М.футбол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Волейбол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Лыжня России 2019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Гиревой спорт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Эстаф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.«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Иньв.край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Шашки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Футбол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Шахматы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Кросс наций  - 201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Настольный  теннис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Баскетбол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ГТО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Белоевское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Верх-</a:t>
                      </a: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Иньвенское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Ёгвинское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Ленин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Ошибское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Степановское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3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проведенных мероприятий КДУ на платной основе на 1 ставку специалиста </a:t>
            </a:r>
            <a:endParaRPr lang="ru-RU" sz="3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006274"/>
              </p:ext>
            </p:extLst>
          </p:nvPr>
        </p:nvGraphicFramePr>
        <p:xfrm>
          <a:off x="22225" y="1268413"/>
          <a:ext cx="9143999" cy="517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47"/>
                <a:gridCol w="1656184"/>
                <a:gridCol w="1584176"/>
                <a:gridCol w="1800200"/>
                <a:gridCol w="1728192"/>
                <a:gridCol w="777800"/>
              </a:tblGrid>
              <a:tr h="18003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КДУ/ставок специалистов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мероприятий на платной основе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</a:t>
                      </a:r>
                      <a:endParaRPr lang="ru-RU" sz="18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творческих формирований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 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привлеченных средств</a:t>
                      </a:r>
                      <a:endParaRPr lang="en-US" sz="1800" dirty="0" smtClean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411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8/15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113800,0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481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7/16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48900,0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6/11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7,5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396570,0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3/8,3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11000,0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4/5,25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38000,0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5/9,9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5,8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48650,0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T="45737" marB="4573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4002A-2AB9-4A55-86DA-299FF4834A2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C000"/>
                </a:solidFill>
                <a:effectLst/>
              </a:rPr>
              <a:t>Количество посещений пользователями библиотек на 1 ставку специалиста</a:t>
            </a:r>
            <a:endParaRPr lang="ru-RU" sz="32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91721"/>
              </p:ext>
            </p:extLst>
          </p:nvPr>
        </p:nvGraphicFramePr>
        <p:xfrm>
          <a:off x="107950" y="1600200"/>
          <a:ext cx="8856665" cy="503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33"/>
                <a:gridCol w="1771333"/>
                <a:gridCol w="1771333"/>
                <a:gridCol w="1771333"/>
                <a:gridCol w="1771333"/>
              </a:tblGrid>
              <a:tr h="11887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Количество библиотек/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ставок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Кол-во пользователей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  <a:t/>
                      </a:r>
                      <a:b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 на 1 ставку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специалиста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% обслуживания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7/8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506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81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6/7,5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417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48,6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4/3,5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3/2,25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471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34,6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5/3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28,3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5/4,5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478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42351-6499-4D5A-9822-73B0BC9579B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ИТОГИ ПО БЛОКУ «РАЗВИТИЕ ЧЕЛОВЕЧЕСКОГО ПОТЕНЦИАЛА»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67540"/>
              </p:ext>
            </p:extLst>
          </p:nvPr>
        </p:nvGraphicFramePr>
        <p:xfrm>
          <a:off x="251522" y="1068150"/>
          <a:ext cx="8496942" cy="55029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92"/>
                <a:gridCol w="1368150"/>
                <a:gridCol w="1008112"/>
                <a:gridCol w="1296144"/>
                <a:gridCol w="1224136"/>
                <a:gridCol w="936104"/>
                <a:gridCol w="936104"/>
              </a:tblGrid>
              <a:tr h="200081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Расходы на физическую  культуру и спорт</a:t>
                      </a:r>
                    </a:p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Итоги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районной спартакиады 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Кол-во проведенных мероприятий КДУ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Количество посещений пользователями библиотек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14/23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14/23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17/16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17/18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5792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A3B74-6CC9-4530-8902-E78D1B70B8C4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Общественная безопасность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Преступления среди несовершеннолетних</a:t>
            </a:r>
            <a:r>
              <a:rPr lang="en-US" sz="2800" dirty="0" smtClean="0">
                <a:solidFill>
                  <a:srgbClr val="CC3300"/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/>
            </a:r>
            <a:b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в расчёте на 1000 </a:t>
            </a:r>
            <a:r>
              <a:rPr lang="ru-RU" sz="2800" dirty="0" err="1" smtClean="0">
                <a:solidFill>
                  <a:srgbClr val="CC3300"/>
                </a:solidFill>
                <a:effectLst/>
                <a:latin typeface="+mn-lt"/>
              </a:rPr>
              <a:t>чел.населения</a:t>
            </a:r>
            <a:endParaRPr lang="ru-RU" sz="2800" dirty="0">
              <a:solidFill>
                <a:srgbClr val="CC3300"/>
              </a:solidFill>
              <a:effectLst/>
              <a:latin typeface="+mn-lt"/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1B99F-83AE-407D-BE22-D669F1BA3B3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615912"/>
              </p:ext>
            </p:extLst>
          </p:nvPr>
        </p:nvGraphicFramePr>
        <p:xfrm>
          <a:off x="214313" y="908721"/>
          <a:ext cx="8786818" cy="584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365"/>
                <a:gridCol w="745083"/>
                <a:gridCol w="977767"/>
                <a:gridCol w="678419"/>
                <a:gridCol w="798423"/>
                <a:gridCol w="713747"/>
                <a:gridCol w="910779"/>
                <a:gridCol w="745407"/>
                <a:gridCol w="936104"/>
                <a:gridCol w="828724"/>
              </a:tblGrid>
              <a:tr h="1008111">
                <a:tc rowSpan="2"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преступлений, совершенных н/л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ООД, совершенных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АП, совершенных н/л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8003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Абс-ое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</a:t>
                      </a:r>
                      <a:r>
                        <a:rPr lang="en-US" sz="1600" i="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Абсолютное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1333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3,75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6,75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6100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В-</a:t>
                      </a: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1402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1,42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10,69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912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6,57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16,44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752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1,31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21,27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804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1,21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1,21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1,21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96131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963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5,19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13,49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преступлений, совершенных на территории </a:t>
            </a:r>
            <a:r>
              <a:rPr lang="ru-RU" sz="2000" dirty="0" err="1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Кудымкарского</a:t>
            </a: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района в расчете на </a:t>
            </a:r>
            <a:r>
              <a:rPr lang="ru-RU" sz="20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ru-RU" sz="2000" dirty="0" err="1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чел.населения</a:t>
            </a:r>
            <a:endParaRPr lang="ru-RU" dirty="0">
              <a:solidFill>
                <a:srgbClr val="CC330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71316"/>
              </p:ext>
            </p:extLst>
          </p:nvPr>
        </p:nvGraphicFramePr>
        <p:xfrm>
          <a:off x="50800" y="1031875"/>
          <a:ext cx="8856663" cy="55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B53F6-8339-433F-B178-CCAB66DBC74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  <a:solidFill>
            <a:schemeClr val="tx1"/>
          </a:solidFill>
          <a:ln>
            <a:solidFill>
              <a:schemeClr val="tx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Соблюдение нормативов на содержание  ОМСУ, </a:t>
            </a:r>
            <a:r>
              <a:rPr lang="ru-RU" sz="30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73490"/>
              </p:ext>
            </p:extLst>
          </p:nvPr>
        </p:nvGraphicFramePr>
        <p:xfrm>
          <a:off x="0" y="1412875"/>
          <a:ext cx="9116883" cy="525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  <a:gridCol w="1080120"/>
                <a:gridCol w="1232960"/>
                <a:gridCol w="1143304"/>
                <a:gridCol w="1224136"/>
                <a:gridCol w="1152128"/>
                <a:gridCol w="1224136"/>
                <a:gridCol w="656451"/>
              </a:tblGrid>
              <a:tr h="1371604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Сумма собственных доходов бюджетов МО (с учетом дотации)</a:t>
                      </a:r>
                      <a:r>
                        <a:rPr lang="ru-RU" sz="1350" baseline="0" dirty="0" smtClean="0">
                          <a:solidFill>
                            <a:schemeClr val="bg1"/>
                          </a:solidFill>
                        </a:rPr>
                        <a:t> по состоянию на отчетную дату на год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Нормативы формирования расходов на  содержание ОМСУ </a:t>
                      </a:r>
                    </a:p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на 2019 год,%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Норматив на содержание ОМСУ на 2019 год, руб.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Уточненный план по расходам на содержание</a:t>
                      </a:r>
                      <a:r>
                        <a:rPr lang="ru-RU" sz="1350" baseline="0" dirty="0" smtClean="0">
                          <a:solidFill>
                            <a:schemeClr val="bg1"/>
                          </a:solidFill>
                        </a:rPr>
                        <a:t> ОМСУ на 2019 год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Кассовые расходы на содержание ОМСУ за 1 </a:t>
                      </a:r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полуг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2019 г.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%, </a:t>
                      </a:r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кас.расх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./</a:t>
                      </a:r>
                    </a:p>
                    <a:p>
                      <a:pPr algn="ctr"/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уточн.план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ru-RU" sz="1350" dirty="0" err="1" smtClean="0">
                          <a:solidFill>
                            <a:schemeClr val="bg1"/>
                          </a:solidFill>
                        </a:rPr>
                        <a:t>расх.на</a:t>
                      </a: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 ОМСУ*100</a:t>
                      </a:r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</a:p>
                    <a:p>
                      <a:pPr algn="ctr"/>
                      <a:endParaRPr lang="ru-RU" sz="135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19905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Белоевское</a:t>
                      </a:r>
                      <a:endParaRPr lang="ru-RU" sz="1200" dirty="0" smtClean="0"/>
                    </a:p>
                    <a:p>
                      <a:endParaRPr lang="ru-RU" sz="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38799,6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23,53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9129,5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6700,0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4968,8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74,2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</a:t>
                      </a:r>
                      <a:endParaRPr lang="ru-RU" sz="12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Верх-</a:t>
                      </a:r>
                      <a:r>
                        <a:rPr lang="ru-RU" sz="1200" dirty="0" err="1" smtClean="0"/>
                        <a:t>Иньвенское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36259,9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15,05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5457,1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5457,1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4275,0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78,3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Ёгвинское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27971,6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20,74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5801,3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5613,8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3980,8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70,9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II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Ленинское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20781,1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18,39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3821,6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3170,5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2782,3</a:t>
                      </a:r>
                      <a:endParaRPr lang="ru-RU" sz="12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87,8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VI</a:t>
                      </a:r>
                      <a:endParaRPr lang="ru-RU" sz="12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Ошибское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24972,5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18,46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4609,9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4068,0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2950,1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72,5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III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Степановское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35751,3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18,00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6435,2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6343,7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4084,2</a:t>
                      </a:r>
                      <a:endParaRPr lang="ru-RU" sz="12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64,4</a:t>
                      </a:r>
                      <a:endParaRPr lang="ru-RU" sz="12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ru-RU" sz="12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4057-4F94-4ED9-AF5B-AD7DDF47D8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397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пожаров на 1000 чел. населения</a:t>
            </a:r>
            <a:endParaRPr lang="ru-R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62514"/>
              </p:ext>
            </p:extLst>
          </p:nvPr>
        </p:nvGraphicFramePr>
        <p:xfrm>
          <a:off x="457200" y="1484313"/>
          <a:ext cx="8147048" cy="51958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6528"/>
                <a:gridCol w="1368152"/>
                <a:gridCol w="1251029"/>
                <a:gridCol w="1425725"/>
                <a:gridCol w="1425725"/>
                <a:gridCol w="1009889"/>
              </a:tblGrid>
              <a:tr h="100865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за </a:t>
                      </a:r>
                      <a:r>
                        <a:rPr lang="en-US" sz="1800" b="1" baseline="0" dirty="0" smtClean="0">
                          <a:solidFill>
                            <a:schemeClr val="bg2"/>
                          </a:solidFill>
                        </a:rPr>
                        <a:t>9 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мес.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2018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за 9 мес.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2019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Снижение (рост)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Количествопожаров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 на 1000 чел.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18152">
                <a:tc gridSpan="3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абсолютное число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+7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2,13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endParaRPr kumimoji="0" lang="ru-RU" sz="18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8115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-6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1,2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+7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2,6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+8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3,6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-1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1,6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22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+12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4,4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C3300"/>
                </a:solidFill>
              </a:rPr>
              <a:t>ИТОГИ ПО БЛОКУ «ОБЩЕСТВЕННАЯ БЕЗОПАСНОСТЬ» </a:t>
            </a:r>
            <a:endParaRPr lang="ru-RU" sz="28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22207"/>
              </p:ext>
            </p:extLst>
          </p:nvPr>
        </p:nvGraphicFramePr>
        <p:xfrm>
          <a:off x="179511" y="1173138"/>
          <a:ext cx="8712974" cy="54280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6307"/>
                <a:gridCol w="1584176"/>
                <a:gridCol w="1224136"/>
                <a:gridCol w="1512168"/>
                <a:gridCol w="792088"/>
                <a:gridCol w="864099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несовершеннолетних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на 10 000 населения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Темпы снижения (роста) кол-ва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FB23D-BDB0-41D9-ADD4-E76A228AABDC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7858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ИТОГИ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проделанной работы сельскими</a:t>
            </a:r>
            <a:b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поселениями за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месяцев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2019 года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172949"/>
              </p:ext>
            </p:extLst>
          </p:nvPr>
        </p:nvGraphicFramePr>
        <p:xfrm>
          <a:off x="107950" y="1412875"/>
          <a:ext cx="8856665" cy="486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14"/>
                <a:gridCol w="791736"/>
                <a:gridCol w="1299935"/>
                <a:gridCol w="1076329"/>
                <a:gridCol w="1296144"/>
                <a:gridCol w="792088"/>
                <a:gridCol w="936104"/>
                <a:gridCol w="792215"/>
              </a:tblGrid>
              <a:tr h="13105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финансами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ресурсами и развитие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инфраструктуры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Экономическое развитие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Развитие человеческого  потенциала</a:t>
                      </a:r>
                      <a:endParaRPr lang="en-US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Общественная безопасность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45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09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V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37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75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Ленинское</a:t>
                      </a: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33CC"/>
                          </a:solidFill>
                        </a:rPr>
                        <a:t>VI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IV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EFC9B-6D39-44C6-815B-A747D7ECA96E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6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6600" i="1" dirty="0" smtClean="0">
                <a:solidFill>
                  <a:srgbClr val="92D050"/>
                </a:solidFill>
              </a:rPr>
              <a:t>Спасибо за внимание!</a:t>
            </a:r>
            <a:endParaRPr lang="ru-RU" sz="6600" i="1" dirty="0">
              <a:solidFill>
                <a:srgbClr val="92D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CC77D-E675-4DB0-B4BE-9D861B0B06B5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Исполнение плана по налоговым </a:t>
            </a:r>
            <a:b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 неналоговым доходам, </a:t>
            </a:r>
            <a:r>
              <a:rPr lang="ru-RU" sz="3000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000633"/>
              </p:ext>
            </p:extLst>
          </p:nvPr>
        </p:nvGraphicFramePr>
        <p:xfrm>
          <a:off x="0" y="1052513"/>
          <a:ext cx="9036054" cy="595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1368152"/>
                <a:gridCol w="1440160"/>
                <a:gridCol w="1368152"/>
                <a:gridCol w="1224136"/>
                <a:gridCol w="936105"/>
                <a:gridCol w="791645"/>
              </a:tblGrid>
              <a:tr h="22507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Уточненный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план на 2019г.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Уточненный план за 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месяцев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2019 г. (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Исполнение </a:t>
                      </a:r>
                      <a:br>
                        <a:rPr lang="ru-RU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 9 месяцев 2019 г. (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% исполнения к уточненному годовому плану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% исполнения к уточненному плану за 9 мес. 2019 г.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7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12583,6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9192,8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8600,1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68,3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104,97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10478,9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7790,7</a:t>
                      </a:r>
                      <a:endParaRPr lang="ru-RU" sz="1800" dirty="0"/>
                    </a:p>
                  </a:txBody>
                  <a:tcPr marL="91435" marR="91435" marT="45693" marB="456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6961,3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66,4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89,35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7807,6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5430,5</a:t>
                      </a:r>
                      <a:endParaRPr lang="ru-RU" sz="1800" dirty="0"/>
                    </a:p>
                  </a:txBody>
                  <a:tcPr marL="91435" marR="91435" marT="45693" marB="4569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5430,5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69,6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100,0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5680,1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3612,2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3624,5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63,8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100,034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76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5750,1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3751,5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3775,8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65,7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100,65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914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12107,3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7878,5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7925,3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65,5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100,59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81D76-B62B-4804-B616-B34610D0403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Исполнение бюджета по расходам, </a:t>
            </a:r>
            <a:r>
              <a:rPr lang="ru-RU" sz="32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61891"/>
              </p:ext>
            </p:extLst>
          </p:nvPr>
        </p:nvGraphicFramePr>
        <p:xfrm>
          <a:off x="0" y="1052513"/>
          <a:ext cx="9036050" cy="525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296144"/>
                <a:gridCol w="1260004"/>
                <a:gridCol w="1044252"/>
                <a:gridCol w="1115988"/>
                <a:gridCol w="1404292"/>
                <a:gridCol w="935658"/>
              </a:tblGrid>
              <a:tr h="4321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бюджета, итого: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Исполнение к уточненному годовому плану, %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Исполнено </a:t>
                      </a:r>
                      <a:br>
                        <a:rPr lang="ru-RU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уточненному плану отчетного периода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152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Уточненный годовой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план 2019 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Уточненный план на </a:t>
                      </a:r>
                      <a:b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9 </a:t>
                      </a:r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мес.2019 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за  9 мес.2019 г</a:t>
                      </a: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55331,1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35828,5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30417,9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55,0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84,9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III</a:t>
                      </a: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47443,0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40631,1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26661,1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56,2</a:t>
                      </a:r>
                      <a:endParaRPr lang="ru-RU" dirty="0"/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65,6</a:t>
                      </a:r>
                      <a:endParaRPr lang="ru-RU" sz="1800" dirty="0"/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03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31495,2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22841,1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19456,5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61,8</a:t>
                      </a:r>
                      <a:endParaRPr lang="ru-RU" dirty="0"/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85,2</a:t>
                      </a:r>
                      <a:endParaRPr lang="ru-RU" sz="1800" dirty="0"/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  <a:endParaRPr lang="ru-RU" sz="1800" dirty="0" smtClean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5269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28113,5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22526,3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17103,3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60,8</a:t>
                      </a:r>
                      <a:endParaRPr lang="ru-RU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75,9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25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27145,8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21320,0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18039,4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66,5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84,6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9145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38189,4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28807,1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24794,4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64,8</a:t>
                      </a:r>
                      <a:endParaRPr lang="ru-RU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86,1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Темп роста (снижения) налоговых и неналоговых доходов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%</a:t>
            </a: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640763"/>
              </p:ext>
            </p:extLst>
          </p:nvPr>
        </p:nvGraphicFramePr>
        <p:xfrm>
          <a:off x="323528" y="908720"/>
          <a:ext cx="8496302" cy="51689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27"/>
                <a:gridCol w="1563589"/>
                <a:gridCol w="1645859"/>
                <a:gridCol w="1974611"/>
                <a:gridCol w="1584116"/>
              </a:tblGrid>
              <a:tr h="640160"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Налоговые и неналоговые доходы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 (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.)*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chemeClr val="bg2"/>
                          </a:solidFill>
                        </a:rPr>
                        <a:t>Рост фактического объема налогов (%)</a:t>
                      </a:r>
                      <a:endParaRPr lang="ru-RU" sz="1800" b="1" i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66932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  за 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9 </a:t>
                      </a: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мес.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2018 г.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 9 мес.2019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г.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7811,3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8600,1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110,1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1399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7001,4</a:t>
                      </a: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6961,3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99,4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36580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4988,5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5430,5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108,9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262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3936,9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3624,5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92,1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9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4615,0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3775,8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81,8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7967,7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7925,3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99,5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335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36320,8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36317,5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0FCDF-B08D-4E42-B06A-9B925204E85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</a:t>
            </a:r>
            <a:r>
              <a:rPr lang="ru-RU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средств из бюджетов других уровней на развитие поселения в расчете на 1 жителя, </a:t>
            </a:r>
            <a:r>
              <a:rPr lang="ru-RU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956364"/>
              </p:ext>
            </p:extLst>
          </p:nvPr>
        </p:nvGraphicFramePr>
        <p:xfrm>
          <a:off x="0" y="1341438"/>
          <a:ext cx="9144002" cy="506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936104"/>
                <a:gridCol w="1080120"/>
                <a:gridCol w="1008112"/>
                <a:gridCol w="1008112"/>
                <a:gridCol w="1080120"/>
                <a:gridCol w="972109"/>
                <a:gridCol w="1116123"/>
                <a:gridCol w="683570"/>
              </a:tblGrid>
              <a:tr h="18716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поселения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Уточнен</a:t>
                      </a: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bg1"/>
                          </a:solidFill>
                        </a:rPr>
                        <a:t>ный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 план  по расходам  2019 года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Уточненный план по расходам всего на </a:t>
                      </a:r>
                      <a:br>
                        <a:rPr lang="ru-RU" sz="1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9 мес.2019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2019 год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9 мес.2019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 за 9 мес.2019 г.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на 9 мес.2019 г. в расчете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на 1 жителя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за 9 мес.2019 г. в расчете на 1 жителя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402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Белоевское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55331,1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35828,5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10017,1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2796,2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808,3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0,60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096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В.-</a:t>
                      </a:r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Иньвенское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47443,0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40631,1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6073,9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1984,7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</a:t>
                      </a:r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98533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Ёгвинское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31495,2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22841,1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Ленинское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28113,5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22526,3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557,2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557,2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</a:t>
                      </a:r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Ошибское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27145,8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21320,0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1003,0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378,3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</a:t>
                      </a:r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</a:t>
                      </a:r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8010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Степановское</a:t>
                      </a:r>
                      <a:endParaRPr lang="ru-RU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38289,4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28807,1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70,4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0,01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0,00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</a:t>
                      </a:r>
                      <a:endParaRPr lang="ru-RU" sz="14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1D35-9157-4443-B671-975DEF2396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Доля задолженности муниципальных учреждений в объеме фактически полученных налоговых и неналоговых доходов,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06910"/>
              </p:ext>
            </p:extLst>
          </p:nvPr>
        </p:nvGraphicFramePr>
        <p:xfrm>
          <a:off x="250825" y="1600200"/>
          <a:ext cx="8713791" cy="487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965109"/>
                <a:gridCol w="936104"/>
                <a:gridCol w="1584304"/>
              </a:tblGrid>
              <a:tr h="39987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поселения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01.10.</a:t>
                      </a:r>
                      <a:r>
                        <a:rPr lang="en-US" sz="2000" dirty="0" smtClean="0"/>
                        <a:t>2019</a:t>
                      </a:r>
                      <a:r>
                        <a:rPr lang="ru-RU" sz="2000" dirty="0" smtClean="0"/>
                        <a:t> года 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Место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учреждения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Итого задолженность в бюджеты различных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уровней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Налоговые и неналоговые доходы (поступление)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факт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Доля, %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8600,1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</a:t>
                      </a:r>
                      <a:r>
                        <a:rPr lang="en-US" sz="1800" dirty="0" smtClean="0"/>
                        <a:t>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ru-RU" sz="12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637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6961,3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r>
                        <a:rPr lang="ru-RU" sz="1800" dirty="0" smtClean="0"/>
                        <a:t>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5430,5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0,20900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3624,5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2775,8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0,0000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398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1,37921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7925,3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1,74025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МКУ «Сервисный центр»</a:t>
                      </a:r>
                      <a:endParaRPr lang="ru-RU" sz="12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C41B3-0BA4-43CA-9442-EA098856FEE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екс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31579</TotalTime>
  <Words>3276</Words>
  <Application>Microsoft Office PowerPoint</Application>
  <PresentationFormat>Экран (4:3)</PresentationFormat>
  <Paragraphs>1651</Paragraphs>
  <Slides>43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1_Апекс</vt:lpstr>
      <vt:lpstr>   Оценка деятельности    сельских поселений  Кудымкарского   муниципального района  за  9 месяцев 2019 года</vt:lpstr>
      <vt:lpstr>Численность постоянного населения  </vt:lpstr>
      <vt:lpstr>Управление  финансами </vt:lpstr>
      <vt:lpstr>Соблюдение нормативов на содержание  ОМСУ, тыс.руб.</vt:lpstr>
      <vt:lpstr>Исполнение плана по налоговым  и неналоговым доходам, тыс.руб.</vt:lpstr>
      <vt:lpstr>Исполнение бюджета по расходам, тыс.руб.</vt:lpstr>
      <vt:lpstr>Темп роста (снижения) налоговых и неналоговых доходов, % </vt:lpstr>
      <vt:lpstr>Привлечено средств из бюджетов других уровней на развитие поселения в расчете на 1 жителя, тыс.руб.</vt:lpstr>
      <vt:lpstr>Доля задолженности муниципальных учреждений в объеме фактически полученных налоговых и неналоговых доходов, тыс.руб.</vt:lpstr>
      <vt:lpstr>ИТОГИ ПО БЛОКУ  «УПРАВЛЕНИЕ ФИНАНСАМИ»</vt:lpstr>
      <vt:lpstr>  Управление ресурсами  и развитие инфраструктуры</vt:lpstr>
      <vt:lpstr>Объем средств, израсходованных на ремонт дорог, мостов из всех источников финансирования</vt:lpstr>
      <vt:lpstr>Расходы на благоустройство и озеленение из всех источников финансирования   </vt:lpstr>
      <vt:lpstr>Наличие аварийного жилищного фонда</vt:lpstr>
      <vt:lpstr>Объем выделенных средств на капитальный ремонт жилья, на 1 кв.м</vt:lpstr>
      <vt:lpstr>Уровень сбора платежей за ЖКХ от населения </vt:lpstr>
      <vt:lpstr>Презентация PowerPoint</vt:lpstr>
      <vt:lpstr>Предоставлено земельных участков для многодетных семей на 1 человека в кв.м.</vt:lpstr>
      <vt:lpstr>Презентация PowerPoint</vt:lpstr>
      <vt:lpstr>ИТОГИ ПО БЛОКУ «УПРАВЛЕНИЕ РЕСУРСАМИ И РАЗВИТИЕ  ИНФРАСТРУКТУРЫ»</vt:lpstr>
      <vt:lpstr>Экономическое развитие </vt:lpstr>
      <vt:lpstr>Уровень официальной безработицы от общего числа экономически активного населения,% (по данным ЦЗН)</vt:lpstr>
      <vt:lpstr>Участие в софинансировании проектов инициативного бюджетирования</vt:lpstr>
      <vt:lpstr>Вновь зарегистрировано юридических лиц и индивидуальных предпринимателей, создано рабочих мест</vt:lpstr>
      <vt:lpstr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vt:lpstr>
      <vt:lpstr>Доля охвата населения, проживающего на территории сельского поселения, вывозом ТКО (твердых коммунальных отходов)</vt:lpstr>
      <vt:lpstr>Презентация PowerPoint</vt:lpstr>
      <vt:lpstr>Презентация PowerPoint</vt:lpstr>
      <vt:lpstr>Предоставление земельных участков, образованных из невостребованных земельных долей, в %</vt:lpstr>
      <vt:lpstr>ИТОГИ ПО БЛОКУ «ЭКОНОМИЧЕСКОЕ РАЗВИТИЕ»</vt:lpstr>
      <vt:lpstr>Развитие человеческого потенциала</vt:lpstr>
      <vt:lpstr>Расходы на физическую культуру и спорт,  на 1 жителя в руб.</vt:lpstr>
      <vt:lpstr>ИТОГИ РАЙОННОЙ СПАРТАКИАДЫ  </vt:lpstr>
      <vt:lpstr>Количество проведенных мероприятий КДУ на платной основе на 1 ставку специалиста </vt:lpstr>
      <vt:lpstr>Количество посещений пользователями библиотек на 1 ставку специалиста</vt:lpstr>
      <vt:lpstr>ИТОГИ ПО БЛОКУ «РАЗВИТИЕ ЧЕЛОВЕЧЕСКОГО ПОТЕНЦИАЛА»</vt:lpstr>
      <vt:lpstr>Общественная безопасность </vt:lpstr>
      <vt:lpstr>Преступления среди несовершеннолетних  в расчёте на 1000 чел.населения</vt:lpstr>
      <vt:lpstr>Анализ преступлений, совершенных на территории Кудымкарского муниципального района в расчете на 10 000 чел.населения</vt:lpstr>
      <vt:lpstr> Количество пожаров на 1000 чел. населения</vt:lpstr>
      <vt:lpstr>ИТОГИ ПО БЛОКУ «ОБЩЕСТВЕННАЯ БЕЗОПАСНОСТЬ» </vt:lpstr>
      <vt:lpstr> ИТОГИ  проделанной работы сельскими  поселениями за 9 месяцев 2019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VanikovaLV</dc:creator>
  <cp:lastModifiedBy>KokcharovaEV</cp:lastModifiedBy>
  <cp:revision>2250</cp:revision>
  <cp:lastPrinted>2019-11-04T10:38:52Z</cp:lastPrinted>
  <dcterms:modified xsi:type="dcterms:W3CDTF">2019-11-04T10:44:54Z</dcterms:modified>
</cp:coreProperties>
</file>