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notesSlides/notesSlide18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9.xml" ContentType="application/vnd.openxmlformats-officedocument.presentationml.notesSlide+xml"/>
  <Override PartName="/ppt/charts/chart20.xml" ContentType="application/vnd.openxmlformats-officedocument.drawingml.chart+xml"/>
  <Override PartName="/ppt/notesSlides/notesSlide20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21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22.xml" ContentType="application/vnd.openxmlformats-officedocument.presentationml.notesSlide+xml"/>
  <Override PartName="/ppt/charts/chart27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  <p:sldMasterId id="2147484081" r:id="rId2"/>
    <p:sldMasterId id="2147484093" r:id="rId3"/>
  </p:sldMasterIdLst>
  <p:notesMasterIdLst>
    <p:notesMasterId r:id="rId42"/>
  </p:notesMasterIdLst>
  <p:handoutMasterIdLst>
    <p:handoutMasterId r:id="rId43"/>
  </p:handoutMasterIdLst>
  <p:sldIdLst>
    <p:sldId id="296" r:id="rId4"/>
    <p:sldId id="323" r:id="rId5"/>
    <p:sldId id="319" r:id="rId6"/>
    <p:sldId id="298" r:id="rId7"/>
    <p:sldId id="304" r:id="rId8"/>
    <p:sldId id="299" r:id="rId9"/>
    <p:sldId id="346" r:id="rId10"/>
    <p:sldId id="338" r:id="rId11"/>
    <p:sldId id="279" r:id="rId12"/>
    <p:sldId id="393" r:id="rId13"/>
    <p:sldId id="394" r:id="rId14"/>
    <p:sldId id="359" r:id="rId15"/>
    <p:sldId id="312" r:id="rId16"/>
    <p:sldId id="288" r:id="rId17"/>
    <p:sldId id="388" r:id="rId18"/>
    <p:sldId id="289" r:id="rId19"/>
    <p:sldId id="280" r:id="rId20"/>
    <p:sldId id="349" r:id="rId21"/>
    <p:sldId id="375" r:id="rId22"/>
    <p:sldId id="324" r:id="rId23"/>
    <p:sldId id="377" r:id="rId24"/>
    <p:sldId id="378" r:id="rId25"/>
    <p:sldId id="380" r:id="rId26"/>
    <p:sldId id="263" r:id="rId27"/>
    <p:sldId id="342" r:id="rId28"/>
    <p:sldId id="389" r:id="rId29"/>
    <p:sldId id="395" r:id="rId30"/>
    <p:sldId id="313" r:id="rId31"/>
    <p:sldId id="314" r:id="rId32"/>
    <p:sldId id="364" r:id="rId33"/>
    <p:sldId id="365" r:id="rId34"/>
    <p:sldId id="397" r:id="rId35"/>
    <p:sldId id="396" r:id="rId36"/>
    <p:sldId id="291" r:id="rId37"/>
    <p:sldId id="368" r:id="rId38"/>
    <p:sldId id="311" r:id="rId39"/>
    <p:sldId id="347" r:id="rId40"/>
    <p:sldId id="339" r:id="rId41"/>
  </p:sldIdLst>
  <p:sldSz cx="9144000" cy="6858000" type="screen4x3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>
        <p:scale>
          <a:sx n="80" d="100"/>
          <a:sy n="80" d="100"/>
        </p:scale>
        <p:origin x="-1507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317"/>
    </p:cViewPr>
  </p:sorterViewPr>
  <p:notesViewPr>
    <p:cSldViewPr>
      <p:cViewPr varScale="1">
        <p:scale>
          <a:sx n="95" d="100"/>
          <a:sy n="95" d="100"/>
        </p:scale>
        <p:origin x="-1236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6179</c:v>
                </c:pt>
                <c:pt idx="1">
                  <c:v>6153</c:v>
                </c:pt>
                <c:pt idx="2">
                  <c:v>6183</c:v>
                </c:pt>
                <c:pt idx="3">
                  <c:v>6183</c:v>
                </c:pt>
                <c:pt idx="4">
                  <c:v>6026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 7 лет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2886</c:v>
                </c:pt>
                <c:pt idx="1">
                  <c:v>2906</c:v>
                </c:pt>
                <c:pt idx="2">
                  <c:v>2849</c:v>
                </c:pt>
                <c:pt idx="3">
                  <c:v>2849</c:v>
                </c:pt>
                <c:pt idx="4">
                  <c:v>2474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7 лет до 18 лет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2286</c:v>
                </c:pt>
                <c:pt idx="1">
                  <c:v>2243</c:v>
                </c:pt>
                <c:pt idx="2">
                  <c:v>2347</c:v>
                </c:pt>
                <c:pt idx="3">
                  <c:v>2347</c:v>
                </c:pt>
                <c:pt idx="4">
                  <c:v>2554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от14 до 18 лет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1007</c:v>
                </c:pt>
                <c:pt idx="1">
                  <c:v>1004</c:v>
                </c:pt>
                <c:pt idx="2">
                  <c:v>987</c:v>
                </c:pt>
                <c:pt idx="3">
                  <c:v>987</c:v>
                </c:pt>
                <c:pt idx="4">
                  <c:v>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52416"/>
        <c:axId val="99453952"/>
      </c:barChart>
      <c:catAx>
        <c:axId val="9945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453952"/>
        <c:crosses val="autoZero"/>
        <c:auto val="1"/>
        <c:lblAlgn val="ctr"/>
        <c:lblOffset val="100"/>
        <c:noMultiLvlLbl val="0"/>
      </c:catAx>
      <c:valAx>
        <c:axId val="99453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452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(руб.)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#,##0</c:formatCode>
                <c:ptCount val="5"/>
                <c:pt idx="0" formatCode="General">
                  <c:v>65700</c:v>
                </c:pt>
                <c:pt idx="1">
                  <c:v>92000</c:v>
                </c:pt>
                <c:pt idx="2" formatCode="General">
                  <c:v>72000</c:v>
                </c:pt>
                <c:pt idx="3" formatCode="General">
                  <c:v>51000</c:v>
                </c:pt>
                <c:pt idx="4">
                  <c:v>65000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94368"/>
        <c:axId val="35001088"/>
      </c:barChart>
      <c:catAx>
        <c:axId val="799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001088"/>
        <c:crosses val="autoZero"/>
        <c:auto val="1"/>
        <c:lblAlgn val="ctr"/>
        <c:lblOffset val="100"/>
        <c:noMultiLvlLbl val="0"/>
      </c:catAx>
      <c:valAx>
        <c:axId val="35001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94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85960435501118"/>
          <c:y val="3.9249326607398251E-2"/>
          <c:w val="0.6554652717021483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назначенных штрафов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#,##0</c:formatCode>
                <c:ptCount val="5"/>
                <c:pt idx="0">
                  <c:v>201150</c:v>
                </c:pt>
                <c:pt idx="1">
                  <c:v>213600</c:v>
                </c:pt>
                <c:pt idx="2">
                  <c:v>250000</c:v>
                </c:pt>
                <c:pt idx="3">
                  <c:v>181200</c:v>
                </c:pt>
                <c:pt idx="4">
                  <c:v>192900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уплачено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#,##0</c:formatCode>
                <c:ptCount val="5"/>
                <c:pt idx="0">
                  <c:v>143635</c:v>
                </c:pt>
                <c:pt idx="1">
                  <c:v>90644</c:v>
                </c:pt>
                <c:pt idx="2">
                  <c:v>130904</c:v>
                </c:pt>
                <c:pt idx="3">
                  <c:v>76400</c:v>
                </c:pt>
                <c:pt idx="4">
                  <c:v>78950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74048"/>
        <c:axId val="35075584"/>
      </c:barChart>
      <c:catAx>
        <c:axId val="3507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075584"/>
        <c:crosses val="autoZero"/>
        <c:auto val="1"/>
        <c:lblAlgn val="ctr"/>
        <c:lblOffset val="100"/>
        <c:noMultiLvlLbl val="0"/>
      </c:catAx>
      <c:valAx>
        <c:axId val="350755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5074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724154272382624"/>
          <c:y val="0.18325467749279811"/>
          <c:w val="0.14349919801691455"/>
          <c:h val="0.633490645014403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семей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43</c:v>
                </c:pt>
                <c:pt idx="1">
                  <c:v>49</c:v>
                </c:pt>
                <c:pt idx="2">
                  <c:v>37</c:v>
                </c:pt>
                <c:pt idx="3">
                  <c:v>51</c:v>
                </c:pt>
                <c:pt idx="4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122</c:v>
                </c:pt>
                <c:pt idx="1">
                  <c:v>147</c:v>
                </c:pt>
                <c:pt idx="2">
                  <c:v>98</c:v>
                </c:pt>
                <c:pt idx="3">
                  <c:v>129</c:v>
                </c:pt>
                <c:pt idx="4">
                  <c:v>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00544"/>
        <c:axId val="35102080"/>
      </c:barChart>
      <c:catAx>
        <c:axId val="3510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102080"/>
        <c:crosses val="autoZero"/>
        <c:auto val="1"/>
        <c:lblAlgn val="ctr"/>
        <c:lblOffset val="100"/>
        <c:noMultiLvlLbl val="0"/>
      </c:catAx>
      <c:valAx>
        <c:axId val="3510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100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не работают </c:v>
                </c:pt>
                <c:pt idx="1">
                  <c:v>Работают</c:v>
                </c:pt>
                <c:pt idx="2">
                  <c:v>ЦЗН</c:v>
                </c:pt>
                <c:pt idx="3">
                  <c:v>пенсионеры </c:v>
                </c:pt>
                <c:pt idx="4">
                  <c:v>МЛС </c:v>
                </c:pt>
                <c:pt idx="5">
                  <c:v>инвалиды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125</c:v>
                </c:pt>
                <c:pt idx="1">
                  <c:v>49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1">
                  <c:v>Образовательные учреждения</c:v>
                </c:pt>
                <c:pt idx="2">
                  <c:v>Техникумы</c:v>
                </c:pt>
                <c:pt idx="3">
                  <c:v>не организованы</c:v>
                </c:pt>
                <c:pt idx="4">
                  <c:v>Дошкольные учреждения</c:v>
                </c:pt>
                <c:pt idx="5">
                  <c:v> коррекционные школы</c:v>
                </c:pt>
                <c:pt idx="6">
                  <c:v>ВК,ЗТ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1">
                  <c:v>137</c:v>
                </c:pt>
                <c:pt idx="2">
                  <c:v>20</c:v>
                </c:pt>
                <c:pt idx="3">
                  <c:v>38</c:v>
                </c:pt>
                <c:pt idx="4">
                  <c:v>79</c:v>
                </c:pt>
                <c:pt idx="5">
                  <c:v>22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613043161271512"/>
          <c:y val="8.3216544191810668E-2"/>
          <c:w val="0.31535104986876639"/>
          <c:h val="0.833566690668925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семей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</c:v>
                </c:pt>
                <c:pt idx="1">
                  <c:v>50</c:v>
                </c:pt>
                <c:pt idx="2">
                  <c:v>37</c:v>
                </c:pt>
                <c:pt idx="3">
                  <c:v>53</c:v>
                </c:pt>
                <c:pt idx="4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детей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113</c:v>
                </c:pt>
                <c:pt idx="1">
                  <c:v>129</c:v>
                </c:pt>
                <c:pt idx="2">
                  <c:v>95</c:v>
                </c:pt>
                <c:pt idx="3">
                  <c:v>156</c:v>
                </c:pt>
                <c:pt idx="4">
                  <c:v>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584832"/>
        <c:axId val="36590720"/>
      </c:barChart>
      <c:catAx>
        <c:axId val="3658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590720"/>
        <c:crosses val="autoZero"/>
        <c:auto val="1"/>
        <c:lblAlgn val="ctr"/>
        <c:lblOffset val="100"/>
        <c:noMultiLvlLbl val="0"/>
      </c:catAx>
      <c:valAx>
        <c:axId val="36590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584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Семей с положительной реабилитацией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</c:v>
                </c:pt>
                <c:pt idx="1">
                  <c:v>32</c:v>
                </c:pt>
                <c:pt idx="2">
                  <c:v>30</c:v>
                </c:pt>
                <c:pt idx="3">
                  <c:v>42</c:v>
                </c:pt>
                <c:pt idx="4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Детей с положительной реабилитацией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82</c:v>
                </c:pt>
                <c:pt idx="1">
                  <c:v>88</c:v>
                </c:pt>
                <c:pt idx="2">
                  <c:v>80</c:v>
                </c:pt>
                <c:pt idx="3">
                  <c:v>132</c:v>
                </c:pt>
                <c:pt idx="4">
                  <c:v>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8688"/>
        <c:axId val="46104576"/>
      </c:barChart>
      <c:catAx>
        <c:axId val="4609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104576"/>
        <c:crosses val="autoZero"/>
        <c:auto val="1"/>
        <c:lblAlgn val="ctr"/>
        <c:lblOffset val="100"/>
        <c:noMultiLvlLbl val="0"/>
      </c:catAx>
      <c:valAx>
        <c:axId val="46104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098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семьи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</c:v>
                </c:pt>
                <c:pt idx="1">
                  <c:v>57</c:v>
                </c:pt>
                <c:pt idx="2">
                  <c:v>57</c:v>
                </c:pt>
                <c:pt idx="3">
                  <c:v>55</c:v>
                </c:pt>
                <c:pt idx="4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151</c:v>
                </c:pt>
                <c:pt idx="1">
                  <c:v>164</c:v>
                </c:pt>
                <c:pt idx="2">
                  <c:v>172</c:v>
                </c:pt>
                <c:pt idx="3">
                  <c:v>145</c:v>
                </c:pt>
                <c:pt idx="4">
                  <c:v>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54112"/>
        <c:axId val="46155648"/>
      </c:barChart>
      <c:catAx>
        <c:axId val="4615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155648"/>
        <c:crosses val="autoZero"/>
        <c:auto val="1"/>
        <c:lblAlgn val="ctr"/>
        <c:lblOffset val="100"/>
        <c:noMultiLvlLbl val="0"/>
      </c:catAx>
      <c:valAx>
        <c:axId val="4615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154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риска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256</c:v>
                </c:pt>
                <c:pt idx="1">
                  <c:v>310</c:v>
                </c:pt>
                <c:pt idx="2">
                  <c:v>339</c:v>
                </c:pt>
                <c:pt idx="3">
                  <c:v>354</c:v>
                </c:pt>
                <c:pt idx="4">
                  <c:v>339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СОП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151</c:v>
                </c:pt>
                <c:pt idx="1">
                  <c:v>169</c:v>
                </c:pt>
                <c:pt idx="2">
                  <c:v>172</c:v>
                </c:pt>
                <c:pt idx="3">
                  <c:v>145</c:v>
                </c:pt>
                <c:pt idx="4">
                  <c:v>144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дети сироты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180</c:v>
                </c:pt>
                <c:pt idx="1">
                  <c:v>163</c:v>
                </c:pt>
                <c:pt idx="2">
                  <c:v>143</c:v>
                </c:pt>
                <c:pt idx="3">
                  <c:v>130</c:v>
                </c:pt>
                <c:pt idx="4">
                  <c:v>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201472"/>
        <c:axId val="46485888"/>
        <c:axId val="0"/>
      </c:bar3DChart>
      <c:catAx>
        <c:axId val="4620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485888"/>
        <c:crosses val="autoZero"/>
        <c:auto val="1"/>
        <c:lblAlgn val="ctr"/>
        <c:lblOffset val="100"/>
        <c:noMultiLvlLbl val="0"/>
      </c:catAx>
      <c:valAx>
        <c:axId val="46485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201472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33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преступления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13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14</c:v>
                </c:pt>
                <c:pt idx="1">
                  <c:v>9</c:v>
                </c:pt>
                <c:pt idx="2">
                  <c:v>16</c:v>
                </c:pt>
                <c:pt idx="3">
                  <c:v>11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87</c:v>
                </c:pt>
                <c:pt idx="1">
                  <c:v>81</c:v>
                </c:pt>
                <c:pt idx="2">
                  <c:v>126</c:v>
                </c:pt>
                <c:pt idx="3">
                  <c:v>75</c:v>
                </c:pt>
                <c:pt idx="4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531328"/>
        <c:axId val="46532864"/>
      </c:barChart>
      <c:catAx>
        <c:axId val="46531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6532864"/>
        <c:crosses val="autoZero"/>
        <c:auto val="1"/>
        <c:lblAlgn val="ctr"/>
        <c:lblOffset val="100"/>
        <c:noMultiLvlLbl val="0"/>
      </c:catAx>
      <c:valAx>
        <c:axId val="4653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531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727</c:v>
                </c:pt>
                <c:pt idx="1">
                  <c:v>654</c:v>
                </c:pt>
                <c:pt idx="2">
                  <c:v>697</c:v>
                </c:pt>
                <c:pt idx="3">
                  <c:v>779</c:v>
                </c:pt>
                <c:pt idx="4">
                  <c:v>903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9460608"/>
        <c:axId val="99462144"/>
        <c:axId val="0"/>
      </c:bar3DChart>
      <c:catAx>
        <c:axId val="9946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462144"/>
        <c:crosses val="autoZero"/>
        <c:auto val="1"/>
        <c:lblAlgn val="ctr"/>
        <c:lblOffset val="100"/>
        <c:noMultiLvlLbl val="0"/>
      </c:catAx>
      <c:valAx>
        <c:axId val="99462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460608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39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ООД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9</c:v>
                </c:pt>
                <c:pt idx="2">
                  <c:v>16</c:v>
                </c:pt>
                <c:pt idx="3">
                  <c:v>11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Количество несовершеннолетних, участвующих в ООД 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22</c:v>
                </c:pt>
                <c:pt idx="1">
                  <c:v>15</c:v>
                </c:pt>
                <c:pt idx="2">
                  <c:v>16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273088"/>
        <c:axId val="89274624"/>
        <c:axId val="0"/>
      </c:bar3DChart>
      <c:catAx>
        <c:axId val="8927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274624"/>
        <c:crosses val="autoZero"/>
        <c:auto val="1"/>
        <c:lblAlgn val="ctr"/>
        <c:lblOffset val="100"/>
        <c:noMultiLvlLbl val="0"/>
      </c:catAx>
      <c:valAx>
        <c:axId val="89274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273088"/>
        <c:crosses val="autoZero"/>
        <c:crossBetween val="between"/>
      </c:valAx>
      <c:spPr>
        <a:noFill/>
        <a:ln w="25381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36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преступления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13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участников (лица)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14</c:v>
                </c:pt>
                <c:pt idx="1">
                  <c:v>20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336064"/>
        <c:axId val="89346048"/>
        <c:axId val="0"/>
      </c:bar3DChart>
      <c:catAx>
        <c:axId val="8933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346048"/>
        <c:crosses val="autoZero"/>
        <c:auto val="1"/>
        <c:lblAlgn val="ctr"/>
        <c:lblOffset val="100"/>
        <c:noMultiLvlLbl val="0"/>
      </c:catAx>
      <c:valAx>
        <c:axId val="89346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336064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35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Постановления Кудымкарского городского суда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9</c:v>
                </c:pt>
                <c:pt idx="2">
                  <c:v>0</c:v>
                </c:pt>
                <c:pt idx="3">
                  <c:v>2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ИПР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</c:v>
                </c:pt>
                <c:pt idx="1">
                  <c:v>9</c:v>
                </c:pt>
                <c:pt idx="2">
                  <c:v>0</c:v>
                </c:pt>
                <c:pt idx="3">
                  <c:v>2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385984"/>
        <c:axId val="46596864"/>
      </c:barChart>
      <c:catAx>
        <c:axId val="8938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596864"/>
        <c:crosses val="autoZero"/>
        <c:auto val="1"/>
        <c:lblAlgn val="ctr"/>
        <c:lblOffset val="100"/>
        <c:noMultiLvlLbl val="0"/>
      </c:catAx>
      <c:valAx>
        <c:axId val="46596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385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917055506950515"/>
          <c:y val="3.2079360790178799E-2"/>
          <c:w val="0.23774302517740839"/>
          <c:h val="0.5093240930162266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18</c:v>
                </c:pt>
                <c:pt idx="2">
                  <c:v>26</c:v>
                </c:pt>
                <c:pt idx="3">
                  <c:v>74</c:v>
                </c:pt>
                <c:pt idx="4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 возбуждены уголовные дела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</c:v>
                </c:pt>
                <c:pt idx="1">
                  <c:v>14</c:v>
                </c:pt>
                <c:pt idx="2">
                  <c:v>23</c:v>
                </c:pt>
                <c:pt idx="3">
                  <c:v>19</c:v>
                </c:pt>
                <c:pt idx="4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административные дела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</c:v>
                </c:pt>
                <c:pt idx="1">
                  <c:v>4</c:v>
                </c:pt>
                <c:pt idx="2">
                  <c:v>6</c:v>
                </c:pt>
                <c:pt idx="3">
                  <c:v>41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454080"/>
        <c:axId val="89455616"/>
        <c:axId val="0"/>
      </c:bar3DChart>
      <c:catAx>
        <c:axId val="8945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455616"/>
        <c:crosses val="autoZero"/>
        <c:auto val="1"/>
        <c:lblAlgn val="ctr"/>
        <c:lblOffset val="100"/>
        <c:noMultiLvlLbl val="0"/>
      </c:catAx>
      <c:valAx>
        <c:axId val="8945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454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количество детей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количество детей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количество детей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количество детей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74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количество детей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574336"/>
        <c:axId val="100575872"/>
        <c:axId val="0"/>
      </c:bar3DChart>
      <c:catAx>
        <c:axId val="100574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0575872"/>
        <c:crosses val="autoZero"/>
        <c:auto val="1"/>
        <c:lblAlgn val="ctr"/>
        <c:lblOffset val="100"/>
        <c:noMultiLvlLbl val="0"/>
      </c:catAx>
      <c:valAx>
        <c:axId val="100575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574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67</c:v>
                </c:pt>
                <c:pt idx="1">
                  <c:v>56</c:v>
                </c:pt>
                <c:pt idx="2">
                  <c:v>52</c:v>
                </c:pt>
                <c:pt idx="3">
                  <c:v>74</c:v>
                </c:pt>
                <c:pt idx="4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Возвращены в кровные семьи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54</c:v>
                </c:pt>
                <c:pt idx="1">
                  <c:v>43</c:v>
                </c:pt>
                <c:pt idx="2">
                  <c:v>25</c:v>
                </c:pt>
                <c:pt idx="3">
                  <c:v>55</c:v>
                </c:pt>
                <c:pt idx="4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госучреждении (временно)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13</c:v>
                </c:pt>
                <c:pt idx="1">
                  <c:v>13</c:v>
                </c:pt>
                <c:pt idx="2">
                  <c:v>25</c:v>
                </c:pt>
                <c:pt idx="3">
                  <c:v>19</c:v>
                </c:pt>
                <c:pt idx="4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16064"/>
        <c:axId val="100617600"/>
      </c:barChart>
      <c:catAx>
        <c:axId val="10061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617600"/>
        <c:crosses val="autoZero"/>
        <c:auto val="1"/>
        <c:lblAlgn val="ctr"/>
        <c:lblOffset val="100"/>
        <c:noMultiLvlLbl val="0"/>
      </c:catAx>
      <c:valAx>
        <c:axId val="100617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616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0.11916441863499407"/>
          <c:w val="0.88390083094215599"/>
          <c:h val="0.78758019165577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риск суицидального поведения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26</c:v>
                </c:pt>
                <c:pt idx="1">
                  <c:v>9</c:v>
                </c:pt>
                <c:pt idx="2">
                  <c:v>6</c:v>
                </c:pt>
                <c:pt idx="3">
                  <c:v>7</c:v>
                </c:pt>
                <c:pt idx="4">
                  <c:v>18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совершили попытку суицида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086848"/>
        <c:axId val="117100928"/>
      </c:barChart>
      <c:catAx>
        <c:axId val="11708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100928"/>
        <c:crosses val="autoZero"/>
        <c:auto val="1"/>
        <c:lblAlgn val="ctr"/>
        <c:lblOffset val="100"/>
        <c:noMultiLvlLbl val="0"/>
      </c:catAx>
      <c:valAx>
        <c:axId val="117100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086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несоврешеннолетних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15</c:v>
                </c:pt>
                <c:pt idx="1">
                  <c:v>11</c:v>
                </c:pt>
                <c:pt idx="2">
                  <c:v>12</c:v>
                </c:pt>
                <c:pt idx="3">
                  <c:v>10</c:v>
                </c:pt>
                <c:pt idx="4">
                  <c:v>6</c:v>
                </c:pt>
                <c:pt idx="5">
                  <c:v>6</c:v>
                </c:pt>
                <c:pt idx="6">
                  <c:v>12</c:v>
                </c:pt>
                <c:pt idx="7">
                  <c:v>5</c:v>
                </c:pt>
                <c:pt idx="8">
                  <c:v>3</c:v>
                </c:pt>
                <c:pt idx="9">
                  <c:v>6</c:v>
                </c:pt>
                <c:pt idx="10">
                  <c:v>4</c:v>
                </c:pt>
                <c:pt idx="11">
                  <c:v>5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суицидыСтолбец1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184768"/>
        <c:axId val="117186560"/>
        <c:axId val="0"/>
      </c:bar3DChart>
      <c:catAx>
        <c:axId val="11718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186560"/>
        <c:crosses val="autoZero"/>
        <c:auto val="1"/>
        <c:lblAlgn val="ctr"/>
        <c:lblOffset val="100"/>
        <c:noMultiLvlLbl val="0"/>
      </c:catAx>
      <c:valAx>
        <c:axId val="117186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1847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3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Всего: статья 5.35ч.1 КоАП РФ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248</c:v>
                </c:pt>
                <c:pt idx="1">
                  <c:v>210</c:v>
                </c:pt>
                <c:pt idx="2">
                  <c:v>242</c:v>
                </c:pt>
                <c:pt idx="3">
                  <c:v>281</c:v>
                </c:pt>
                <c:pt idx="4">
                  <c:v>344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предупреждение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47</c:v>
                </c:pt>
                <c:pt idx="1">
                  <c:v>64</c:v>
                </c:pt>
                <c:pt idx="2">
                  <c:v>86</c:v>
                </c:pt>
                <c:pt idx="3">
                  <c:v>155</c:v>
                </c:pt>
                <c:pt idx="4">
                  <c:v>192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административный штраф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188</c:v>
                </c:pt>
                <c:pt idx="1">
                  <c:v>132</c:v>
                </c:pt>
                <c:pt idx="2">
                  <c:v>141</c:v>
                </c:pt>
                <c:pt idx="3">
                  <c:v>108</c:v>
                </c:pt>
                <c:pt idx="4">
                  <c:v>140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20096"/>
        <c:axId val="5621632"/>
      </c:barChart>
      <c:catAx>
        <c:axId val="5620096"/>
        <c:scaling>
          <c:orientation val="minMax"/>
        </c:scaling>
        <c:delete val="0"/>
        <c:axPos val="b"/>
        <c:majorTickMark val="out"/>
        <c:minorTickMark val="none"/>
        <c:tickLblPos val="nextTo"/>
        <c:crossAx val="5621632"/>
        <c:crosses val="autoZero"/>
        <c:auto val="1"/>
        <c:lblAlgn val="ctr"/>
        <c:lblOffset val="100"/>
        <c:noMultiLvlLbl val="0"/>
      </c:catAx>
      <c:valAx>
        <c:axId val="5621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20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АП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248</c:v>
                </c:pt>
                <c:pt idx="1">
                  <c:v>210</c:v>
                </c:pt>
                <c:pt idx="2">
                  <c:v>242</c:v>
                </c:pt>
                <c:pt idx="3">
                  <c:v>281</c:v>
                </c:pt>
                <c:pt idx="4">
                  <c:v>344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за "семейное дебоширство"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26</c:v>
                </c:pt>
                <c:pt idx="1">
                  <c:v>30</c:v>
                </c:pt>
                <c:pt idx="2">
                  <c:v>34</c:v>
                </c:pt>
                <c:pt idx="3">
                  <c:v>32</c:v>
                </c:pt>
                <c:pt idx="4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2246656"/>
        <c:axId val="103478784"/>
        <c:axId val="0"/>
      </c:bar3DChart>
      <c:catAx>
        <c:axId val="102246656"/>
        <c:scaling>
          <c:orientation val="minMax"/>
        </c:scaling>
        <c:delete val="0"/>
        <c:axPos val="b"/>
        <c:majorTickMark val="out"/>
        <c:minorTickMark val="none"/>
        <c:tickLblPos val="nextTo"/>
        <c:crossAx val="103478784"/>
        <c:crosses val="autoZero"/>
        <c:auto val="1"/>
        <c:lblAlgn val="ctr"/>
        <c:lblOffset val="100"/>
        <c:noMultiLvlLbl val="0"/>
      </c:catAx>
      <c:valAx>
        <c:axId val="103478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246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149</c:v>
                </c:pt>
                <c:pt idx="1">
                  <c:v>85</c:v>
                </c:pt>
                <c:pt idx="2">
                  <c:v>103</c:v>
                </c:pt>
                <c:pt idx="3">
                  <c:v>176</c:v>
                </c:pt>
                <c:pt idx="4">
                  <c:v>187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несовершеннолетних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43</c:v>
                </c:pt>
                <c:pt idx="1">
                  <c:v>16</c:v>
                </c:pt>
                <c:pt idx="2">
                  <c:v>24</c:v>
                </c:pt>
                <c:pt idx="3">
                  <c:v>15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2257024"/>
        <c:axId val="102258560"/>
        <c:axId val="0"/>
      </c:bar3DChart>
      <c:catAx>
        <c:axId val="102257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02258560"/>
        <c:crosses val="autoZero"/>
        <c:auto val="1"/>
        <c:lblAlgn val="ctr"/>
        <c:lblOffset val="100"/>
        <c:noMultiLvlLbl val="0"/>
      </c:catAx>
      <c:valAx>
        <c:axId val="102258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257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Количестов привлеченных к административной ответственности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</c:v>
                </c:pt>
                <c:pt idx="1">
                  <c:v>3</c:v>
                </c:pt>
                <c:pt idx="2">
                  <c:v>2</c:v>
                </c:pt>
                <c:pt idx="3">
                  <c:v>14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287424"/>
        <c:axId val="103338368"/>
      </c:barChart>
      <c:catAx>
        <c:axId val="10328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338368"/>
        <c:crosses val="autoZero"/>
        <c:auto val="1"/>
        <c:lblAlgn val="ctr"/>
        <c:lblOffset val="100"/>
        <c:noMultiLvlLbl val="0"/>
      </c:catAx>
      <c:valAx>
        <c:axId val="103338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287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несовершеннолетних, привлечено к административной ответственности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87</c:v>
                </c:pt>
                <c:pt idx="1">
                  <c:v>81</c:v>
                </c:pt>
                <c:pt idx="2">
                  <c:v>126</c:v>
                </c:pt>
                <c:pt idx="3">
                  <c:v>75</c:v>
                </c:pt>
                <c:pt idx="4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употребление спиртных напитков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43</c:v>
                </c:pt>
                <c:pt idx="1">
                  <c:v>16</c:v>
                </c:pt>
                <c:pt idx="2">
                  <c:v>24</c:v>
                </c:pt>
                <c:pt idx="3">
                  <c:v>15</c:v>
                </c:pt>
                <c:pt idx="4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 правила дорожного движения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27</c:v>
                </c:pt>
                <c:pt idx="1">
                  <c:v>45</c:v>
                </c:pt>
                <c:pt idx="2">
                  <c:v>80</c:v>
                </c:pt>
                <c:pt idx="3">
                  <c:v>43</c:v>
                </c:pt>
                <c:pt idx="4">
                  <c:v>40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15</c:v>
                </c:pt>
                <c:pt idx="1">
                  <c:v>12</c:v>
                </c:pt>
                <c:pt idx="2">
                  <c:v>11</c:v>
                </c:pt>
                <c:pt idx="3">
                  <c:v>13</c:v>
                </c:pt>
                <c:pt idx="4">
                  <c:v>13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 побои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6</c:v>
                </c:pt>
                <c:pt idx="3">
                  <c:v>4</c:v>
                </c:pt>
                <c:pt idx="4">
                  <c:v>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 оскорбления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394304"/>
        <c:axId val="103469824"/>
      </c:barChart>
      <c:catAx>
        <c:axId val="10339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469824"/>
        <c:crosses val="autoZero"/>
        <c:auto val="1"/>
        <c:lblAlgn val="ctr"/>
        <c:lblOffset val="100"/>
        <c:noMultiLvlLbl val="0"/>
      </c:catAx>
      <c:valAx>
        <c:axId val="103469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394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916010498687669"/>
          <c:y val="0"/>
          <c:w val="0.24083989501312336"/>
          <c:h val="0.742992326624545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23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АП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</c:v>
                </c:pt>
                <c:pt idx="1">
                  <c:v>45</c:v>
                </c:pt>
                <c:pt idx="2">
                  <c:v>80</c:v>
                </c:pt>
                <c:pt idx="3">
                  <c:v>43</c:v>
                </c:pt>
                <c:pt idx="4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несовершеннолетних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14</c:v>
                </c:pt>
                <c:pt idx="1">
                  <c:v>18</c:v>
                </c:pt>
                <c:pt idx="2">
                  <c:v>31</c:v>
                </c:pt>
                <c:pt idx="3">
                  <c:v>10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01184"/>
        <c:axId val="7902720"/>
      </c:barChart>
      <c:catAx>
        <c:axId val="790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02720"/>
        <c:crosses val="autoZero"/>
        <c:auto val="1"/>
        <c:lblAlgn val="ctr"/>
        <c:lblOffset val="100"/>
        <c:noMultiLvlLbl val="0"/>
      </c:catAx>
      <c:valAx>
        <c:axId val="7902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01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799E-2"/>
          <c:y val="4.4861391929187228E-2"/>
          <c:w val="0.92614452707300465"/>
          <c:h val="0.643680030084205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Всего</c:v>
                </c:pt>
                <c:pt idx="1">
                  <c:v>Пешеходы</c:v>
                </c:pt>
                <c:pt idx="2">
                  <c:v>ст.12.7ч.1 (без водительских прав)</c:v>
                </c:pt>
                <c:pt idx="3">
                  <c:v>ст.12.25ч.1 (не выполнили требования  сотрудника ГИБДД)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1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Всего</c:v>
                </c:pt>
                <c:pt idx="1">
                  <c:v>Пешеходы</c:v>
                </c:pt>
                <c:pt idx="2">
                  <c:v>ст.12.7ч.1 (без водительских прав)</c:v>
                </c:pt>
                <c:pt idx="3">
                  <c:v>ст.12.25ч.1 (не выполнили требования  сотрудника ГИБДД)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40</c:v>
                </c:pt>
                <c:pt idx="1">
                  <c:v>1</c:v>
                </c:pt>
                <c:pt idx="2">
                  <c:v>8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30624"/>
        <c:axId val="7932160"/>
      </c:barChart>
      <c:catAx>
        <c:axId val="7930624"/>
        <c:scaling>
          <c:orientation val="minMax"/>
        </c:scaling>
        <c:delete val="0"/>
        <c:axPos val="b"/>
        <c:majorTickMark val="out"/>
        <c:minorTickMark val="none"/>
        <c:tickLblPos val="nextTo"/>
        <c:crossAx val="7932160"/>
        <c:crosses val="autoZero"/>
        <c:auto val="1"/>
        <c:lblAlgn val="ctr"/>
        <c:lblOffset val="100"/>
        <c:noMultiLvlLbl val="0"/>
      </c:catAx>
      <c:valAx>
        <c:axId val="7932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30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46686772697522"/>
          <c:y val="7.4536623476594956E-3"/>
          <c:w val="0.1465331322730247"/>
          <c:h val="0.1431393681078157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2-14T17:56:49.257" idx="4">
    <p:pos x="3527" y="1646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843" cy="340046"/>
          </a:xfrm>
          <a:prstGeom prst="rect">
            <a:avLst/>
          </a:prstGeom>
        </p:spPr>
        <p:txBody>
          <a:bodyPr vert="horz" lIns="90684" tIns="45343" rIns="90684" bIns="4534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089" y="1"/>
            <a:ext cx="4302843" cy="340046"/>
          </a:xfrm>
          <a:prstGeom prst="rect">
            <a:avLst/>
          </a:prstGeom>
        </p:spPr>
        <p:txBody>
          <a:bodyPr vert="horz" lIns="90684" tIns="45343" rIns="90684" bIns="45343" rtlCol="0"/>
          <a:lstStyle>
            <a:lvl1pPr algn="r">
              <a:defRPr sz="1200"/>
            </a:lvl1pPr>
          </a:lstStyle>
          <a:p>
            <a:fld id="{B64637F2-C898-4B10-8CBB-C2A07220DEA6}" type="datetimeFigureOut">
              <a:rPr lang="ru-RU" smtClean="0"/>
              <a:t>08.02.2021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550"/>
            <a:ext cx="4302843" cy="340046"/>
          </a:xfrm>
          <a:prstGeom prst="rect">
            <a:avLst/>
          </a:prstGeom>
        </p:spPr>
        <p:txBody>
          <a:bodyPr vert="horz" lIns="90684" tIns="45343" rIns="90684" bIns="4534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089" y="6456550"/>
            <a:ext cx="4302843" cy="340046"/>
          </a:xfrm>
          <a:prstGeom prst="rect">
            <a:avLst/>
          </a:prstGeom>
        </p:spPr>
        <p:txBody>
          <a:bodyPr vert="horz" lIns="90684" tIns="45343" rIns="90684" bIns="45343" rtlCol="0" anchor="b"/>
          <a:lstStyle>
            <a:lvl1pPr algn="r">
              <a:defRPr sz="1200"/>
            </a:lvl1pPr>
          </a:lstStyle>
          <a:p>
            <a:fld id="{DC414850-9653-4EAB-887E-3A3FB5DD2DD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478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302843" cy="340046"/>
          </a:xfrm>
          <a:prstGeom prst="rect">
            <a:avLst/>
          </a:prstGeom>
        </p:spPr>
        <p:txBody>
          <a:bodyPr vert="horz" lIns="90654" tIns="45329" rIns="90654" bIns="4532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092" y="2"/>
            <a:ext cx="4302843" cy="340046"/>
          </a:xfrm>
          <a:prstGeom prst="rect">
            <a:avLst/>
          </a:prstGeom>
        </p:spPr>
        <p:txBody>
          <a:bodyPr vert="horz" lIns="90654" tIns="45329" rIns="90654" bIns="45329" rtlCol="0"/>
          <a:lstStyle>
            <a:lvl1pPr algn="r">
              <a:defRPr sz="1200"/>
            </a:lvl1pPr>
          </a:lstStyle>
          <a:p>
            <a:fld id="{171F8476-52E2-420D-B683-EDFF1388BF4B}" type="datetimeFigureOut">
              <a:rPr lang="ru-RU" smtClean="0"/>
              <a:t>08.02.2021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9" rIns="90654" bIns="4532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1906" y="3228816"/>
            <a:ext cx="7944417" cy="3059332"/>
          </a:xfrm>
          <a:prstGeom prst="rect">
            <a:avLst/>
          </a:prstGeom>
        </p:spPr>
        <p:txBody>
          <a:bodyPr vert="horz" lIns="90654" tIns="45329" rIns="90654" bIns="4532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6456551"/>
            <a:ext cx="4302843" cy="340046"/>
          </a:xfrm>
          <a:prstGeom prst="rect">
            <a:avLst/>
          </a:prstGeom>
        </p:spPr>
        <p:txBody>
          <a:bodyPr vert="horz" lIns="90654" tIns="45329" rIns="90654" bIns="4532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F1638-CFA9-44B5-B4ED-C3EDF0C71B0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62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856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41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075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513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775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734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DE08D-E710-49AA-A54A-03D45038D822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3631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499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0589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4004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>
                <a:solidFill>
                  <a:prstClr val="black"/>
                </a:solidFill>
              </a:rPr>
              <a:pPr/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8579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86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413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2445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9574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8920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015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66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355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011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137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75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728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444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5623092" y="6456551"/>
            <a:ext cx="4302843" cy="340046"/>
          </a:xfrm>
          <a:prstGeom prst="rect">
            <a:avLst/>
          </a:prstGeom>
        </p:spPr>
        <p:txBody>
          <a:bodyPr/>
          <a:lstStyle/>
          <a:p>
            <a:fld id="{9A1DE08D-E710-49AA-A54A-03D45038D82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58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68C51-304E-4947-A216-598B12415E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3BAE8-E06B-4DD0-AAEF-FA123954F5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555165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BCA8A-B967-4434-B573-14806385320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7DEFB-37E5-4755-930F-9E7A83FAC74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899149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F637E-F131-473D-BAAE-593C77182BD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9696B-234B-4FA4-BA3A-C12BF677091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46896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582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799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97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4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20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392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42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38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C4BAC-6C62-457D-BD8D-1667494A03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3B807-4406-4BA2-B76D-BF9AA1A880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184870"/>
      </p:ext>
    </p:extLst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155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575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4565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850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404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9668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781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02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4008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32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134BC-1047-40EE-A202-6F6C9FC2BAB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A84F0-ADE9-4121-8733-8AFD2C0CE6F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274409"/>
      </p:ext>
    </p:extLst>
  </p:cSld>
  <p:clrMapOvr>
    <a:masterClrMapping/>
  </p:clrMapOvr>
  <p:transition>
    <p:wipe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0319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1047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585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78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6AD3E-6970-437F-864E-115970D4DF4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168D-9CF5-4DBB-82CB-1B49D345C59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95818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19814-10B3-4C8B-BCC3-26D47D5C3F5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857FE-38D2-4B34-A54E-E48DD95A55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1165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DE2DD-B15D-4BF3-953E-CBC9F4BFCFC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2645-72D4-4B16-B5DE-980E4B97DD0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667389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3EBD-95C0-435D-9FF2-9C924A44EE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6E2B4-864B-4E48-8984-FEF9B94A26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10220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05053-32E0-4F13-94F1-CFC87FC378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2F7FA-6934-4A3B-A3B3-6A87E07C66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58236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67A03-A8D8-4B6A-ADC3-D877AA2280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08.02.2021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71E8-31BB-41FF-8483-41C33479C9E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53097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0BF850-44F8-456D-A17A-F4CED22D285F}" type="datetimeFigureOut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08.02.2021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B7061C-7AC5-477B-85C0-7917133D39FC}" type="slidenum">
              <a:rPr lang="ru-RU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1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1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8E8F5-8F37-4B8F-ABB1-D01ADAF5085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4735-E1EA-4A58-AA6B-5673E776F5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98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D9BD37F4EFBEE88ABD2ADEF70459FB004E2498648830C3967EFE2EB1755682FC071D08222CEC3D3i3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AD9BD37F4EFBEE88ABD2ADEF70459FB00CE24D804D8A51336FB6EEE9105A3738C738DC8322CFCB30D5i5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деятельности КДН и ЗП Кудымкарского муниципального округа Пермского края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2020 год</a:t>
            </a:r>
          </a:p>
          <a:p>
            <a:pPr marL="0" indent="0" algn="ctr">
              <a:buNone/>
            </a:pP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5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Привлечено родителей к административной ответственности за «</a:t>
            </a:r>
            <a:r>
              <a:rPr lang="ru-RU" sz="3600" b="1" dirty="0">
                <a:solidFill>
                  <a:srgbClr val="FF0000"/>
                </a:solidFill>
              </a:rPr>
              <a:t>с</a:t>
            </a:r>
            <a:r>
              <a:rPr lang="ru-RU" sz="3600" b="1" dirty="0" smtClean="0">
                <a:solidFill>
                  <a:srgbClr val="FF0000"/>
                </a:solidFill>
              </a:rPr>
              <a:t>емейное дебоширство»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63156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73908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Количество привлеченных к административной ответственности родителей и несовершеннолетних  за употребление спиртных напитков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1640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98796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Количество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родителей,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привлеченных по ст.5.35ч.1 КоАП РФ за  ненадлежащее исполнение обязанностей по обеспечению обучения детей (пропуски, не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успеваемость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0241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324075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  <a:noFill/>
          <a:ln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/>
        </p:spPr>
        <p:txBody>
          <a:bodyPr rtlCol="0" anchor="b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/>
              <a:t>Количество несовершеннолетних, привлеченных к административной ответственности</a:t>
            </a: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22209389"/>
              </p:ext>
            </p:extLst>
          </p:nvPr>
        </p:nvGraphicFramePr>
        <p:xfrm>
          <a:off x="179512" y="1052736"/>
          <a:ext cx="8856984" cy="5624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300983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Административные правонарушения ПДД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8479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89299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Разбивка по статьям (гл.12)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645853"/>
              </p:ext>
            </p:extLst>
          </p:nvPr>
        </p:nvGraphicFramePr>
        <p:xfrm>
          <a:off x="251520" y="1600200"/>
          <a:ext cx="843528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04230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Административные штрафы по ПДД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4915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69712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Административные наказания в виде  штрафа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881046"/>
              </p:ext>
            </p:extLst>
          </p:nvPr>
        </p:nvGraphicFramePr>
        <p:xfrm>
          <a:off x="467544" y="1124744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397792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lnSpc>
                <a:spcPct val="115000"/>
              </a:lnSpc>
              <a:buNone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Межведомственное взаимодействие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по профилактике детского и семейного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неблагополучия.</a:t>
            </a:r>
          </a:p>
          <a:p>
            <a:pPr marL="0" lvl="0" indent="0" algn="ctr">
              <a:lnSpc>
                <a:spcPct val="115000"/>
              </a:lnSpc>
              <a:buNone/>
            </a:pP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Calibri"/>
              </a:rPr>
              <a:t>Осуществление функций по социальной реабилитации несовершеннолетних, которые предусмотрены законодательством Российской Федерации и законодательством субъектов Российской Федерации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8735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Выявлено и поставлено на учет семей и детей , находящихся в СОП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6338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41663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/>
                <a:ea typeface="Times New Roman"/>
                <a:cs typeface="Calibri"/>
              </a:rPr>
              <a:t>Основными задачами </a:t>
            </a:r>
            <a:r>
              <a:rPr lang="ru-RU" sz="2800" b="1" dirty="0">
                <a:latin typeface="Times New Roman"/>
                <a:ea typeface="Times New Roman"/>
                <a:cs typeface="Calibri"/>
              </a:rPr>
              <a:t>деятельности по профилактике безнадзорности и правонарушений несовершеннолетних </a:t>
            </a:r>
            <a:r>
              <a:rPr lang="ru-RU" sz="2800" b="1" dirty="0" smtClean="0">
                <a:latin typeface="Times New Roman"/>
                <a:ea typeface="Times New Roman"/>
                <a:cs typeface="Calibri"/>
              </a:rPr>
              <a:t>являются: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00100" indent="-4572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/>
                <a:ea typeface="Times New Roman"/>
                <a:cs typeface="Calibri"/>
              </a:rPr>
              <a:t>предупреждение </a:t>
            </a:r>
            <a:r>
              <a:rPr lang="ru-RU" dirty="0">
                <a:latin typeface="Times New Roman"/>
                <a:ea typeface="Times New Roman"/>
                <a:cs typeface="Calibri"/>
              </a:rPr>
              <a:t>безнадзорности, беспризорности, правонарушений и антиобщественных действий несовершеннолетних, выявление и устранение причин и условий, способствующих </a:t>
            </a:r>
            <a:r>
              <a:rPr lang="ru-RU" dirty="0" smtClean="0">
                <a:latin typeface="Times New Roman"/>
                <a:ea typeface="Times New Roman"/>
                <a:cs typeface="Calibri"/>
              </a:rPr>
              <a:t>этому;</a:t>
            </a:r>
          </a:p>
          <a:p>
            <a:pPr marL="800100" indent="-4572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/>
                <a:ea typeface="Times New Roman"/>
                <a:cs typeface="Calibri"/>
              </a:rPr>
              <a:t>обеспечение </a:t>
            </a:r>
            <a:r>
              <a:rPr lang="ru-RU" dirty="0">
                <a:latin typeface="Times New Roman"/>
                <a:ea typeface="Times New Roman"/>
                <a:cs typeface="Calibri"/>
              </a:rPr>
              <a:t>защиты прав и законных интересов </a:t>
            </a:r>
            <a:r>
              <a:rPr lang="ru-RU" dirty="0" smtClean="0">
                <a:latin typeface="Times New Roman"/>
                <a:ea typeface="Times New Roman"/>
                <a:cs typeface="Calibri"/>
              </a:rPr>
              <a:t>несовершеннолетних;</a:t>
            </a:r>
            <a:endParaRPr lang="ru-RU" sz="2400" dirty="0" smtClean="0">
              <a:ea typeface="Times New Roman"/>
              <a:cs typeface="Calibri"/>
            </a:endParaRPr>
          </a:p>
          <a:p>
            <a:pPr marL="800100" indent="-4572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/>
                <a:ea typeface="Times New Roman"/>
                <a:cs typeface="Calibri"/>
              </a:rPr>
              <a:t>социально-педагогическая </a:t>
            </a:r>
            <a:r>
              <a:rPr lang="ru-RU" dirty="0">
                <a:latin typeface="Times New Roman"/>
                <a:ea typeface="Times New Roman"/>
                <a:cs typeface="Calibri"/>
              </a:rPr>
              <a:t>реабилитация несовершеннолетних, находящихся в социально опасном </a:t>
            </a:r>
            <a:r>
              <a:rPr lang="ru-RU" dirty="0" smtClean="0">
                <a:latin typeface="Times New Roman"/>
                <a:ea typeface="Times New Roman"/>
                <a:cs typeface="Calibri"/>
              </a:rPr>
              <a:t>положении;</a:t>
            </a:r>
            <a:endParaRPr lang="ru-RU" sz="2400" dirty="0" smtClean="0">
              <a:ea typeface="Times New Roman"/>
              <a:cs typeface="Calibri"/>
            </a:endParaRPr>
          </a:p>
          <a:p>
            <a:pPr marL="800100" indent="-4572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/>
                <a:ea typeface="Times New Roman"/>
                <a:cs typeface="Calibri"/>
              </a:rPr>
              <a:t>выявление </a:t>
            </a:r>
            <a:r>
              <a:rPr lang="ru-RU" dirty="0">
                <a:latin typeface="Times New Roman"/>
                <a:ea typeface="Times New Roman"/>
                <a:cs typeface="Calibri"/>
              </a:rPr>
              <a:t>и пресечение случаев вовлечения несовершеннолетних в совершение преступлений и антиобщественных действий.</a:t>
            </a:r>
            <a:endParaRPr lang="ru-RU" sz="2400" dirty="0">
              <a:ea typeface="Times New Roman"/>
              <a:cs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68676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Охват индивидуальной профилактической работой несовершеннолетних в 2020 году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Группа риска  ведомственный учет (образование, здравоохранение) – охват индивидуальной профилактической работой </a:t>
            </a:r>
            <a:r>
              <a:rPr lang="ru-RU" b="1" dirty="0" smtClean="0">
                <a:solidFill>
                  <a:srgbClr val="FF0000"/>
                </a:solidFill>
              </a:rPr>
              <a:t>810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детей </a:t>
            </a:r>
            <a:r>
              <a:rPr lang="ru-RU" dirty="0" smtClean="0">
                <a:solidFill>
                  <a:srgbClr val="FF0000"/>
                </a:solidFill>
              </a:rPr>
              <a:t>(АППГ- </a:t>
            </a:r>
            <a:r>
              <a:rPr lang="ru-RU" b="1" dirty="0" smtClean="0">
                <a:solidFill>
                  <a:srgbClr val="FF0000"/>
                </a:solidFill>
              </a:rPr>
              <a:t>770)</a:t>
            </a:r>
            <a:endParaRPr lang="ru-RU" sz="4000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dirty="0" smtClean="0"/>
              <a:t>Охват реабилитационной работой, находящихся в социально опасном положении </a:t>
            </a:r>
            <a:r>
              <a:rPr lang="ru-RU" b="1" dirty="0" smtClean="0"/>
              <a:t>–</a:t>
            </a:r>
            <a:r>
              <a:rPr lang="ru-RU" b="1" dirty="0" smtClean="0">
                <a:solidFill>
                  <a:srgbClr val="FF0000"/>
                </a:solidFill>
              </a:rPr>
              <a:t> 300 несовершеннолетних (АППГ-301), </a:t>
            </a:r>
            <a:r>
              <a:rPr lang="ru-RU" b="1" dirty="0">
                <a:solidFill>
                  <a:srgbClr val="FF0000"/>
                </a:solidFill>
              </a:rPr>
              <a:t>из них до 7 </a:t>
            </a:r>
            <a:r>
              <a:rPr lang="ru-RU" b="1" dirty="0" smtClean="0">
                <a:solidFill>
                  <a:srgbClr val="FF0000"/>
                </a:solidFill>
              </a:rPr>
              <a:t>лет – 118 ребенка(АППГ -133).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92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Занятость родителей</a:t>
            </a:r>
            <a:br>
              <a:rPr lang="ru-RU" sz="3200" b="1" dirty="0" smtClean="0"/>
            </a:br>
            <a:r>
              <a:rPr lang="ru-RU" sz="3200" b="1" dirty="0" smtClean="0"/>
              <a:t> (всего 178 человека)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946064"/>
              </p:ext>
            </p:extLst>
          </p:nvPr>
        </p:nvGraphicFramePr>
        <p:xfrm>
          <a:off x="179512" y="1052736"/>
          <a:ext cx="850728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863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Занятость несовершеннолетних, находящихся в социально опасном положении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333209"/>
              </p:ext>
            </p:extLst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616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Снято с учета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8002345"/>
              </p:ext>
            </p:extLst>
          </p:nvPr>
        </p:nvGraphicFramePr>
        <p:xfrm>
          <a:off x="107504" y="1052736"/>
          <a:ext cx="36004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39887440"/>
              </p:ext>
            </p:extLst>
          </p:nvPr>
        </p:nvGraphicFramePr>
        <p:xfrm>
          <a:off x="4211960" y="1052736"/>
          <a:ext cx="460851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82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01.01.2021 года состоят на учете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/>
              <a:t>48</a:t>
            </a:r>
            <a:r>
              <a:rPr lang="ru-RU" sz="6000" dirty="0" smtClean="0"/>
              <a:t> семьи, в них воспитываются </a:t>
            </a:r>
            <a:r>
              <a:rPr lang="ru-RU" sz="6000" b="1" dirty="0" smtClean="0"/>
              <a:t>144 </a:t>
            </a:r>
            <a:r>
              <a:rPr lang="ru-RU" sz="6000" dirty="0" smtClean="0"/>
              <a:t>несовершеннолетний,</a:t>
            </a:r>
          </a:p>
          <a:p>
            <a:pPr marL="0" indent="0" algn="ctr">
              <a:buNone/>
            </a:pPr>
            <a:r>
              <a:rPr lang="ru-RU" sz="6000" dirty="0" smtClean="0"/>
              <a:t>их них до 7 лет - 52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7580026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Количество семей и детей, находящихся в социально опасном положении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608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06324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 rtlCol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900" b="1" dirty="0" smtClean="0"/>
              <a:t>Распределение учетных категорий несовершеннолетних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752412708"/>
              </p:ext>
            </p:extLst>
          </p:nvPr>
        </p:nvGraphicFramePr>
        <p:xfrm>
          <a:off x="1" y="1219200"/>
          <a:ext cx="9024938" cy="569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68361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Graphic spid="2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Количество преступлений, ООД, АП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393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71043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 rtlCol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400" smtClean="0"/>
              <a:t>Количество общественно опасных деяний, совершенных несовершеннолетними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503422810"/>
              </p:ext>
            </p:extLst>
          </p:nvPr>
        </p:nvGraphicFramePr>
        <p:xfrm>
          <a:off x="939800" y="1270000"/>
          <a:ext cx="8204200" cy="517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755180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Graphic spid="2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 rtlCol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smtClean="0"/>
              <a:t>Количество  преступлений, совершенных несовершеннолетними и численность несовершеннолетних , принимавших  участие в преступлениях.</a:t>
            </a: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55571089"/>
              </p:ext>
            </p:extLst>
          </p:nvPr>
        </p:nvGraphicFramePr>
        <p:xfrm>
          <a:off x="1143000" y="1066800"/>
          <a:ext cx="8610600" cy="557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137262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400" dirty="0" smtClean="0">
                <a:solidFill>
                  <a:prstClr val="black"/>
                </a:solidFill>
              </a:rPr>
              <a:t>Численность несовершеннолетних </a:t>
            </a:r>
            <a:r>
              <a:rPr lang="ru-RU" altLang="ru-RU" sz="3400" dirty="0">
                <a:solidFill>
                  <a:prstClr val="black"/>
                </a:solidFill>
              </a:rPr>
              <a:t/>
            </a:r>
            <a:br>
              <a:rPr lang="ru-RU" altLang="ru-RU" sz="3400" dirty="0">
                <a:solidFill>
                  <a:prstClr val="black"/>
                </a:solidFill>
              </a:rPr>
            </a:br>
            <a:r>
              <a:rPr lang="ru-RU" altLang="ru-RU" sz="3400" dirty="0">
                <a:solidFill>
                  <a:prstClr val="black"/>
                </a:solidFill>
              </a:rPr>
              <a:t>на территории </a:t>
            </a:r>
            <a:r>
              <a:rPr lang="ru-RU" altLang="ru-RU" sz="3400" dirty="0" smtClean="0">
                <a:solidFill>
                  <a:prstClr val="black"/>
                </a:solidFill>
              </a:rPr>
              <a:t>округа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2874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379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44502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79646">
                    <a:lumMod val="75000"/>
                  </a:srgbClr>
                </a:solidFill>
                <a:latin typeface="Times New Roman"/>
                <a:ea typeface="Calibri"/>
                <a:cs typeface="Times New Roman"/>
              </a:rPr>
              <a:t>Исполнение постановлений </a:t>
            </a:r>
            <a:r>
              <a:rPr lang="ru-RU" sz="2800" b="1" dirty="0">
                <a:solidFill>
                  <a:srgbClr val="F79646">
                    <a:lumMod val="75000"/>
                  </a:srgbClr>
                </a:solidFill>
                <a:latin typeface="Times New Roman"/>
                <a:ea typeface="Calibri"/>
                <a:cs typeface="Times New Roman"/>
              </a:rPr>
              <a:t>суда о применении к несовершеннолетнему принудительных мер воспитательного воздействия в виде передачи под </a:t>
            </a:r>
            <a:r>
              <a:rPr lang="ru-RU" sz="2800" b="1" dirty="0" smtClean="0">
                <a:solidFill>
                  <a:srgbClr val="F79646">
                    <a:lumMod val="75000"/>
                  </a:srgbClr>
                </a:solidFill>
                <a:latin typeface="Times New Roman"/>
                <a:ea typeface="Calibri"/>
                <a:cs typeface="Times New Roman"/>
              </a:rPr>
              <a:t>надзор КДН и ЗП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539325"/>
              </p:ext>
            </p:extLst>
          </p:nvPr>
        </p:nvGraphicFramePr>
        <p:xfrm>
          <a:off x="755576" y="1556792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104721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14124">
                    <a:lumMod val="75000"/>
                  </a:srgbClr>
                </a:solidFill>
                <a:latin typeface="Times New Roman"/>
                <a:ea typeface="Calibri"/>
                <a:cs typeface="Times New Roman"/>
              </a:rPr>
              <a:t>Самовольные уходы несовершеннолетних</a:t>
            </a:r>
            <a:endParaRPr lang="ru-RU" sz="4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246802"/>
              </p:ext>
            </p:extLst>
          </p:nvPr>
        </p:nvGraphicFramePr>
        <p:xfrm>
          <a:off x="457200" y="1700808"/>
          <a:ext cx="8219257" cy="46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194"/>
                <a:gridCol w="1538348"/>
                <a:gridCol w="1640905"/>
                <a:gridCol w="1640905"/>
                <a:gridCol w="1640905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2019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2020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6"/>
                          </a:solidFill>
                        </a:rPr>
                        <a:t>26</a:t>
                      </a:r>
                      <a:endParaRPr lang="ru-RU" sz="32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6"/>
                          </a:solidFill>
                        </a:rPr>
                        <a:t>29</a:t>
                      </a:r>
                      <a:endParaRPr lang="ru-RU" sz="32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6"/>
                          </a:solidFill>
                        </a:rPr>
                        <a:t>24</a:t>
                      </a:r>
                      <a:endParaRPr lang="ru-RU" sz="32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6"/>
                          </a:solidFill>
                        </a:rPr>
                        <a:t>10</a:t>
                      </a:r>
                      <a:endParaRPr lang="ru-RU" sz="3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6"/>
                          </a:solidFill>
                        </a:rPr>
                        <a:t>23</a:t>
                      </a:r>
                      <a:endParaRPr lang="ru-RU" sz="3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7108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В том числе из дома 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В том числе из дома 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15</a:t>
                      </a:r>
                    </a:p>
                    <a:p>
                      <a:pPr algn="ctr"/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В том числе из дома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11 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В том числе из дома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В том числе из дома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266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Выявлено случаев жестокого обращения (пренебрежение нуждами, оставление в опасности) с несовершеннолетними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07419"/>
              </p:ext>
            </p:extLst>
          </p:nvPr>
        </p:nvGraphicFramePr>
        <p:xfrm>
          <a:off x="107504" y="1600200"/>
          <a:ext cx="892899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18771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Изъято и помещено детей  в госучреждение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0638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66207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Результаты профилактической работы с семьями из которых были изъяты дети.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2792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51426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Количество несовершеннолетних с риском суицидального поведения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759462"/>
              </p:ext>
            </p:extLst>
          </p:nvPr>
        </p:nvGraphicFramePr>
        <p:xfrm>
          <a:off x="539552" y="692696"/>
          <a:ext cx="8352928" cy="5434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25507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77813"/>
            <a:ext cx="8568952" cy="630907"/>
          </a:xfrm>
        </p:spPr>
        <p:txBody>
          <a:bodyPr anchor="b"/>
          <a:lstStyle/>
          <a:p>
            <a:pPr eaLnBrk="1" hangingPunct="1"/>
            <a:r>
              <a:rPr lang="ru-RU" altLang="ru-RU" b="1" dirty="0" smtClean="0"/>
              <a:t>Гибель несовершеннолетних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25821083"/>
              </p:ext>
            </p:extLst>
          </p:nvPr>
        </p:nvGraphicFramePr>
        <p:xfrm>
          <a:off x="0" y="1169988"/>
          <a:ext cx="8820472" cy="526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117451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Graphic spid="2" grpId="0">
        <p:bldAsOne/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Контроль исполнения постановлений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Составлено 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2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протокола об административном правонарушении по ст.20.25ч.1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К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оАП РФ (Направлены в мировой суд)</a:t>
            </a:r>
          </a:p>
          <a:p>
            <a:pPr lvl="0" algn="just"/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Направлено постановлений о назначении административных наказаний в службу судебных приставов – 76 (АППГ-67).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55686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29614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/>
                <a:ea typeface="Calibri"/>
              </a:rPr>
              <a:t>З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</a:rPr>
              <a:t>адачи 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Calibri"/>
              </a:rPr>
              <a:t>работы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</a:rPr>
              <a:t>комиссии 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Calibri"/>
              </a:rPr>
              <a:t>по делам несовершеннолетних и защите их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alibri"/>
              </a:rPr>
              <a:t>прав и субъектов системы профилактики  безнадзорности и правонарушений несовершеннолетних на 2021 год: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752528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8000" b="1" dirty="0" smtClean="0">
                <a:latin typeface="Times New Roman"/>
                <a:ea typeface="Calibri"/>
              </a:rPr>
              <a:t>1. </a:t>
            </a:r>
            <a:r>
              <a:rPr lang="ru-RU" sz="8000" b="1" dirty="0">
                <a:latin typeface="Times New Roman"/>
                <a:ea typeface="Calibri"/>
              </a:rPr>
              <a:t>Профилактика правонарушений и преступлений </a:t>
            </a:r>
            <a:r>
              <a:rPr lang="ru-RU" sz="8000" b="1" dirty="0" smtClean="0">
                <a:latin typeface="Times New Roman"/>
                <a:ea typeface="Calibri"/>
              </a:rPr>
              <a:t>среди несовершеннолетних. Организация работы </a:t>
            </a:r>
            <a:r>
              <a:rPr lang="ru-RU" sz="8000" b="1" spc="-5" dirty="0" smtClean="0">
                <a:latin typeface="Times New Roman"/>
                <a:ea typeface="Times New Roman"/>
              </a:rPr>
              <a:t>по </a:t>
            </a:r>
            <a:r>
              <a:rPr lang="ru-RU" sz="8000" b="1" spc="-5" dirty="0">
                <a:latin typeface="Times New Roman"/>
                <a:ea typeface="Times New Roman"/>
              </a:rPr>
              <a:t>раннему выявлению, разобщению и переориентации подростковых групп, противоправной </a:t>
            </a:r>
            <a:r>
              <a:rPr lang="ru-RU" sz="8000" b="1" spc="-5" dirty="0" smtClean="0">
                <a:latin typeface="Times New Roman"/>
                <a:ea typeface="Times New Roman"/>
              </a:rPr>
              <a:t>направленности</a:t>
            </a:r>
            <a:r>
              <a:rPr lang="ru-RU" sz="8000" b="1" dirty="0" smtClean="0">
                <a:latin typeface="Times New Roman"/>
                <a:ea typeface="Calibri"/>
              </a:rPr>
              <a:t>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8000" b="1" dirty="0" smtClean="0">
                <a:latin typeface="Times New Roman"/>
                <a:ea typeface="Calibri"/>
              </a:rPr>
              <a:t>2. Защита </a:t>
            </a:r>
            <a:r>
              <a:rPr lang="ru-RU" sz="8000" b="1" dirty="0">
                <a:latin typeface="Times New Roman"/>
                <a:ea typeface="Calibri"/>
              </a:rPr>
              <a:t>детей от жесткого обращения</a:t>
            </a:r>
            <a:r>
              <a:rPr lang="ru-RU" sz="8000" b="1" dirty="0" smtClean="0">
                <a:latin typeface="Times New Roman"/>
                <a:ea typeface="Calibri"/>
              </a:rPr>
              <a:t>.</a:t>
            </a:r>
            <a:r>
              <a:rPr lang="ru-RU" sz="8000" b="1" dirty="0">
                <a:latin typeface="Times New Roman"/>
                <a:ea typeface="Times New Roman"/>
              </a:rPr>
              <a:t> </a:t>
            </a:r>
            <a:r>
              <a:rPr lang="ru-RU" sz="8000" b="1" dirty="0" smtClean="0">
                <a:latin typeface="Times New Roman"/>
                <a:ea typeface="Calibri"/>
              </a:rPr>
              <a:t>Профилактика по пресечению совершения </a:t>
            </a:r>
            <a:r>
              <a:rPr lang="ru-RU" sz="8000" b="1" dirty="0">
                <a:latin typeface="Times New Roman"/>
                <a:ea typeface="Calibri"/>
              </a:rPr>
              <a:t>преступлений против половой неприкосновенности несовершеннолетних </a:t>
            </a:r>
            <a:endParaRPr lang="ru-RU" sz="8000" b="1" dirty="0">
              <a:latin typeface="Times New Roman"/>
              <a:ea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8000" b="1" dirty="0" smtClean="0">
                <a:latin typeface="Times New Roman"/>
                <a:ea typeface="Calibri"/>
              </a:rPr>
              <a:t>3.Профилактика </a:t>
            </a:r>
            <a:r>
              <a:rPr lang="ru-RU" sz="8000" b="1" dirty="0">
                <a:latin typeface="Times New Roman"/>
                <a:ea typeface="Calibri"/>
              </a:rPr>
              <a:t>употребления </a:t>
            </a:r>
            <a:r>
              <a:rPr lang="ru-RU" sz="8000" b="1" dirty="0" smtClean="0">
                <a:latin typeface="Times New Roman"/>
                <a:ea typeface="Calibri"/>
              </a:rPr>
              <a:t>несовершеннолетними алкогольной продукции, спиртосодержащих напитков и других ПАВ. </a:t>
            </a:r>
            <a:endParaRPr lang="ru-RU" sz="8000" b="1" dirty="0">
              <a:latin typeface="Times New Roman"/>
              <a:ea typeface="Calibri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8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4.Профилактика </a:t>
            </a:r>
            <a:r>
              <a:rPr lang="ru-RU" sz="8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суицидов среди </a:t>
            </a:r>
            <a:r>
              <a:rPr lang="ru-RU" sz="8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несовершеннолетних. Своевременное выявление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с риском суицидального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поведения.</a:t>
            </a:r>
            <a:endParaRPr lang="ru-RU" sz="80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8000" b="1" dirty="0" smtClean="0">
                <a:latin typeface="Times New Roman"/>
              </a:rPr>
              <a:t>5. К</a:t>
            </a:r>
            <a:r>
              <a:rPr lang="ru-RU" sz="8000" b="1" dirty="0" smtClean="0">
                <a:latin typeface="Times New Roman"/>
                <a:ea typeface="Calibri"/>
              </a:rPr>
              <a:t>оррекция </a:t>
            </a:r>
            <a:r>
              <a:rPr lang="ru-RU" sz="8000" b="1" dirty="0">
                <a:latin typeface="Times New Roman"/>
                <a:ea typeface="Calibri"/>
              </a:rPr>
              <a:t>детского и семейного </a:t>
            </a:r>
            <a:r>
              <a:rPr lang="ru-RU" sz="8000" b="1" dirty="0" smtClean="0">
                <a:latin typeface="Times New Roman"/>
                <a:ea typeface="Calibri"/>
              </a:rPr>
              <a:t>неблагополучия. </a:t>
            </a:r>
            <a:r>
              <a:rPr lang="ru-RU" sz="8000" b="1" dirty="0">
                <a:latin typeface="Times New Roman"/>
                <a:ea typeface="Calibri"/>
              </a:rPr>
              <a:t>Р</a:t>
            </a:r>
            <a:r>
              <a:rPr lang="ru-RU" sz="8000" b="1" dirty="0" smtClean="0">
                <a:latin typeface="Times New Roman"/>
                <a:ea typeface="Calibri"/>
              </a:rPr>
              <a:t>ешение </a:t>
            </a:r>
            <a:r>
              <a:rPr lang="ru-RU" sz="8000" b="1" dirty="0">
                <a:latin typeface="Times New Roman"/>
                <a:ea typeface="Calibri"/>
              </a:rPr>
              <a:t>проблем на ранней стадии неблагополучия семьи группы риска социально опасного положения, проводимая как в отношении самих несовершеннолетних, так и членов их </a:t>
            </a:r>
            <a:r>
              <a:rPr lang="ru-RU" sz="8000" b="1" dirty="0" smtClean="0">
                <a:latin typeface="Times New Roman"/>
                <a:ea typeface="Calibri"/>
              </a:rPr>
              <a:t>семей.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425114959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/>
              <a:t>Проведено заседаний комиссии – 26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9137950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 anchor="b"/>
          <a:lstStyle/>
          <a:p>
            <a:pPr eaLnBrk="1" hangingPunct="1"/>
            <a:r>
              <a:rPr lang="ru-RU" altLang="ru-RU" sz="3400" dirty="0" smtClean="0"/>
              <a:t>Всего рассмотрено материалов (дел) на заседаниях КДН и ЗП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82694139"/>
              </p:ext>
            </p:extLst>
          </p:nvPr>
        </p:nvGraphicFramePr>
        <p:xfrm>
          <a:off x="0" y="1677988"/>
          <a:ext cx="7777163" cy="435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301355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Рассмотрено  персональных 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Всего- 903 ( АППГ-779)</a:t>
            </a:r>
          </a:p>
          <a:p>
            <a:r>
              <a:rPr lang="ru-RU" dirty="0" smtClean="0"/>
              <a:t>Из них  административных дел- 465 (АППГ -393)</a:t>
            </a:r>
          </a:p>
          <a:p>
            <a:r>
              <a:rPr lang="ru-RU" dirty="0" smtClean="0"/>
              <a:t>Об организации индивидуальной реабилитационной работы- 351(АППГ-268)</a:t>
            </a:r>
          </a:p>
          <a:p>
            <a:r>
              <a:rPr lang="ru-RU" dirty="0" smtClean="0"/>
              <a:t>Ходатайств, заявлений, информаций- 87 (АППГ-118)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31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 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Количество поручений по вопросам профилактики безнадзорности и правонарушений несовершеннолетних, защиты прав несовершеннолетних, направленных </a:t>
            </a:r>
            <a:r>
              <a:rPr lang="ru-RU" dirty="0" err="1"/>
              <a:t>КДНиЗП</a:t>
            </a:r>
            <a:r>
              <a:rPr lang="ru-RU" dirty="0"/>
              <a:t> в органы и учреждения </a:t>
            </a:r>
            <a:r>
              <a:rPr lang="ru-RU" dirty="0" smtClean="0"/>
              <a:t>системы профилактики  </a:t>
            </a:r>
            <a:r>
              <a:rPr lang="ru-RU" dirty="0"/>
              <a:t>-</a:t>
            </a:r>
            <a:endParaRPr lang="ru-RU" dirty="0" smtClean="0"/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316</a:t>
            </a:r>
            <a:r>
              <a:rPr lang="ru-RU" sz="5400" b="1" dirty="0" smtClean="0"/>
              <a:t> (АППГ-308)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69659809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Рассмотрено протоколов об административных правонарушениях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Всего: 465 (АППГ -393)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из них  в отношении родителей и граждан – 395 (АППГ-319)</a:t>
            </a:r>
          </a:p>
          <a:p>
            <a:r>
              <a:rPr lang="ru-RU" sz="4000" dirty="0" smtClean="0"/>
              <a:t> в отношении несовершеннолетних </a:t>
            </a:r>
            <a:r>
              <a:rPr lang="ru-RU" sz="4000" dirty="0"/>
              <a:t>-</a:t>
            </a:r>
            <a:r>
              <a:rPr lang="ru-RU" sz="4000" dirty="0" smtClean="0"/>
              <a:t> 70 (АППГ-74).</a:t>
            </a:r>
          </a:p>
          <a:p>
            <a:pPr marL="0" lvl="0" indent="0"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Комиссия применяет меры воздействия в отношении несовершеннолетних, их родителей или иных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/>
              </a:rPr>
              <a:t>законных представителей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 в случаях и порядке, которые предусмотрены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4"/>
              </a:rPr>
              <a:t>законодательством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Calibri"/>
              </a:rPr>
              <a:t> Российской Федерации и законодательством субъектов Российской Федерации</a:t>
            </a:r>
            <a:endParaRPr lang="ru-RU" sz="1800" dirty="0">
              <a:solidFill>
                <a:prstClr val="black"/>
              </a:solidFill>
            </a:endParaRPr>
          </a:p>
          <a:p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31284150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Привлечение родителей к ответственности за ненадлежащее воспитание содержание и обучение детей.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4077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378980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5644</TotalTime>
  <Words>750</Words>
  <Application>Microsoft Office PowerPoint</Application>
  <PresentationFormat>Экран (4:3)</PresentationFormat>
  <Paragraphs>108</Paragraphs>
  <Slides>38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38</vt:i4>
      </vt:variant>
    </vt:vector>
  </HeadingPairs>
  <TitlesOfParts>
    <vt:vector size="41" baseType="lpstr">
      <vt:lpstr>9_Тема Office</vt:lpstr>
      <vt:lpstr>1_Тема Office</vt:lpstr>
      <vt:lpstr>2_Тема Office</vt:lpstr>
      <vt:lpstr>Презентация PowerPoint</vt:lpstr>
      <vt:lpstr>Основными задачами деятельности по профилактике безнадзорности и правонарушений несовершеннолетних являются:</vt:lpstr>
      <vt:lpstr>Численность несовершеннолетних  на территории округа</vt:lpstr>
      <vt:lpstr>Презентация PowerPoint</vt:lpstr>
      <vt:lpstr>Всего рассмотрено материалов (дел) на заседаниях КДН и ЗП</vt:lpstr>
      <vt:lpstr>Рассмотрено  персональных дел</vt:lpstr>
      <vt:lpstr> </vt:lpstr>
      <vt:lpstr>Рассмотрено протоколов об административных правонарушениях</vt:lpstr>
      <vt:lpstr>Привлечение родителей к ответственности за ненадлежащее воспитание содержание и обучение детей.</vt:lpstr>
      <vt:lpstr>Привлечено родителей к административной ответственности за «семейное дебоширство»</vt:lpstr>
      <vt:lpstr>Количество привлеченных к административной ответственности родителей и несовершеннолетних  за употребление спиртных напитков</vt:lpstr>
      <vt:lpstr>Количество родителей, привлеченных по ст.5.35ч.1 КоАП РФ за  ненадлежащее исполнение обязанностей по обеспечению обучения детей (пропуски, не успеваемость)</vt:lpstr>
      <vt:lpstr>Количество несовершеннолетних, привлеченных к административной ответственности</vt:lpstr>
      <vt:lpstr>Административные правонарушения ПДД</vt:lpstr>
      <vt:lpstr>Разбивка по статьям (гл.12)</vt:lpstr>
      <vt:lpstr>Административные штрафы по ПДД</vt:lpstr>
      <vt:lpstr>Административные наказания в виде  штрафа</vt:lpstr>
      <vt:lpstr>Презентация PowerPoint</vt:lpstr>
      <vt:lpstr>Выявлено и поставлено на учет семей и детей , находящихся в СОП</vt:lpstr>
      <vt:lpstr>Охват индивидуальной профилактической работой несовершеннолетних в 2020 году</vt:lpstr>
      <vt:lpstr>Занятость родителей  (всего 178 человека)</vt:lpstr>
      <vt:lpstr>Занятость несовершеннолетних, находящихся в социально опасном положении</vt:lpstr>
      <vt:lpstr>Снято с учета</vt:lpstr>
      <vt:lpstr>На 01.01.2021 года состоят на учете </vt:lpstr>
      <vt:lpstr>Количество семей и детей, находящихся в социально опасном положении</vt:lpstr>
      <vt:lpstr>Распределение учетных категорий несовершеннолетних</vt:lpstr>
      <vt:lpstr>Количество преступлений, ООД, АП</vt:lpstr>
      <vt:lpstr>Количество общественно опасных деяний, совершенных несовершеннолетними</vt:lpstr>
      <vt:lpstr>Количество  преступлений, совершенных несовершеннолетними и численность несовершеннолетних , принимавших  участие в преступлениях.</vt:lpstr>
      <vt:lpstr>Исполнение постановлений суда о применении к несовершеннолетнему принудительных мер воспитательного воздействия в виде передачи под надзор КДН и ЗП</vt:lpstr>
      <vt:lpstr>Самовольные уходы несовершеннолетних</vt:lpstr>
      <vt:lpstr>Выявлено случаев жестокого обращения (пренебрежение нуждами, оставление в опасности) с несовершеннолетними</vt:lpstr>
      <vt:lpstr>Изъято и помещено детей  в госучреждение</vt:lpstr>
      <vt:lpstr>Результаты профилактической работы с семьями из которых были изъяты дети.</vt:lpstr>
      <vt:lpstr>Количество несовершеннолетних с риском суицидального поведения</vt:lpstr>
      <vt:lpstr>Гибель несовершеннолетних</vt:lpstr>
      <vt:lpstr>Контроль исполнения постановлений</vt:lpstr>
      <vt:lpstr>Задачи работы комиссии по делам несовершеннолетних и защите их прав и субъектов системы профилактики  безнадзорности и правонарушений несовершеннолетних на 2021 год: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Выявление и реабилитация семей и детей, находящихся в социально опасном положении</dc:title>
  <dc:creator>user</dc:creator>
  <cp:lastModifiedBy>user</cp:lastModifiedBy>
  <cp:revision>293</cp:revision>
  <cp:lastPrinted>2021-02-02T09:20:14Z</cp:lastPrinted>
  <dcterms:created xsi:type="dcterms:W3CDTF">2014-10-24T08:41:32Z</dcterms:created>
  <dcterms:modified xsi:type="dcterms:W3CDTF">2021-02-08T05:05:47Z</dcterms:modified>
</cp:coreProperties>
</file>