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18"/>
  </p:notesMasterIdLst>
  <p:handoutMasterIdLst>
    <p:handoutMasterId r:id="rId19"/>
  </p:handoutMasterIdLst>
  <p:sldIdLst>
    <p:sldId id="296" r:id="rId2"/>
    <p:sldId id="298" r:id="rId3"/>
    <p:sldId id="376" r:id="rId4"/>
    <p:sldId id="299" r:id="rId5"/>
    <p:sldId id="338" r:id="rId6"/>
    <p:sldId id="382" r:id="rId7"/>
    <p:sldId id="377" r:id="rId8"/>
    <p:sldId id="384" r:id="rId9"/>
    <p:sldId id="287" r:id="rId10"/>
    <p:sldId id="388" r:id="rId11"/>
    <p:sldId id="389" r:id="rId12"/>
    <p:sldId id="379" r:id="rId13"/>
    <p:sldId id="380" r:id="rId14"/>
    <p:sldId id="312" r:id="rId15"/>
    <p:sldId id="381" r:id="rId16"/>
    <p:sldId id="347" r:id="rId17"/>
  </p:sldIdLst>
  <p:sldSz cx="9144000" cy="6858000" type="screen4x3"/>
  <p:notesSz cx="9996488" cy="6864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2">
          <p15:clr>
            <a:srgbClr val="A4A3A4"/>
          </p15:clr>
        </p15:guide>
        <p15:guide id="2" pos="314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82" d="100"/>
          <a:sy n="82" d="100"/>
        </p:scale>
        <p:origin x="145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236" y="-102"/>
      </p:cViewPr>
      <p:guideLst>
        <p:guide orient="horz" pos="2162"/>
        <p:guide pos="3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месяцев 2020</c:v>
                </c:pt>
                <c:pt idx="6">
                  <c:v>9 месяцев 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727</c:v>
                </c:pt>
                <c:pt idx="1">
                  <c:v>654</c:v>
                </c:pt>
                <c:pt idx="2">
                  <c:v>697</c:v>
                </c:pt>
                <c:pt idx="3">
                  <c:v>779</c:v>
                </c:pt>
                <c:pt idx="4">
                  <c:v>903</c:v>
                </c:pt>
                <c:pt idx="5">
                  <c:v>718</c:v>
                </c:pt>
                <c:pt idx="6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E-41AA-9AB2-DE1E8C2FD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625472"/>
        <c:axId val="81627008"/>
        <c:axId val="0"/>
      </c:bar3DChart>
      <c:catAx>
        <c:axId val="8162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627008"/>
        <c:crosses val="autoZero"/>
        <c:auto val="1"/>
        <c:lblAlgn val="ctr"/>
        <c:lblOffset val="100"/>
        <c:noMultiLvlLbl val="0"/>
      </c:catAx>
      <c:valAx>
        <c:axId val="8162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62547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3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месяцев 2019 </c:v>
                </c:pt>
                <c:pt idx="1">
                  <c:v>9 месяцев 2020</c:v>
                </c:pt>
                <c:pt idx="2">
                  <c:v>9 месяцев 2021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393</c:v>
                </c:pt>
                <c:pt idx="1">
                  <c:v>355</c:v>
                </c:pt>
                <c:pt idx="2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1-4AB1-A63E-659E4E1BC4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предупреждение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месяцев 2019 </c:v>
                </c:pt>
                <c:pt idx="1">
                  <c:v>9 месяцев 2020</c:v>
                </c:pt>
                <c:pt idx="2">
                  <c:v>9 месяцев 2021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157</c:v>
                </c:pt>
                <c:pt idx="1">
                  <c:v>179</c:v>
                </c:pt>
                <c:pt idx="2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1-4AB1-A63E-659E4E1BC46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месяцев 2019 </c:v>
                </c:pt>
                <c:pt idx="1">
                  <c:v>9 месяцев 2020</c:v>
                </c:pt>
                <c:pt idx="2">
                  <c:v>9 месяцев 2021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176</c:v>
                </c:pt>
                <c:pt idx="1">
                  <c:v>167</c:v>
                </c:pt>
                <c:pt idx="2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21-4AB1-A63E-659E4E1BC46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прекращено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месяцев 2019 </c:v>
                </c:pt>
                <c:pt idx="1">
                  <c:v>9 месяцев 2020</c:v>
                </c:pt>
                <c:pt idx="2">
                  <c:v>9 месяцев 2021 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</c:v>
                </c:pt>
                <c:pt idx="1">
                  <c:v>10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21-4AB1-A63E-659E4E1BC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44160"/>
        <c:axId val="83245696"/>
      </c:barChart>
      <c:catAx>
        <c:axId val="8324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245696"/>
        <c:crosses val="autoZero"/>
        <c:auto val="1"/>
        <c:lblAlgn val="ctr"/>
        <c:lblOffset val="100"/>
        <c:noMultiLvlLbl val="0"/>
      </c:catAx>
      <c:valAx>
        <c:axId val="8324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24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64605287759357"/>
          <c:y val="0.19832221341623874"/>
          <c:w val="0.23575056701016961"/>
          <c:h val="0.55565279698486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Статья 5.35ч.1 КоАП РФ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9 мес. 2020 год</c:v>
                </c:pt>
                <c:pt idx="6">
                  <c:v>9 мес. 2021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248</c:v>
                </c:pt>
                <c:pt idx="1">
                  <c:v>210</c:v>
                </c:pt>
                <c:pt idx="2">
                  <c:v>242</c:v>
                </c:pt>
                <c:pt idx="3">
                  <c:v>281</c:v>
                </c:pt>
                <c:pt idx="4">
                  <c:v>344</c:v>
                </c:pt>
                <c:pt idx="5">
                  <c:v>269</c:v>
                </c:pt>
                <c:pt idx="6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8-4DBF-B138-605B56205D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предупреждение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9 мес. 2020 год</c:v>
                </c:pt>
                <c:pt idx="6">
                  <c:v>9 мес. 2021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47</c:v>
                </c:pt>
                <c:pt idx="1">
                  <c:v>64</c:v>
                </c:pt>
                <c:pt idx="2">
                  <c:v>86</c:v>
                </c:pt>
                <c:pt idx="3">
                  <c:v>155</c:v>
                </c:pt>
                <c:pt idx="4">
                  <c:v>192</c:v>
                </c:pt>
                <c:pt idx="5">
                  <c:v>172</c:v>
                </c:pt>
                <c:pt idx="6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D8-4DBF-B138-605B56205D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административный штраф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9 мес. 2020 год</c:v>
                </c:pt>
                <c:pt idx="6">
                  <c:v>9 мес. 2021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188</c:v>
                </c:pt>
                <c:pt idx="1">
                  <c:v>132</c:v>
                </c:pt>
                <c:pt idx="2">
                  <c:v>141</c:v>
                </c:pt>
                <c:pt idx="3">
                  <c:v>108</c:v>
                </c:pt>
                <c:pt idx="4">
                  <c:v>140</c:v>
                </c:pt>
                <c:pt idx="5">
                  <c:v>88</c:v>
                </c:pt>
                <c:pt idx="6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D8-4DBF-B138-605B56205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24864"/>
        <c:axId val="83926400"/>
      </c:barChart>
      <c:catAx>
        <c:axId val="8392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926400"/>
        <c:crosses val="autoZero"/>
        <c:auto val="1"/>
        <c:lblAlgn val="ctr"/>
        <c:lblOffset val="100"/>
        <c:noMultiLvlLbl val="0"/>
      </c:catAx>
      <c:valAx>
        <c:axId val="8392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924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 родителей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2019</c:v>
                </c:pt>
                <c:pt idx="6">
                  <c:v>9 мес. 2020</c:v>
                </c:pt>
                <c:pt idx="7">
                  <c:v>9 мес. 2021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26</c:v>
                </c:pt>
                <c:pt idx="1">
                  <c:v>30</c:v>
                </c:pt>
                <c:pt idx="2">
                  <c:v>34</c:v>
                </c:pt>
                <c:pt idx="3">
                  <c:v>32</c:v>
                </c:pt>
                <c:pt idx="4">
                  <c:v>31</c:v>
                </c:pt>
                <c:pt idx="5">
                  <c:v>29</c:v>
                </c:pt>
                <c:pt idx="6">
                  <c:v>27</c:v>
                </c:pt>
                <c:pt idx="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97-42D5-AC1D-E01C5ACEF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322752"/>
        <c:axId val="83324288"/>
        <c:axId val="0"/>
      </c:bar3DChart>
      <c:catAx>
        <c:axId val="8332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324288"/>
        <c:crosses val="autoZero"/>
        <c:auto val="1"/>
        <c:lblAlgn val="ctr"/>
        <c:lblOffset val="100"/>
        <c:noMultiLvlLbl val="0"/>
      </c:catAx>
      <c:valAx>
        <c:axId val="8332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322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54279943394266"/>
          <c:y val="0.46313715089828172"/>
          <c:w val="0.22078330094470378"/>
          <c:h val="0.161382627697898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149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1-4B77-9B69-C1DF28F2A5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61-4B77-9B69-C1DF28F2A51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103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61-4B77-9B69-C1DF28F2A51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176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61-4B77-9B69-C1DF28F2A51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187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61-4B77-9B69-C1DF28F2A51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9 мес.2020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132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61-4B77-9B69-C1DF28F2A51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9 мес.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несовершеннолетние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168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61-4B77-9B69-C1DF28F2A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65216"/>
        <c:axId val="86283392"/>
      </c:barChart>
      <c:catAx>
        <c:axId val="8626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283392"/>
        <c:crosses val="autoZero"/>
        <c:auto val="1"/>
        <c:lblAlgn val="ctr"/>
        <c:lblOffset val="100"/>
        <c:noMultiLvlLbl val="0"/>
      </c:catAx>
      <c:valAx>
        <c:axId val="8628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65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направлений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 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22</c:v>
                </c:pt>
                <c:pt idx="4">
                  <c:v>28</c:v>
                </c:pt>
                <c:pt idx="5">
                  <c:v>11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8-44CD-8199-A78551FA95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несовершеннолетних, обратившихся к врачу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 2021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22</c:v>
                </c:pt>
                <c:pt idx="4">
                  <c:v>25</c:v>
                </c:pt>
                <c:pt idx="5">
                  <c:v>10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8-44CD-8199-A78551FA9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996864"/>
        <c:axId val="84998400"/>
        <c:axId val="0"/>
      </c:bar3DChart>
      <c:catAx>
        <c:axId val="8499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998400"/>
        <c:crosses val="autoZero"/>
        <c:auto val="1"/>
        <c:lblAlgn val="ctr"/>
        <c:lblOffset val="100"/>
        <c:noMultiLvlLbl val="0"/>
      </c:catAx>
      <c:valAx>
        <c:axId val="8499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99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78279802911564"/>
          <c:y val="0.15640653178678071"/>
          <c:w val="0.22633535432277893"/>
          <c:h val="0.709715096626688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направлений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22</c:v>
                </c:pt>
                <c:pt idx="2">
                  <c:v>37</c:v>
                </c:pt>
                <c:pt idx="3">
                  <c:v>41</c:v>
                </c:pt>
                <c:pt idx="4">
                  <c:v>39</c:v>
                </c:pt>
                <c:pt idx="5">
                  <c:v>32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F-489A-875B-BC5334537D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родителей обратившихся к врачу.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мес.2021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</c:v>
                </c:pt>
                <c:pt idx="1">
                  <c:v>15</c:v>
                </c:pt>
                <c:pt idx="2">
                  <c:v>12</c:v>
                </c:pt>
                <c:pt idx="3">
                  <c:v>26</c:v>
                </c:pt>
                <c:pt idx="4">
                  <c:v>18</c:v>
                </c:pt>
                <c:pt idx="5">
                  <c:v>17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3F-489A-875B-BC5334537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33344"/>
        <c:axId val="85034880"/>
      </c:barChart>
      <c:catAx>
        <c:axId val="8503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034880"/>
        <c:crosses val="autoZero"/>
        <c:auto val="1"/>
        <c:lblAlgn val="ctr"/>
        <c:lblOffset val="100"/>
        <c:noMultiLvlLbl val="0"/>
      </c:catAx>
      <c:valAx>
        <c:axId val="8503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33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рассмотрено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87</c:v>
                </c:pt>
                <c:pt idx="1">
                  <c:v>81</c:v>
                </c:pt>
                <c:pt idx="2">
                  <c:v>63</c:v>
                </c:pt>
                <c:pt idx="3">
                  <c:v>75</c:v>
                </c:pt>
                <c:pt idx="4">
                  <c:v>70</c:v>
                </c:pt>
                <c:pt idx="5">
                  <c:v>47</c:v>
                </c:pt>
                <c:pt idx="6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0-42C3-954C-558F27B7AEA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употребление спиртных напитков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мес.2021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43</c:v>
                </c:pt>
                <c:pt idx="1">
                  <c:v>16</c:v>
                </c:pt>
                <c:pt idx="2">
                  <c:v>13</c:v>
                </c:pt>
                <c:pt idx="3">
                  <c:v>15</c:v>
                </c:pt>
                <c:pt idx="4">
                  <c:v>11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B0-42C3-954C-558F27B7AEA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правила дорожного движения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мес.2021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27</c:v>
                </c:pt>
                <c:pt idx="1">
                  <c:v>45</c:v>
                </c:pt>
                <c:pt idx="2">
                  <c:v>46</c:v>
                </c:pt>
                <c:pt idx="3">
                  <c:v>43</c:v>
                </c:pt>
                <c:pt idx="4">
                  <c:v>40</c:v>
                </c:pt>
                <c:pt idx="5">
                  <c:v>25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B0-42C3-954C-558F27B7AEA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9 мес. 2020</c:v>
                </c:pt>
                <c:pt idx="6">
                  <c:v>9 мес.2021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17</c:v>
                </c:pt>
                <c:pt idx="1">
                  <c:v>20</c:v>
                </c:pt>
                <c:pt idx="2">
                  <c:v>4</c:v>
                </c:pt>
                <c:pt idx="3">
                  <c:v>17</c:v>
                </c:pt>
                <c:pt idx="4">
                  <c:v>19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B0-42C3-954C-558F27B7AE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133184"/>
        <c:axId val="85134720"/>
        <c:axId val="0"/>
      </c:bar3DChart>
      <c:catAx>
        <c:axId val="8513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134720"/>
        <c:crosses val="autoZero"/>
        <c:auto val="1"/>
        <c:lblAlgn val="ctr"/>
        <c:lblOffset val="100"/>
        <c:noMultiLvlLbl val="0"/>
      </c:catAx>
      <c:valAx>
        <c:axId val="8513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33184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75459910156612409"/>
          <c:y val="6.8919540229885057E-2"/>
          <c:w val="0.16620607714799615"/>
          <c:h val="0.765730295227337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23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месяцев 2019 года</c:v>
                </c:pt>
                <c:pt idx="1">
                  <c:v>9 месяцев 2020 года</c:v>
                </c:pt>
                <c:pt idx="2">
                  <c:v>9 месяцев 2021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</c:v>
                </c:pt>
                <c:pt idx="1">
                  <c:v>47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9-4037-B334-ADB7492098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несовершеннолетних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месяцев 2019 года</c:v>
                </c:pt>
                <c:pt idx="1">
                  <c:v>9 месяцев 2020 года</c:v>
                </c:pt>
                <c:pt idx="2">
                  <c:v>9 месяцев 2021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</c:v>
                </c:pt>
                <c:pt idx="1">
                  <c:v>22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9-4037-B334-ADB749209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21792"/>
        <c:axId val="86327680"/>
      </c:barChart>
      <c:catAx>
        <c:axId val="8632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327680"/>
        <c:crosses val="autoZero"/>
        <c:auto val="1"/>
        <c:lblAlgn val="ctr"/>
        <c:lblOffset val="100"/>
        <c:noMultiLvlLbl val="0"/>
      </c:catAx>
      <c:valAx>
        <c:axId val="8632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3217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2428" cy="343381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61752" y="1"/>
            <a:ext cx="4332428" cy="343381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fld id="{B64637F2-C898-4B10-8CBB-C2A07220DEA6}" type="datetimeFigureOut">
              <a:rPr lang="ru-RU" smtClean="0"/>
              <a:t>16.11.2021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9879"/>
            <a:ext cx="4332428" cy="343381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61752" y="6519879"/>
            <a:ext cx="4332428" cy="343381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fld id="{DC414850-9653-4EAB-887E-3A3FB5DD2DD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78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32428" cy="343381"/>
          </a:xfrm>
          <a:prstGeom prst="rect">
            <a:avLst/>
          </a:prstGeom>
        </p:spPr>
        <p:txBody>
          <a:bodyPr vert="horz" lIns="91379" tIns="45692" rIns="91379" bIns="4569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61755" y="2"/>
            <a:ext cx="4332428" cy="343381"/>
          </a:xfrm>
          <a:prstGeom prst="rect">
            <a:avLst/>
          </a:prstGeom>
        </p:spPr>
        <p:txBody>
          <a:bodyPr vert="horz" lIns="91379" tIns="45692" rIns="91379" bIns="45692" rtlCol="0"/>
          <a:lstStyle>
            <a:lvl1pPr algn="r">
              <a:defRPr sz="1200"/>
            </a:lvl1pPr>
          </a:lstStyle>
          <a:p>
            <a:fld id="{171F8476-52E2-420D-B683-EDFF1388BF4B}" type="datetimeFigureOut">
              <a:rPr lang="ru-RU" smtClean="0"/>
              <a:t>16.11.2021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0588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9" tIns="45692" rIns="91379" bIns="4569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8727" y="3260486"/>
            <a:ext cx="7999040" cy="3089339"/>
          </a:xfrm>
          <a:prstGeom prst="rect">
            <a:avLst/>
          </a:prstGeom>
        </p:spPr>
        <p:txBody>
          <a:bodyPr vert="horz" lIns="91379" tIns="45692" rIns="91379" bIns="4569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519880"/>
            <a:ext cx="4332428" cy="343381"/>
          </a:xfrm>
          <a:prstGeom prst="rect">
            <a:avLst/>
          </a:prstGeom>
        </p:spPr>
        <p:txBody>
          <a:bodyPr vert="horz" lIns="91379" tIns="45692" rIns="91379" bIns="4569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5"/>
          </p:nvPr>
        </p:nvSpPr>
        <p:spPr>
          <a:xfrm>
            <a:off x="5661587" y="6519691"/>
            <a:ext cx="4333304" cy="343057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AE3F1638-CFA9-44B5-B4ED-C3EDF0C71B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2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85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011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3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75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4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58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05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1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61755" y="6519880"/>
            <a:ext cx="4332428" cy="343381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1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8C51-304E-4947-A216-598B12415E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BAE8-E06B-4DD0-AAEF-FA123954F5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5516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CA8A-B967-4434-B573-14806385320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DEFB-37E5-4755-930F-9E7A83FAC74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9914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637E-F131-473D-BAAE-593C77182B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696B-234B-4FA4-BA3A-C12BF67709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4689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4BAC-6C62-457D-BD8D-1667494A03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B807-4406-4BA2-B76D-BF9AA1A880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8487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34BC-1047-40EE-A202-6F6C9FC2BA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84F0-ADE9-4121-8733-8AFD2C0CE6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74409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AD3E-6970-437F-864E-115970D4DF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168D-9CF5-4DBB-82CB-1B49D345C5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9581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9814-10B3-4C8B-BCC3-26D47D5C3F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57FE-38D2-4B34-A54E-E48DD95A5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116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E2DD-B15D-4BF3-953E-CBC9F4BFCF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2645-72D4-4B16-B5DE-980E4B97DD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6738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3EBD-95C0-435D-9FF2-9C924A44EE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6E2B4-864B-4E48-8984-FEF9B94A26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1022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5053-32E0-4F13-94F1-CFC87FC378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F7FA-6934-4A3B-A3B3-6A87E07C66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5823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7A03-A8D8-4B6A-ADC3-D877AA228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71E8-31BB-41FF-8483-41C33479C9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5309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0BF850-44F8-456D-A17A-F4CED22D285F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16.11.2021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7061C-7AC5-477B-85C0-7917133D39F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1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привлечении к административной ответственности несовершеннолетних и  родителей за 9 месяцев 2021 год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Ермакова Е.Г., </a:t>
            </a:r>
          </a:p>
          <a:p>
            <a:pPr marL="0" indent="0" algn="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КДН и ЗП </a:t>
            </a:r>
          </a:p>
        </p:txBody>
      </p:sp>
    </p:spTree>
    <p:extLst>
      <p:ext uri="{BB962C8B-B14F-4D97-AF65-F5344CB8AC3E}">
        <p14:creationId xmlns:p14="http://schemas.microsoft.com/office/powerpoint/2010/main" val="13745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585" y="442973"/>
            <a:ext cx="8229600" cy="562074"/>
          </a:xfrm>
        </p:spPr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</a:rPr>
              <a:t>Выданы несовершеннолетним  направления к врачу наркологу для консультации.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624574"/>
              </p:ext>
            </p:extLst>
          </p:nvPr>
        </p:nvGraphicFramePr>
        <p:xfrm>
          <a:off x="263893" y="1340768"/>
          <a:ext cx="8856984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10632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634082"/>
          </a:xfrm>
        </p:spPr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</a:rPr>
              <a:t>Выданы родителям направления к врачу наркологу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799"/>
              </p:ext>
            </p:extLst>
          </p:nvPr>
        </p:nvGraphicFramePr>
        <p:xfrm>
          <a:off x="107950" y="1489428"/>
          <a:ext cx="89281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180934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78" y="548680"/>
            <a:ext cx="8229600" cy="1858218"/>
          </a:xfrm>
        </p:spPr>
        <p:txBody>
          <a:bodyPr/>
          <a:lstStyle/>
          <a:p>
            <a:r>
              <a:rPr lang="ru-RU" sz="3200" b="1" dirty="0"/>
              <a:t>Привлечено к административной ответственности родителей за употребление  спиртных напитков несовершеннолетними до 16 лет.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078" y="3032957"/>
            <a:ext cx="8229600" cy="3384375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Ст.20.22 КоАП РФ – 19 родителей (АППГ-17), назначены административные наказания  в виде штрафа</a:t>
            </a:r>
          </a:p>
        </p:txBody>
      </p:sp>
    </p:spTree>
    <p:extLst>
      <p:ext uri="{BB962C8B-B14F-4D97-AF65-F5344CB8AC3E}">
        <p14:creationId xmlns:p14="http://schemas.microsoft.com/office/powerpoint/2010/main" val="2217740199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126" y="548680"/>
            <a:ext cx="8229600" cy="1714202"/>
          </a:xfrm>
        </p:spPr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Привлечено к административной ответственности взрослых  за вовлечение несовершеннолетних в употребление спиртных напитков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4065315"/>
          </a:xfrm>
        </p:spPr>
        <p:txBody>
          <a:bodyPr/>
          <a:lstStyle/>
          <a:p>
            <a:pPr algn="ctr"/>
            <a:r>
              <a:rPr lang="ru-RU" sz="3600" b="1" u="sng" dirty="0">
                <a:solidFill>
                  <a:srgbClr val="FF0000"/>
                </a:solidFill>
              </a:rPr>
              <a:t>Ст.6.10 ч.1 КоАП РФ </a:t>
            </a:r>
            <a:r>
              <a:rPr lang="ru-RU" sz="3600" b="1" dirty="0">
                <a:solidFill>
                  <a:srgbClr val="FF0000"/>
                </a:solidFill>
              </a:rPr>
              <a:t>– 19 человек (АППГ-20), назначены административные штрафы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 к уголовной ответственности не привлекались (АППГ-1 чел.)</a:t>
            </a:r>
          </a:p>
        </p:txBody>
      </p:sp>
    </p:spTree>
    <p:extLst>
      <p:ext uri="{BB962C8B-B14F-4D97-AF65-F5344CB8AC3E}">
        <p14:creationId xmlns:p14="http://schemas.microsoft.com/office/powerpoint/2010/main" val="1128065068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2" y="160467"/>
            <a:ext cx="8534400" cy="1124744"/>
          </a:xfrm>
          <a:noFill/>
          <a:ln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2400" b="1" dirty="0"/>
            </a:br>
            <a:r>
              <a:rPr lang="ru-RU" sz="2400" b="1" dirty="0"/>
              <a:t>Количество протоколов об административных правонарушениях, рассмотренных о отношении несовершеннолетних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36623317"/>
              </p:ext>
            </p:extLst>
          </p:nvPr>
        </p:nvGraphicFramePr>
        <p:xfrm>
          <a:off x="395287" y="1285211"/>
          <a:ext cx="8353425" cy="562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0098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Административные правонарушения несовершеннолетних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011536"/>
              </p:ext>
            </p:extLst>
          </p:nvPr>
        </p:nvGraphicFramePr>
        <p:xfrm>
          <a:off x="611560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5814894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Контроль исполнения постановлений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58218"/>
            <a:ext cx="8784976" cy="4925144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>
                <a:latin typeface="Times New Roman"/>
                <a:ea typeface="Times New Roman"/>
              </a:rPr>
              <a:t>За несвоевременную уплату штрафов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направлено постановлений о назначении административных наказаний  в службу судебных приставов – 44 (АППГ-66), из них исполнено ССП 14 постановлений (АППГ-5)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Привлечено к административной ответственности по ст. 20.25 ч. 1 КоАП РФ - 23 в том числе в отношении 3 несовершеннолетних.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5568665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/>
              <a:t>Проведено заседаний комиссии – 20.</a:t>
            </a:r>
          </a:p>
        </p:txBody>
      </p:sp>
    </p:spTree>
    <p:extLst>
      <p:ext uri="{BB962C8B-B14F-4D97-AF65-F5344CB8AC3E}">
        <p14:creationId xmlns:p14="http://schemas.microsoft.com/office/powerpoint/2010/main" val="1913795039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332656"/>
            <a:ext cx="7772400" cy="1143000"/>
          </a:xfrm>
        </p:spPr>
        <p:txBody>
          <a:bodyPr anchor="b"/>
          <a:lstStyle/>
          <a:p>
            <a:pPr eaLnBrk="1" hangingPunct="1"/>
            <a:r>
              <a:rPr lang="ru-RU" altLang="ru-RU" sz="3400" b="1" dirty="0"/>
              <a:t>Всего рассмотрено материалов (дел) на заседаниях КДН и ЗП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44900643"/>
              </p:ext>
            </p:extLst>
          </p:nvPr>
        </p:nvGraphicFramePr>
        <p:xfrm>
          <a:off x="683418" y="1700808"/>
          <a:ext cx="7777163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865811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Рассмотрено дел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Всего-616</a:t>
            </a:r>
          </a:p>
          <a:p>
            <a:r>
              <a:rPr lang="ru-RU" sz="3600" dirty="0"/>
              <a:t>Из них  административных дел-  325 (АППГ-355)</a:t>
            </a:r>
          </a:p>
          <a:p>
            <a:r>
              <a:rPr lang="ru-RU" sz="3600" dirty="0"/>
              <a:t>Об организации индивидуальной реабилитационной работы- 181</a:t>
            </a:r>
          </a:p>
          <a:p>
            <a:r>
              <a:rPr lang="ru-RU" sz="3600" dirty="0"/>
              <a:t>Ходатайства,  заявления, информации- 110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63128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Рассмотрено протоколов об административных правонарушениях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/>
              <a:t>Всего: 325 (АППГ -355)</a:t>
            </a:r>
          </a:p>
          <a:p>
            <a:r>
              <a:rPr lang="ru-RU" sz="4000" dirty="0"/>
              <a:t> из них  в отношении родителей и граждан – 273 (АППГ-308)</a:t>
            </a:r>
          </a:p>
          <a:p>
            <a:r>
              <a:rPr lang="ru-RU" sz="4000" dirty="0"/>
              <a:t> в отношении несовершеннолетних – 55 (АППГ-47).</a:t>
            </a:r>
          </a:p>
        </p:txBody>
      </p:sp>
    </p:spTree>
    <p:extLst>
      <p:ext uri="{BB962C8B-B14F-4D97-AF65-F5344CB8AC3E}">
        <p14:creationId xmlns:p14="http://schemas.microsoft.com/office/powerpoint/2010/main" val="3128415034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Рассмотрено протоколов об административных правонарушениях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335931"/>
              </p:ext>
            </p:extLst>
          </p:nvPr>
        </p:nvGraphicFramePr>
        <p:xfrm>
          <a:off x="179512" y="1600200"/>
          <a:ext cx="88569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6252763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Привлечение родителей к ответственности за ненадлежащее воспитание содержание и обучение детей.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0208"/>
              </p:ext>
            </p:extLst>
          </p:nvPr>
        </p:nvGraphicFramePr>
        <p:xfrm>
          <a:off x="318356" y="1754161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2045741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Привлечено родителей к административной ответственности за «семейное дебоширство»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669716"/>
              </p:ext>
            </p:extLst>
          </p:nvPr>
        </p:nvGraphicFramePr>
        <p:xfrm>
          <a:off x="359024" y="1700808"/>
          <a:ext cx="8784976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37619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Привлечено к ответственности за употребление спиртных напитков (в том числе пива)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856728"/>
              </p:ext>
            </p:extLst>
          </p:nvPr>
        </p:nvGraphicFramePr>
        <p:xfrm>
          <a:off x="683568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946378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4036</TotalTime>
  <Words>300</Words>
  <Application>Microsoft Office PowerPoint</Application>
  <PresentationFormat>Экран (4:3)</PresentationFormat>
  <Paragraphs>41</Paragraphs>
  <Slides>16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9_Тема Office</vt:lpstr>
      <vt:lpstr>Презентация PowerPoint</vt:lpstr>
      <vt:lpstr>Презентация PowerPoint</vt:lpstr>
      <vt:lpstr>Всего рассмотрено материалов (дел) на заседаниях КДН и ЗП</vt:lpstr>
      <vt:lpstr>Рассмотрено дел</vt:lpstr>
      <vt:lpstr>Рассмотрено протоколов об административных правонарушениях</vt:lpstr>
      <vt:lpstr>Рассмотрено протоколов об административных правонарушениях </vt:lpstr>
      <vt:lpstr>Привлечение родителей к ответственности за ненадлежащее воспитание содержание и обучение детей.</vt:lpstr>
      <vt:lpstr>Привлечено родителей к административной ответственности за «семейное дебоширство»</vt:lpstr>
      <vt:lpstr>Привлечено к ответственности за употребление спиртных напитков (в том числе пива)</vt:lpstr>
      <vt:lpstr>Выданы несовершеннолетним  направления к врачу наркологу для консультации.</vt:lpstr>
      <vt:lpstr>Выданы родителям направления к врачу наркологу</vt:lpstr>
      <vt:lpstr>Привлечено к административной ответственности родителей за употребление  спиртных напитков несовершеннолетними до 16 лет.</vt:lpstr>
      <vt:lpstr>Привлечено к административной ответственности взрослых  за вовлечение несовершеннолетних в употребление спиртных напитков</vt:lpstr>
      <vt:lpstr> Количество протоколов об административных правонарушениях, рассмотренных о отношении несовершеннолетних</vt:lpstr>
      <vt:lpstr>Административные правонарушения несовершеннолетних </vt:lpstr>
      <vt:lpstr>Контроль исполнения постановлений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и реабилитация семей и детей, находящихся в социально опасном положении</dc:title>
  <dc:creator>user</dc:creator>
  <cp:lastModifiedBy>User</cp:lastModifiedBy>
  <cp:revision>247</cp:revision>
  <cp:lastPrinted>2019-09-26T12:33:15Z</cp:lastPrinted>
  <dcterms:created xsi:type="dcterms:W3CDTF">2014-10-24T08:41:32Z</dcterms:created>
  <dcterms:modified xsi:type="dcterms:W3CDTF">2021-11-16T07:33:27Z</dcterms:modified>
</cp:coreProperties>
</file>