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drawings/drawing4.xml" ContentType="application/vnd.openxmlformats-officedocument.drawingml.chartshapes+xml"/>
  <Override PartName="/ppt/charts/chart5.xml" ContentType="application/vnd.openxmlformats-officedocument.drawingml.chart+xml"/>
  <Override PartName="/ppt/drawings/drawing5.xml" ContentType="application/vnd.openxmlformats-officedocument.drawingml.chartshapes+xml"/>
  <Override PartName="/ppt/charts/chart6.xml" ContentType="application/vnd.openxmlformats-officedocument.drawingml.chart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24" r:id="rId1"/>
  </p:sldMasterIdLst>
  <p:notesMasterIdLst>
    <p:notesMasterId r:id="rId19"/>
  </p:notesMasterIdLst>
  <p:sldIdLst>
    <p:sldId id="260" r:id="rId2"/>
    <p:sldId id="289" r:id="rId3"/>
    <p:sldId id="296" r:id="rId4"/>
    <p:sldId id="293" r:id="rId5"/>
    <p:sldId id="292" r:id="rId6"/>
    <p:sldId id="297" r:id="rId7"/>
    <p:sldId id="298" r:id="rId8"/>
    <p:sldId id="275" r:id="rId9"/>
    <p:sldId id="282" r:id="rId10"/>
    <p:sldId id="287" r:id="rId11"/>
    <p:sldId id="288" r:id="rId12"/>
    <p:sldId id="283" r:id="rId13"/>
    <p:sldId id="263" r:id="rId14"/>
    <p:sldId id="284" r:id="rId15"/>
    <p:sldId id="279" r:id="rId16"/>
    <p:sldId id="311" r:id="rId17"/>
    <p:sldId id="303" r:id="rId18"/>
  </p:sldIdLst>
  <p:sldSz cx="9144000" cy="6858000" type="screen4x3"/>
  <p:notesSz cx="6858000" cy="99187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3DB8"/>
    <a:srgbClr val="2012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2203" autoAdjust="0"/>
  </p:normalViewPr>
  <p:slideViewPr>
    <p:cSldViewPr>
      <p:cViewPr>
        <p:scale>
          <a:sx n="100" d="100"/>
          <a:sy n="100" d="100"/>
        </p:scale>
        <p:origin x="-174" y="-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20"/>
      <c:rAngAx val="0"/>
      <c:perspective val="0"/>
    </c:view3D>
    <c:floor>
      <c:thickness val="0"/>
    </c:floor>
    <c:sideWall>
      <c:thickness val="0"/>
      <c:spPr>
        <a:solidFill>
          <a:schemeClr val="bg1"/>
        </a:solidFill>
      </c:spPr>
    </c:sideWall>
    <c:backWall>
      <c:thickness val="0"/>
      <c:spPr>
        <a:solidFill>
          <a:schemeClr val="bg1"/>
        </a:solidFill>
      </c:spPr>
    </c:backWall>
    <c:plotArea>
      <c:layout>
        <c:manualLayout>
          <c:layoutTarget val="inner"/>
          <c:xMode val="edge"/>
          <c:yMode val="edge"/>
          <c:x val="3.8546981681348842E-3"/>
          <c:y val="5.4000410210831276E-4"/>
          <c:w val="0.77029223491879406"/>
          <c:h val="0.8665055734548012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2017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0289186477021975E-2"/>
                  <c:y val="2.126671110617338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400" b="1" dirty="0" smtClean="0"/>
                      <a:t>7</a:t>
                    </a:r>
                    <a:endParaRPr lang="en-US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9129302437470217E-2"/>
                  <c:y val="-3.0635670110728437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ru-RU" sz="1400" b="1" dirty="0" smtClean="0"/>
                      <a:t>1</a:t>
                    </a:r>
                    <a:endParaRPr lang="en-US" sz="1400" b="1" dirty="0"/>
                  </a:p>
                </c:rich>
              </c:tx>
              <c:spPr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tx>
                <c:rich>
                  <a:bodyPr/>
                  <a:lstStyle/>
                  <a:p>
                    <a:r>
                      <a:rPr lang="ru-RU" dirty="0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1125432944097829"/>
                  <c:y val="-0.1018195324897565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1901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Разъяснено</c:v>
                </c:pt>
                <c:pt idx="1">
                  <c:v>Удовлетворено</c:v>
                </c:pt>
                <c:pt idx="2">
                  <c:v>Отказано</c:v>
                </c:pt>
                <c:pt idx="3">
                  <c:v>Находятся в работе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</c:v>
                </c:pt>
                <c:pt idx="1">
                  <c:v>1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shape val="cone"/>
        <c:axId val="115521408"/>
        <c:axId val="115522944"/>
        <c:axId val="37709568"/>
      </c:bar3DChart>
      <c:catAx>
        <c:axId val="11552140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522944"/>
        <c:crosses val="autoZero"/>
        <c:auto val="1"/>
        <c:lblAlgn val="ctr"/>
        <c:lblOffset val="100"/>
        <c:noMultiLvlLbl val="0"/>
      </c:catAx>
      <c:valAx>
        <c:axId val="1155229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5521408"/>
        <c:crosses val="autoZero"/>
        <c:crossBetween val="between"/>
      </c:valAx>
      <c:serAx>
        <c:axId val="37709568"/>
        <c:scaling>
          <c:orientation val="minMax"/>
        </c:scaling>
        <c:delete val="0"/>
        <c:axPos val="b"/>
        <c:majorTickMark val="out"/>
        <c:minorTickMark val="none"/>
        <c:tickLblPos val="nextTo"/>
        <c:crossAx val="115522944"/>
        <c:crosses val="autoZero"/>
      </c:serAx>
      <c:spPr>
        <a:solidFill>
          <a:schemeClr val="accent2">
            <a:lumMod val="40000"/>
            <a:lumOff val="60000"/>
          </a:schemeClr>
        </a:solidFill>
      </c:spPr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167185127578417E-2"/>
          <c:y val="0"/>
          <c:w val="0.66744470521793875"/>
          <c:h val="0.9957816334312525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письменные</c:v>
                </c:pt>
              </c:strCache>
            </c:strRef>
          </c:tx>
          <c:dPt>
            <c:idx val="2"/>
            <c:bubble3D val="0"/>
            <c:explosion val="2"/>
          </c:dPt>
          <c:dPt>
            <c:idx val="4"/>
            <c:bubble3D val="0"/>
          </c:dPt>
          <c:cat>
            <c:strRef>
              <c:f>Лист1!$A$2:$A$6</c:f>
              <c:strCache>
                <c:ptCount val="5"/>
                <c:pt idx="0">
                  <c:v>строительство и ремонт</c:v>
                </c:pt>
                <c:pt idx="1">
                  <c:v>образование</c:v>
                </c:pt>
                <c:pt idx="2">
                  <c:v>здравоохранение</c:v>
                </c:pt>
                <c:pt idx="3">
                  <c:v>дороги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квартал 2016</c:v>
                </c:pt>
              </c:strCache>
            </c:strRef>
          </c:tx>
          <c:dPt>
            <c:idx val="4"/>
            <c:bubble3D val="0"/>
            <c:explosion val="20"/>
          </c:dPt>
          <c:cat>
            <c:strRef>
              <c:f>Лист1!$A$2:$A$11</c:f>
              <c:strCache>
                <c:ptCount val="10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дороги</c:v>
                </c:pt>
                <c:pt idx="9">
                  <c:v>иное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квартал 2017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дороги</c:v>
                </c:pt>
                <c:pt idx="9">
                  <c:v>иное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</c:v>
                </c:pt>
                <c:pt idx="9">
                  <c:v>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выездной прием в д.Тарова (17.05.2017)-13 человек по тематике: трутуары, дороги, остановки</c:v>
                </c:pt>
              </c:strCache>
            </c:strRef>
          </c:tx>
          <c:cat>
            <c:strRef>
              <c:f>Лист1!$A$2:$A$11</c:f>
              <c:strCache>
                <c:ptCount val="10"/>
                <c:pt idx="0">
                  <c:v>жилье</c:v>
                </c:pt>
                <c:pt idx="1">
                  <c:v>строит-во и ремонт дорог</c:v>
                </c:pt>
                <c:pt idx="2">
                  <c:v>трудоустройство</c:v>
                </c:pt>
                <c:pt idx="3">
                  <c:v>древесина</c:v>
                </c:pt>
                <c:pt idx="4">
                  <c:v>земельные вопросы</c:v>
                </c:pt>
                <c:pt idx="5">
                  <c:v>образование</c:v>
                </c:pt>
                <c:pt idx="6">
                  <c:v>молодая семья</c:v>
                </c:pt>
                <c:pt idx="7">
                  <c:v>здравоохранение</c:v>
                </c:pt>
                <c:pt idx="8">
                  <c:v>дороги</c:v>
                </c:pt>
                <c:pt idx="9">
                  <c:v>иное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695744"/>
        <c:axId val="113718016"/>
      </c:lineChart>
      <c:catAx>
        <c:axId val="113695744"/>
        <c:scaling>
          <c:orientation val="minMax"/>
        </c:scaling>
        <c:delete val="0"/>
        <c:axPos val="b"/>
        <c:majorTickMark val="out"/>
        <c:minorTickMark val="none"/>
        <c:tickLblPos val="nextTo"/>
        <c:crossAx val="113718016"/>
        <c:crosses val="autoZero"/>
        <c:auto val="1"/>
        <c:lblAlgn val="ctr"/>
        <c:lblOffset val="100"/>
        <c:noMultiLvlLbl val="0"/>
      </c:catAx>
      <c:valAx>
        <c:axId val="113718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369574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4157477872828951E-2"/>
          <c:y val="2.5852261141167156E-2"/>
          <c:w val="0.90584252212717109"/>
          <c:h val="0.7421990032049884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Лист1!$B$2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Лист1!$B$3:$B$14</c:f>
            </c:numRef>
          </c:val>
        </c:ser>
        <c:ser>
          <c:idx val="1"/>
          <c:order val="1"/>
          <c:tx>
            <c:strRef>
              <c:f>Лист1!$C$2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Лист1!$C$3:$C$14</c:f>
              <c:numCache>
                <c:formatCode>General</c:formatCode>
                <c:ptCount val="12"/>
                <c:pt idx="0">
                  <c:v>2</c:v>
                </c:pt>
                <c:pt idx="1">
                  <c:v>1</c:v>
                </c:pt>
                <c:pt idx="2">
                  <c:v>42</c:v>
                </c:pt>
                <c:pt idx="3">
                  <c:v>100</c:v>
                </c:pt>
                <c:pt idx="4">
                  <c:v>345</c:v>
                </c:pt>
                <c:pt idx="5">
                  <c:v>0</c:v>
                </c:pt>
                <c:pt idx="6">
                  <c:v>12</c:v>
                </c:pt>
                <c:pt idx="7">
                  <c:v>126</c:v>
                </c:pt>
                <c:pt idx="8">
                  <c:v>9</c:v>
                </c:pt>
                <c:pt idx="9">
                  <c:v>51</c:v>
                </c:pt>
                <c:pt idx="10">
                  <c:v>534</c:v>
                </c:pt>
                <c:pt idx="11">
                  <c:v>1222</c:v>
                </c:pt>
              </c:numCache>
            </c:numRef>
          </c:val>
        </c:ser>
        <c:ser>
          <c:idx val="2"/>
          <c:order val="2"/>
          <c:tx>
            <c:strRef>
              <c:f>Лист1!$D$2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cat>
            <c:strRef>
              <c:f>Лист1!$A$3:$A$14</c:f>
              <c:strCache>
                <c:ptCount val="12"/>
                <c:pt idx="0">
                  <c:v>Зам.по экономике</c:v>
                </c:pt>
                <c:pt idx="1">
                  <c:v>Зам.по соц.сфере</c:v>
                </c:pt>
                <c:pt idx="2">
                  <c:v>Экономика</c:v>
                </c:pt>
                <c:pt idx="3">
                  <c:v>Комитет</c:v>
                </c:pt>
                <c:pt idx="4">
                  <c:v>Архив</c:v>
                </c:pt>
                <c:pt idx="5">
                  <c:v>ФУ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СРСП</c:v>
                </c:pt>
                <c:pt idx="10">
                  <c:v>ЗАГС</c:v>
                </c:pt>
                <c:pt idx="11">
                  <c:v>Всего</c:v>
                </c:pt>
              </c:strCache>
            </c:strRef>
          </c:cat>
          <c:val>
            <c:numRef>
              <c:f>Лист1!$D$3:$D$14</c:f>
              <c:numCache>
                <c:formatCode>General</c:formatCode>
                <c:ptCount val="12"/>
                <c:pt idx="0">
                  <c:v>0</c:v>
                </c:pt>
                <c:pt idx="1">
                  <c:v>0</c:v>
                </c:pt>
                <c:pt idx="2">
                  <c:v>33</c:v>
                </c:pt>
                <c:pt idx="3">
                  <c:v>500</c:v>
                </c:pt>
                <c:pt idx="4">
                  <c:v>463</c:v>
                </c:pt>
                <c:pt idx="5">
                  <c:v>1</c:v>
                </c:pt>
                <c:pt idx="6">
                  <c:v>2</c:v>
                </c:pt>
                <c:pt idx="7">
                  <c:v>97</c:v>
                </c:pt>
                <c:pt idx="8">
                  <c:v>5</c:v>
                </c:pt>
                <c:pt idx="9">
                  <c:v>4</c:v>
                </c:pt>
                <c:pt idx="10">
                  <c:v>395</c:v>
                </c:pt>
                <c:pt idx="11">
                  <c:v>1500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114189440"/>
        <c:axId val="114190976"/>
        <c:axId val="0"/>
      </c:bar3DChart>
      <c:catAx>
        <c:axId val="11418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190976"/>
        <c:crosses val="autoZero"/>
        <c:auto val="1"/>
        <c:lblAlgn val="ctr"/>
        <c:lblOffset val="100"/>
        <c:noMultiLvlLbl val="0"/>
      </c:catAx>
      <c:valAx>
        <c:axId val="11419097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1894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6958624967596196E-2"/>
          <c:y val="3.569241251675271E-2"/>
          <c:w val="0.91304137503240379"/>
          <c:h val="0.5851580837009671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кв.2016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сельское хозяйство</c:v>
                </c:pt>
                <c:pt idx="6">
                  <c:v>молодая семья</c:v>
                </c:pt>
                <c:pt idx="7">
                  <c:v>соц.обеспеч.</c:v>
                </c:pt>
                <c:pt idx="8">
                  <c:v>образования</c:v>
                </c:pt>
                <c:pt idx="9">
                  <c:v>разрешение на строит-во</c:v>
                </c:pt>
                <c:pt idx="10">
                  <c:v>иное</c:v>
                </c:pt>
                <c:pt idx="11">
                  <c:v>ВСЕГО: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534</c:v>
                </c:pt>
                <c:pt idx="1">
                  <c:v>504</c:v>
                </c:pt>
                <c:pt idx="2">
                  <c:v>362</c:v>
                </c:pt>
                <c:pt idx="3">
                  <c:v>11</c:v>
                </c:pt>
                <c:pt idx="4">
                  <c:v>3</c:v>
                </c:pt>
                <c:pt idx="5">
                  <c:v>39</c:v>
                </c:pt>
                <c:pt idx="6">
                  <c:v>42</c:v>
                </c:pt>
                <c:pt idx="7">
                  <c:v>61</c:v>
                </c:pt>
                <c:pt idx="8">
                  <c:v>1</c:v>
                </c:pt>
                <c:pt idx="9">
                  <c:v>3</c:v>
                </c:pt>
                <c:pt idx="10">
                  <c:v>46</c:v>
                </c:pt>
                <c:pt idx="11">
                  <c:v>1606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кв.2017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cat>
            <c:strRef>
              <c:f>Лист1!$A$2:$A$13</c:f>
              <c:strCache>
                <c:ptCount val="12"/>
                <c:pt idx="0">
                  <c:v>ЗАГС</c:v>
                </c:pt>
                <c:pt idx="1">
                  <c:v>земельные вопросы</c:v>
                </c:pt>
                <c:pt idx="2">
                  <c:v>труд и заработная плата</c:v>
                </c:pt>
                <c:pt idx="3">
                  <c:v>жилье</c:v>
                </c:pt>
                <c:pt idx="4">
                  <c:v>строит. и ремонт дорог</c:v>
                </c:pt>
                <c:pt idx="5">
                  <c:v>сельское хозяйство</c:v>
                </c:pt>
                <c:pt idx="6">
                  <c:v>молодая семья</c:v>
                </c:pt>
                <c:pt idx="7">
                  <c:v>соц.обеспеч.</c:v>
                </c:pt>
                <c:pt idx="8">
                  <c:v>образования</c:v>
                </c:pt>
                <c:pt idx="9">
                  <c:v>разрешение на строит-во</c:v>
                </c:pt>
                <c:pt idx="10">
                  <c:v>иное</c:v>
                </c:pt>
                <c:pt idx="11">
                  <c:v>ВСЕГО:</c:v>
                </c:pt>
              </c:strCache>
            </c:strRef>
          </c:cat>
          <c:val>
            <c:numRef>
              <c:f>Лист1!$C$2:$C$13</c:f>
              <c:numCache>
                <c:formatCode>General</c:formatCode>
                <c:ptCount val="12"/>
                <c:pt idx="0">
                  <c:v>395</c:v>
                </c:pt>
                <c:pt idx="1">
                  <c:v>1033</c:v>
                </c:pt>
                <c:pt idx="2">
                  <c:v>404</c:v>
                </c:pt>
                <c:pt idx="3">
                  <c:v>18</c:v>
                </c:pt>
                <c:pt idx="4">
                  <c:v>9</c:v>
                </c:pt>
                <c:pt idx="5">
                  <c:v>0</c:v>
                </c:pt>
                <c:pt idx="6">
                  <c:v>33</c:v>
                </c:pt>
                <c:pt idx="7">
                  <c:v>0</c:v>
                </c:pt>
                <c:pt idx="8">
                  <c:v>0</c:v>
                </c:pt>
                <c:pt idx="9">
                  <c:v>50</c:v>
                </c:pt>
                <c:pt idx="10">
                  <c:v>101</c:v>
                </c:pt>
                <c:pt idx="11">
                  <c:v>2043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14256512"/>
        <c:axId val="114254976"/>
        <c:axId val="0"/>
      </c:bar3DChart>
      <c:valAx>
        <c:axId val="114254976"/>
        <c:scaling>
          <c:orientation val="minMax"/>
          <c:max val="1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crossAx val="114256512"/>
        <c:crosses val="autoZero"/>
        <c:crossBetween val="between"/>
      </c:valAx>
      <c:catAx>
        <c:axId val="11425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14254976"/>
        <c:crosses val="autoZero"/>
        <c:auto val="0"/>
        <c:lblAlgn val="ctr"/>
        <c:lblOffset val="100"/>
        <c:noMultiLvlLbl val="0"/>
      </c:catAx>
      <c:spPr>
        <a:solidFill>
          <a:schemeClr val="accent1">
            <a:lumMod val="40000"/>
            <a:lumOff val="60000"/>
          </a:schemeClr>
        </a:solidFill>
      </c:spPr>
    </c:plotArea>
    <c:legend>
      <c:legendPos val="b"/>
      <c:layout>
        <c:manualLayout>
          <c:xMode val="edge"/>
          <c:yMode val="edge"/>
          <c:x val="0.37449114450246263"/>
          <c:y val="8.9677272145570378E-2"/>
          <c:w val="0.32976636855164243"/>
          <c:h val="7.535924278455699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solidFill>
          <a:schemeClr val="bg1">
            <a:lumMod val="95000"/>
          </a:schemeClr>
        </a:solidFill>
      </c:spPr>
    </c:sideWall>
    <c:backWall>
      <c:thickness val="0"/>
      <c:spPr>
        <a:solidFill>
          <a:schemeClr val="bg1">
            <a:lumMod val="95000"/>
          </a:schemeClr>
        </a:solidFill>
      </c:spPr>
    </c:backWall>
    <c:plotArea>
      <c:layout/>
      <c:bar3DChart>
        <c:barDir val="col"/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1 кв.2016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Лист1!$B$2:$B$15</c:f>
              <c:numCache>
                <c:formatCode>General</c:formatCode>
                <c:ptCount val="14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502</c:v>
                </c:pt>
                <c:pt idx="4">
                  <c:v>500</c:v>
                </c:pt>
                <c:pt idx="5">
                  <c:v>108</c:v>
                </c:pt>
                <c:pt idx="6">
                  <c:v>0</c:v>
                </c:pt>
                <c:pt idx="7">
                  <c:v>13</c:v>
                </c:pt>
                <c:pt idx="8">
                  <c:v>8</c:v>
                </c:pt>
                <c:pt idx="9">
                  <c:v>0</c:v>
                </c:pt>
                <c:pt idx="10">
                  <c:v>8</c:v>
                </c:pt>
                <c:pt idx="11">
                  <c:v>0</c:v>
                </c:pt>
                <c:pt idx="12">
                  <c:v>0</c:v>
                </c:pt>
                <c:pt idx="13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1 кв.2017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Лист1!$A$2:$A$15</c:f>
              <c:strCache>
                <c:ptCount val="14"/>
                <c:pt idx="0">
                  <c:v>Ванькова Л.В.</c:v>
                </c:pt>
                <c:pt idx="1">
                  <c:v>Надымова Г.М.</c:v>
                </c:pt>
                <c:pt idx="2">
                  <c:v>ФУ</c:v>
                </c:pt>
                <c:pt idx="3">
                  <c:v>Экономика</c:v>
                </c:pt>
                <c:pt idx="4">
                  <c:v>Комитет</c:v>
                </c:pt>
                <c:pt idx="5">
                  <c:v>Архив</c:v>
                </c:pt>
                <c:pt idx="6">
                  <c:v>Культура</c:v>
                </c:pt>
                <c:pt idx="7">
                  <c:v>Образование</c:v>
                </c:pt>
                <c:pt idx="8">
                  <c:v>МБУ "УКС"</c:v>
                </c:pt>
                <c:pt idx="9">
                  <c:v>Отдел СРСП</c:v>
                </c:pt>
                <c:pt idx="10">
                  <c:v>Юрид.отдел</c:v>
                </c:pt>
                <c:pt idx="11">
                  <c:v>Отдел ОР и ВП</c:v>
                </c:pt>
                <c:pt idx="12">
                  <c:v>Отдел учета и отч.</c:v>
                </c:pt>
                <c:pt idx="13">
                  <c:v>ЗАГС</c:v>
                </c:pt>
              </c:strCache>
            </c:strRef>
          </c:cat>
          <c:val>
            <c:numRef>
              <c:f>Лист1!$C$2:$C$15</c:f>
              <c:numCache>
                <c:formatCode>General</c:formatCode>
                <c:ptCount val="1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545</c:v>
                </c:pt>
                <c:pt idx="4">
                  <c:v>600</c:v>
                </c:pt>
                <c:pt idx="5">
                  <c:v>15</c:v>
                </c:pt>
                <c:pt idx="6">
                  <c:v>0</c:v>
                </c:pt>
                <c:pt idx="7">
                  <c:v>20</c:v>
                </c:pt>
                <c:pt idx="8">
                  <c:v>10</c:v>
                </c:pt>
                <c:pt idx="9">
                  <c:v>0</c:v>
                </c:pt>
                <c:pt idx="10">
                  <c:v>4</c:v>
                </c:pt>
                <c:pt idx="11">
                  <c:v>0</c:v>
                </c:pt>
                <c:pt idx="12">
                  <c:v>5</c:v>
                </c:pt>
                <c:pt idx="13">
                  <c:v>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14326144"/>
        <c:axId val="114340224"/>
        <c:axId val="114246976"/>
      </c:bar3DChart>
      <c:catAx>
        <c:axId val="114326144"/>
        <c:scaling>
          <c:orientation val="minMax"/>
        </c:scaling>
        <c:delete val="0"/>
        <c:axPos val="b"/>
        <c:majorTickMark val="none"/>
        <c:minorTickMark val="none"/>
        <c:tickLblPos val="nextTo"/>
        <c:crossAx val="114340224"/>
        <c:crosses val="autoZero"/>
        <c:auto val="1"/>
        <c:lblAlgn val="ctr"/>
        <c:lblOffset val="100"/>
        <c:noMultiLvlLbl val="0"/>
      </c:catAx>
      <c:valAx>
        <c:axId val="11434022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14326144"/>
        <c:crosses val="autoZero"/>
        <c:crossBetween val="between"/>
      </c:valAx>
      <c:serAx>
        <c:axId val="114246976"/>
        <c:scaling>
          <c:orientation val="minMax"/>
        </c:scaling>
        <c:delete val="1"/>
        <c:axPos val="b"/>
        <c:majorTickMark val="out"/>
        <c:minorTickMark val="none"/>
        <c:tickLblPos val="nextTo"/>
        <c:crossAx val="114340224"/>
        <c:crosses val="autoZero"/>
      </c:ser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0.19512</cdr:x>
      <cdr:y>0.25641</cdr:y>
    </cdr:from>
    <cdr:to>
      <cdr:x>0.2439</cdr:x>
      <cdr:y>0.29487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28192" y="1440160"/>
          <a:ext cx="432048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0.45455</cdr:x>
      <cdr:y>0.46667</cdr:y>
    </cdr:from>
    <cdr:to>
      <cdr:x>0.48707</cdr:x>
      <cdr:y>0.52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960440" y="2520280"/>
          <a:ext cx="2833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0.47934</cdr:x>
      <cdr:y>0.34667</cdr:y>
    </cdr:from>
    <cdr:to>
      <cdr:x>0.52812</cdr:x>
      <cdr:y>0.41334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176464" y="1872208"/>
          <a:ext cx="425018" cy="36005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0.65289</cdr:x>
      <cdr:y>0.42667</cdr:y>
    </cdr:from>
    <cdr:to>
      <cdr:x>0.7098</cdr:x>
      <cdr:y>0.50667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5688632" y="2304256"/>
          <a:ext cx="495860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0.70248</cdr:x>
      <cdr:y>0.01333</cdr:y>
    </cdr:from>
    <cdr:to>
      <cdr:x>0.98011</cdr:x>
      <cdr:y>0.13333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6120680" y="71990"/>
          <a:ext cx="2418987" cy="64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ВСЕГО:  -11 обращений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0.58333</cdr:x>
      <cdr:y>0.39464</cdr:y>
    </cdr:from>
    <cdr:to>
      <cdr:x>0.64166</cdr:x>
      <cdr:y>0.46639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040560" y="2376264"/>
          <a:ext cx="504027" cy="4320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0.50833</cdr:x>
      <cdr:y>0.44248</cdr:y>
    </cdr:from>
    <cdr:to>
      <cdr:x>0.56666</cdr:x>
      <cdr:y>0.56207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392488" y="2664296"/>
          <a:ext cx="504027" cy="7201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0.35</cdr:x>
      <cdr:y>0.53815</cdr:y>
    </cdr:from>
    <cdr:to>
      <cdr:x>0.4</cdr:x>
      <cdr:y>0.67047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024336" y="3240360"/>
          <a:ext cx="432048" cy="79673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3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0.10833</cdr:x>
      <cdr:y>0.35211</cdr:y>
    </cdr:from>
    <cdr:to>
      <cdr:x>0.19167</cdr:x>
      <cdr:y>0.41856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936104" y="2120156"/>
          <a:ext cx="720109" cy="4001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5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0.475</cdr:x>
      <cdr:y>0.27505</cdr:y>
    </cdr:from>
    <cdr:to>
      <cdr:x>0.525</cdr:x>
      <cdr:y>0.32289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104456" y="1656184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0.58088</cdr:x>
      <cdr:y>0.39112</cdr:y>
    </cdr:from>
    <cdr:to>
      <cdr:x>0.63088</cdr:x>
      <cdr:y>0.46288</cdr:y>
    </cdr:to>
    <cdr:sp macro="" textlink="">
      <cdr:nvSpPr>
        <cdr:cNvPr id="13" name="TextBox 1"/>
        <cdr:cNvSpPr txBox="1"/>
      </cdr:nvSpPr>
      <cdr:spPr>
        <a:xfrm xmlns:a="http://schemas.openxmlformats.org/drawingml/2006/main">
          <a:off x="5019352" y="2355026"/>
          <a:ext cx="432048" cy="432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ru-RU" sz="1600" b="1" dirty="0"/>
        </a:p>
      </cdr:txBody>
    </cdr:sp>
  </cdr:relSizeAnchor>
  <cdr:relSizeAnchor xmlns:cdr="http://schemas.openxmlformats.org/drawingml/2006/chartDrawing">
    <cdr:from>
      <cdr:x>0.44167</cdr:x>
      <cdr:y>0.52619</cdr:y>
    </cdr:from>
    <cdr:to>
      <cdr:x>0.50833</cdr:x>
      <cdr:y>0.58599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3816424" y="3168352"/>
          <a:ext cx="576064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0.41667</cdr:x>
      <cdr:y>0.50227</cdr:y>
    </cdr:from>
    <cdr:to>
      <cdr:x>0.46667</cdr:x>
      <cdr:y>0.56207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600400" y="3024336"/>
          <a:ext cx="43204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1</a:t>
          </a:r>
          <a:endParaRPr lang="ru-RU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0.35038</cdr:x>
      <cdr:y>0.40699</cdr:y>
    </cdr:from>
    <cdr:to>
      <cdr:x>0.39763</cdr:x>
      <cdr:y>0.46905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3848" y="2450604"/>
          <a:ext cx="432048" cy="37368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</cdr:x>
      <cdr:y>0.49555</cdr:y>
    </cdr:from>
    <cdr:to>
      <cdr:x>0.55833</cdr:x>
      <cdr:y>0.5576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572000" y="2983873"/>
          <a:ext cx="533370" cy="37362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0.56667</cdr:x>
      <cdr:y>0.46543</cdr:y>
    </cdr:from>
    <cdr:to>
      <cdr:x>0.625</cdr:x>
      <cdr:y>0.52749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896544" y="2160240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600" dirty="0"/>
        </a:p>
      </cdr:txBody>
    </cdr:sp>
  </cdr:relSizeAnchor>
  <cdr:relSizeAnchor xmlns:cdr="http://schemas.openxmlformats.org/drawingml/2006/chartDrawing">
    <cdr:from>
      <cdr:x>0.58131</cdr:x>
      <cdr:y>0.48032</cdr:y>
    </cdr:from>
    <cdr:to>
      <cdr:x>0.63131</cdr:x>
      <cdr:y>0.52816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315508" y="2892150"/>
          <a:ext cx="457200" cy="2880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0.64962</cdr:x>
      <cdr:y>0.4907</cdr:y>
    </cdr:from>
    <cdr:to>
      <cdr:x>0.71629</cdr:x>
      <cdr:y>0.53853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5940152" y="2954660"/>
          <a:ext cx="609630" cy="2879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0.42913</cdr:x>
      <cdr:y>0.47354</cdr:y>
    </cdr:from>
    <cdr:to>
      <cdr:x>0.48746</cdr:x>
      <cdr:y>0.55725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923928" y="2851308"/>
          <a:ext cx="533370" cy="5040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0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0.15</cdr:x>
      <cdr:y>0.44248</cdr:y>
    </cdr:from>
    <cdr:to>
      <cdr:x>0.2</cdr:x>
      <cdr:y>0.50228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296144" y="2664296"/>
          <a:ext cx="432048" cy="3600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0.06688</cdr:x>
      <cdr:y>0.48776</cdr:y>
    </cdr:from>
    <cdr:to>
      <cdr:x>0.11872</cdr:x>
      <cdr:y>0.55421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611560" y="2936955"/>
          <a:ext cx="474028" cy="4001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1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0.70475</cdr:x>
      <cdr:y>0.03626</cdr:y>
    </cdr:from>
    <cdr:to>
      <cdr:x>0.77562</cdr:x>
      <cdr:y>0.0841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444208" y="218356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0.13776</cdr:x>
      <cdr:y>0.55725</cdr:y>
    </cdr:from>
    <cdr:to>
      <cdr:x>0.185</cdr:x>
      <cdr:y>0.61029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1259632" y="3355350"/>
          <a:ext cx="432048" cy="319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0.64962</cdr:x>
      <cdr:y>0.58792</cdr:y>
    </cdr:from>
    <cdr:to>
      <cdr:x>0.70475</cdr:x>
      <cdr:y>0.63421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5940152" y="3540016"/>
          <a:ext cx="504056" cy="2787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3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0.36613</cdr:x>
      <cdr:y>0.55725</cdr:y>
    </cdr:from>
    <cdr:to>
      <cdr:x>0.4055</cdr:x>
      <cdr:y>0.61029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347864" y="3355350"/>
          <a:ext cx="360040" cy="319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1</a:t>
          </a:r>
          <a:endParaRPr lang="ru-RU" sz="1800" b="1" dirty="0"/>
        </a:p>
      </cdr:txBody>
    </cdr:sp>
  </cdr:relSizeAnchor>
  <cdr:relSizeAnchor xmlns:cdr="http://schemas.openxmlformats.org/drawingml/2006/chartDrawing">
    <cdr:from>
      <cdr:x>0.72837</cdr:x>
      <cdr:y>0.47874</cdr:y>
    </cdr:from>
    <cdr:to>
      <cdr:x>0.76775</cdr:x>
      <cdr:y>0.55725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6660232" y="2882652"/>
          <a:ext cx="360040" cy="4726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800" b="1" dirty="0" smtClean="0"/>
            <a:t>4</a:t>
          </a:r>
          <a:endParaRPr lang="ru-RU" sz="1800" b="1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0.19388</cdr:x>
      <cdr:y>0.5</cdr:y>
    </cdr:from>
    <cdr:to>
      <cdr:x>0.27552</cdr:x>
      <cdr:y>0.56667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368152" y="2160240"/>
          <a:ext cx="576116" cy="288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0.28571</cdr:x>
      <cdr:y>0.36667</cdr:y>
    </cdr:from>
    <cdr:to>
      <cdr:x>0.35714</cdr:x>
      <cdr:y>0.43333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16224" y="1584176"/>
          <a:ext cx="504056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0.21667</cdr:x>
      <cdr:y>0.51899</cdr:y>
    </cdr:from>
    <cdr:to>
      <cdr:x>0.24864</cdr:x>
      <cdr:y>0.5846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872208" y="2952328"/>
          <a:ext cx="276309" cy="37322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0.30833</cdr:x>
      <cdr:y>0.26667</cdr:y>
    </cdr:from>
    <cdr:to>
      <cdr:x>0.43877</cdr:x>
      <cdr:y>0.35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664296" y="1324964"/>
          <a:ext cx="1127098" cy="414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0.39796</cdr:x>
      <cdr:y>0.38333</cdr:y>
    </cdr:from>
    <cdr:to>
      <cdr:x>0.4898</cdr:x>
      <cdr:y>0.45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808312" y="1656184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0.44898</cdr:x>
      <cdr:y>0.3</cdr:y>
    </cdr:from>
    <cdr:to>
      <cdr:x>0.55102</cdr:x>
      <cdr:y>0.38333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168352" y="1296144"/>
          <a:ext cx="720080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0.67347</cdr:x>
      <cdr:y>0.06667</cdr:y>
    </cdr:from>
    <cdr:to>
      <cdr:x>0.80613</cdr:x>
      <cdr:y>0.15001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752528" y="288032"/>
          <a:ext cx="936153" cy="3600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050" b="1" dirty="0"/>
        </a:p>
      </cdr:txBody>
    </cdr:sp>
  </cdr:relSizeAnchor>
  <cdr:relSizeAnchor xmlns:cdr="http://schemas.openxmlformats.org/drawingml/2006/chartDrawing">
    <cdr:from>
      <cdr:x>0.58333</cdr:x>
      <cdr:y>0.56962</cdr:y>
    </cdr:from>
    <cdr:to>
      <cdr:x>0.64166</cdr:x>
      <cdr:y>0.61578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040560" y="3240360"/>
          <a:ext cx="504027" cy="2625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126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0.525</cdr:x>
      <cdr:y>0.6076</cdr:y>
    </cdr:from>
    <cdr:to>
      <cdr:x>0.56667</cdr:x>
      <cdr:y>0.65648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4536504" y="3456385"/>
          <a:ext cx="360040" cy="2780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0.45</cdr:x>
      <cdr:y>0.43478</cdr:y>
    </cdr:from>
    <cdr:to>
      <cdr:x>0.51666</cdr:x>
      <cdr:y>0.49632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888432" y="2160240"/>
          <a:ext cx="576006" cy="3057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463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0.325</cdr:x>
      <cdr:y>0.51899</cdr:y>
    </cdr:from>
    <cdr:to>
      <cdr:x>0.375</cdr:x>
      <cdr:y>0.56693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2808312" y="2952328"/>
          <a:ext cx="432048" cy="27271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33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0.64167</cdr:x>
      <cdr:y>0.64557</cdr:y>
    </cdr:from>
    <cdr:to>
      <cdr:x>0.7</cdr:x>
      <cdr:y>0.70711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544616" y="3672408"/>
          <a:ext cx="504027" cy="35007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9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</cdr:x>
      <cdr:y>0.55696</cdr:y>
    </cdr:from>
    <cdr:to>
      <cdr:x>0.40833</cdr:x>
      <cdr:y>0.61667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3024336" y="3168352"/>
          <a:ext cx="504027" cy="3396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100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0.21667</cdr:x>
      <cdr:y>0.5443</cdr:y>
    </cdr:from>
    <cdr:to>
      <cdr:x>0.25001</cdr:x>
      <cdr:y>0.59045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872208" y="3096344"/>
          <a:ext cx="288090" cy="2625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</cdr:x>
      <cdr:y>0.63291</cdr:y>
    </cdr:from>
    <cdr:to>
      <cdr:x>0.75</cdr:x>
      <cdr:y>0.69445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048672" y="3600400"/>
          <a:ext cx="432048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51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0.75</cdr:x>
      <cdr:y>0.44304</cdr:y>
    </cdr:from>
    <cdr:to>
      <cdr:x>0.80833</cdr:x>
      <cdr:y>0.51997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480720" y="2520280"/>
          <a:ext cx="504027" cy="43762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534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0.275</cdr:x>
      <cdr:y>0.5443</cdr:y>
    </cdr:from>
    <cdr:to>
      <cdr:x>0.3</cdr:x>
      <cdr:y>0.60584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2376264" y="3096344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</cdr:x>
      <cdr:y>0.29231</cdr:y>
    </cdr:from>
    <cdr:to>
      <cdr:x>0.90833</cdr:x>
      <cdr:y>0.43077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44816" y="1452346"/>
          <a:ext cx="504056" cy="6879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0.18333</cdr:x>
      <cdr:y>0.53165</cdr:y>
    </cdr:from>
    <cdr:to>
      <cdr:x>0.21667</cdr:x>
      <cdr:y>0.57781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584176" y="3024336"/>
          <a:ext cx="288090" cy="26258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0.25833</cdr:x>
      <cdr:y>0.51899</cdr:y>
    </cdr:from>
    <cdr:to>
      <cdr:x>0.28333</cdr:x>
      <cdr:y>0.58053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2232248" y="2952328"/>
          <a:ext cx="21602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0.35833</cdr:x>
      <cdr:y>0.41772</cdr:y>
    </cdr:from>
    <cdr:to>
      <cdr:x>0.41667</cdr:x>
      <cdr:y>0.47926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096344" y="2376264"/>
          <a:ext cx="504114" cy="35007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500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</cdr:x>
      <cdr:y>0.48101</cdr:y>
    </cdr:from>
    <cdr:to>
      <cdr:x>0.45834</cdr:x>
      <cdr:y>0.53262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3456384" y="2736304"/>
          <a:ext cx="504114" cy="293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345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0.46667</cdr:x>
      <cdr:y>0.60759</cdr:y>
    </cdr:from>
    <cdr:to>
      <cdr:x>0.53333</cdr:x>
      <cdr:y>0.65375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4032448" y="3456384"/>
          <a:ext cx="576035" cy="26255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0.55833</cdr:x>
      <cdr:y>0.62025</cdr:y>
    </cdr:from>
    <cdr:to>
      <cdr:x>0.60001</cdr:x>
      <cdr:y>0.66373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4824536" y="3528392"/>
          <a:ext cx="360098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0.80833</cdr:x>
      <cdr:y>0.17722</cdr:y>
    </cdr:from>
    <cdr:to>
      <cdr:x>0.875</cdr:x>
      <cdr:y>0.24968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984776" y="1008112"/>
          <a:ext cx="576093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1222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0.85833</cdr:x>
      <cdr:y>0.07595</cdr:y>
    </cdr:from>
    <cdr:to>
      <cdr:x>0.94999</cdr:x>
      <cdr:y>0.14841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416824" y="432048"/>
          <a:ext cx="792030" cy="41219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1500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0.73333</cdr:x>
      <cdr:y>0.65823</cdr:y>
    </cdr:from>
    <cdr:to>
      <cdr:x>0.78333</cdr:x>
      <cdr:y>0.70886</cdr:y>
    </cdr:to>
    <cdr:sp macro="" textlink="">
      <cdr:nvSpPr>
        <cdr:cNvPr id="29" name="TextBox 28"/>
        <cdr:cNvSpPr txBox="1"/>
      </cdr:nvSpPr>
      <cdr:spPr>
        <a:xfrm xmlns:a="http://schemas.openxmlformats.org/drawingml/2006/main">
          <a:off x="6336704" y="3744416"/>
          <a:ext cx="432019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0.675</cdr:x>
      <cdr:y>0.64557</cdr:y>
    </cdr:from>
    <cdr:to>
      <cdr:x>0.71666</cdr:x>
      <cdr:y>0.68905</cdr:y>
    </cdr:to>
    <cdr:sp macro="" textlink="">
      <cdr:nvSpPr>
        <cdr:cNvPr id="30" name="TextBox 29"/>
        <cdr:cNvSpPr txBox="1"/>
      </cdr:nvSpPr>
      <cdr:spPr>
        <a:xfrm xmlns:a="http://schemas.openxmlformats.org/drawingml/2006/main">
          <a:off x="5832648" y="3672408"/>
          <a:ext cx="359982" cy="2473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5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0.60833</cdr:x>
      <cdr:y>0.60759</cdr:y>
    </cdr:from>
    <cdr:to>
      <cdr:x>0.66667</cdr:x>
      <cdr:y>0.66556</cdr:y>
    </cdr:to>
    <cdr:sp macro="" textlink="">
      <cdr:nvSpPr>
        <cdr:cNvPr id="31" name="TextBox 30"/>
        <cdr:cNvSpPr txBox="1"/>
      </cdr:nvSpPr>
      <cdr:spPr>
        <a:xfrm xmlns:a="http://schemas.openxmlformats.org/drawingml/2006/main">
          <a:off x="5256584" y="3456384"/>
          <a:ext cx="504085" cy="3297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97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0.3</cdr:x>
      <cdr:y>0.55696</cdr:y>
    </cdr:from>
    <cdr:to>
      <cdr:x>0.35</cdr:x>
      <cdr:y>0.60043</cdr:y>
    </cdr:to>
    <cdr:sp macro="" textlink="">
      <cdr:nvSpPr>
        <cdr:cNvPr id="32" name="TextBox 31"/>
        <cdr:cNvSpPr txBox="1"/>
      </cdr:nvSpPr>
      <cdr:spPr>
        <a:xfrm xmlns:a="http://schemas.openxmlformats.org/drawingml/2006/main">
          <a:off x="2592288" y="3168352"/>
          <a:ext cx="432048" cy="24728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dirty="0" smtClean="0"/>
            <a:t>42</a:t>
          </a:r>
          <a:endParaRPr lang="ru-RU" sz="1200" dirty="0"/>
        </a:p>
      </cdr:txBody>
    </cdr:sp>
  </cdr:relSizeAnchor>
  <cdr:relSizeAnchor xmlns:cdr="http://schemas.openxmlformats.org/drawingml/2006/chartDrawing">
    <cdr:from>
      <cdr:x>0.5</cdr:x>
      <cdr:y>0.60759</cdr:y>
    </cdr:from>
    <cdr:to>
      <cdr:x>0.525</cdr:x>
      <cdr:y>0.65823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320480" y="3456384"/>
          <a:ext cx="216024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1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0.79167</cdr:x>
      <cdr:y>0.50633</cdr:y>
    </cdr:from>
    <cdr:to>
      <cdr:x>0.86667</cdr:x>
      <cdr:y>0.58228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840760" y="2880320"/>
          <a:ext cx="648072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dirty="0" smtClean="0"/>
            <a:t>395</a:t>
          </a:r>
          <a:endParaRPr lang="ru-RU" sz="14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0.875</cdr:x>
      <cdr:y>0.68354</cdr:y>
    </cdr:from>
    <cdr:to>
      <cdr:x>0.90833</cdr:x>
      <cdr:y>0.72152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560840" y="3888432"/>
          <a:ext cx="288032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0.2375</cdr:x>
      <cdr:y>0.05063</cdr:y>
    </cdr:from>
    <cdr:to>
      <cdr:x>0.31667</cdr:x>
      <cdr:y>0.10127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052228" y="288032"/>
          <a:ext cx="684134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1033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</cdr:x>
      <cdr:y>0.25316</cdr:y>
    </cdr:from>
    <cdr:to>
      <cdr:x>0.375</cdr:x>
      <cdr:y>0.31819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2288" y="1440160"/>
          <a:ext cx="648072" cy="3699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404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0.36667</cdr:x>
      <cdr:y>0.20253</cdr:y>
    </cdr:from>
    <cdr:to>
      <cdr:x>0.47249</cdr:x>
      <cdr:y>0.36327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168381" y="1152119"/>
          <a:ext cx="914386" cy="9143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0.34167</cdr:x>
      <cdr:y>0.40506</cdr:y>
    </cdr:from>
    <cdr:to>
      <cdr:x>0.4</cdr:x>
      <cdr:y>0.45569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52328" y="2304256"/>
          <a:ext cx="504085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11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</cdr:x>
      <cdr:y>0.41772</cdr:y>
    </cdr:from>
    <cdr:to>
      <cdr:x>0.45</cdr:x>
      <cdr:y>0.46835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456384" y="2376264"/>
          <a:ext cx="432048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3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0.53333</cdr:x>
      <cdr:y>0.43038</cdr:y>
    </cdr:from>
    <cdr:to>
      <cdr:x>0.575</cdr:x>
      <cdr:y>0.48101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4608512" y="2448272"/>
          <a:ext cx="360069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33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0.625</cdr:x>
      <cdr:y>0.44304</cdr:y>
    </cdr:from>
    <cdr:to>
      <cdr:x>0.66667</cdr:x>
      <cdr:y>0.49367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5400600" y="2520280"/>
          <a:ext cx="360040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1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0.64167</cdr:x>
      <cdr:y>0.4557</cdr:y>
    </cdr:from>
    <cdr:to>
      <cdr:x>0.69167</cdr:x>
      <cdr:y>0.50634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5544616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0.66667</cdr:x>
      <cdr:y>0.4557</cdr:y>
    </cdr:from>
    <cdr:to>
      <cdr:x>0.71667</cdr:x>
      <cdr:y>0.50634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5760640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3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0.73333</cdr:x>
      <cdr:y>0.44304</cdr:y>
    </cdr:from>
    <cdr:to>
      <cdr:x>0.79166</cdr:x>
      <cdr:y>0.48102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6336704" y="2520280"/>
          <a:ext cx="504027" cy="216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46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0.84167</cdr:x>
      <cdr:y>0.11392</cdr:y>
    </cdr:from>
    <cdr:to>
      <cdr:x>0.90833</cdr:x>
      <cdr:y>0.17721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7272808" y="648072"/>
          <a:ext cx="576064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2043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0.17984</cdr:x>
      <cdr:y>0.22785</cdr:y>
    </cdr:from>
    <cdr:to>
      <cdr:x>0.23817</cdr:x>
      <cdr:y>0.27655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553956" y="1296144"/>
          <a:ext cx="504027" cy="2770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534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0.375</cdr:x>
      <cdr:y>0.40506</cdr:y>
    </cdr:from>
    <cdr:to>
      <cdr:x>0.425</cdr:x>
      <cdr:y>0.46835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3240360" y="2304256"/>
          <a:ext cx="432048" cy="36003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0.425</cdr:x>
      <cdr:y>0.40506</cdr:y>
    </cdr:from>
    <cdr:to>
      <cdr:x>0.46667</cdr:x>
      <cdr:y>0.44304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3672408" y="2304256"/>
          <a:ext cx="360069" cy="2160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i="1" dirty="0" smtClean="0"/>
            <a:t>9</a:t>
          </a:r>
          <a:endParaRPr lang="ru-RU" sz="1400" b="1" i="1" dirty="0"/>
        </a:p>
      </cdr:txBody>
    </cdr:sp>
  </cdr:relSizeAnchor>
  <cdr:relSizeAnchor xmlns:cdr="http://schemas.openxmlformats.org/drawingml/2006/chartDrawing">
    <cdr:from>
      <cdr:x>0.21861</cdr:x>
      <cdr:y>0.18987</cdr:y>
    </cdr:from>
    <cdr:to>
      <cdr:x>0.28333</cdr:x>
      <cdr:y>0.2405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889000" y="1080120"/>
          <a:ext cx="559271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504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0.29167</cdr:x>
      <cdr:y>0.31993</cdr:y>
    </cdr:from>
    <cdr:to>
      <cdr:x>0.35001</cdr:x>
      <cdr:y>0.37056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2520280" y="1819953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362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0.50833</cdr:x>
      <cdr:y>0.43038</cdr:y>
    </cdr:from>
    <cdr:to>
      <cdr:x>0.55</cdr:x>
      <cdr:y>0.48101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4392488" y="2448273"/>
          <a:ext cx="360040" cy="288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42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0.55833</cdr:x>
      <cdr:y>0.41772</cdr:y>
    </cdr:from>
    <cdr:to>
      <cdr:x>0.61667</cdr:x>
      <cdr:y>0.46835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4824536" y="2376264"/>
          <a:ext cx="504114" cy="28801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61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0.775</cdr:x>
      <cdr:y>0.10127</cdr:y>
    </cdr:from>
    <cdr:to>
      <cdr:x>0.84167</cdr:x>
      <cdr:y>0.16456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576064"/>
          <a:ext cx="576064" cy="3600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i="1" dirty="0" smtClean="0"/>
            <a:t>1606</a:t>
          </a:r>
          <a:endParaRPr lang="ru-RU" sz="1200" i="1" dirty="0"/>
        </a:p>
      </cdr:txBody>
    </cdr:sp>
  </cdr:relSizeAnchor>
  <cdr:relSizeAnchor xmlns:cdr="http://schemas.openxmlformats.org/drawingml/2006/chartDrawing">
    <cdr:from>
      <cdr:x>0.7</cdr:x>
      <cdr:y>0.4557</cdr:y>
    </cdr:from>
    <cdr:to>
      <cdr:x>0.75</cdr:x>
      <cdr:y>0.50634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6048672" y="2592288"/>
          <a:ext cx="432048" cy="2880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0.45</cdr:x>
      <cdr:y>0.41772</cdr:y>
    </cdr:from>
    <cdr:to>
      <cdr:x>0.49167</cdr:x>
      <cdr:y>0.4557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3888432" y="2376264"/>
          <a:ext cx="360040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200" b="1" i="1" dirty="0" smtClean="0"/>
            <a:t>39</a:t>
          </a:r>
          <a:endParaRPr lang="ru-RU" sz="1200" b="1" i="1" dirty="0"/>
        </a:p>
      </cdr:txBody>
    </cdr:sp>
  </cdr:relSizeAnchor>
  <cdr:relSizeAnchor xmlns:cdr="http://schemas.openxmlformats.org/drawingml/2006/chartDrawing">
    <cdr:from>
      <cdr:x>0.49167</cdr:x>
      <cdr:y>0.44304</cdr:y>
    </cdr:from>
    <cdr:to>
      <cdr:x>0.50833</cdr:x>
      <cdr:y>0.48101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4248472" y="2520280"/>
          <a:ext cx="144016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</cdr:x>
      <cdr:y>0.4557</cdr:y>
    </cdr:from>
    <cdr:to>
      <cdr:x>0.625</cdr:x>
      <cdr:y>0.49367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5184576" y="2592288"/>
          <a:ext cx="216024" cy="21602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0.76667</cdr:x>
      <cdr:y>0.4557</cdr:y>
    </cdr:from>
    <cdr:to>
      <cdr:x>0.81667</cdr:x>
      <cdr:y>0.50633</cdr:y>
    </cdr:to>
    <cdr:sp macro="" textlink="">
      <cdr:nvSpPr>
        <cdr:cNvPr id="26" name="TextBox 25"/>
        <cdr:cNvSpPr txBox="1"/>
      </cdr:nvSpPr>
      <cdr:spPr>
        <a:xfrm xmlns:a="http://schemas.openxmlformats.org/drawingml/2006/main">
          <a:off x="6624736" y="2592288"/>
          <a:ext cx="43204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101</a:t>
          </a:r>
          <a:endParaRPr lang="ru-RU" sz="1400" b="1" dirty="0"/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0.17</cdr:x>
      <cdr:y>0.31818</cdr:y>
    </cdr:from>
    <cdr:to>
      <cdr:x>0.23973</cdr:x>
      <cdr:y>0.37508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24136" y="1512168"/>
          <a:ext cx="502111" cy="2703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100" b="1" dirty="0"/>
        </a:p>
      </cdr:txBody>
    </cdr:sp>
  </cdr:relSizeAnchor>
  <cdr:relSizeAnchor xmlns:cdr="http://schemas.openxmlformats.org/drawingml/2006/chartDrawing">
    <cdr:from>
      <cdr:x>0.32143</cdr:x>
      <cdr:y>0.21212</cdr:y>
    </cdr:from>
    <cdr:to>
      <cdr:x>0.39143</cdr:x>
      <cdr:y>0.27273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2592288" y="1008112"/>
          <a:ext cx="564542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0.4375</cdr:x>
      <cdr:y>0.31818</cdr:y>
    </cdr:from>
    <cdr:to>
      <cdr:x>0.50893</cdr:x>
      <cdr:y>0.39394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3528392" y="1512168"/>
          <a:ext cx="576064" cy="3600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0.58036</cdr:x>
      <cdr:y>0.33333</cdr:y>
    </cdr:from>
    <cdr:to>
      <cdr:x>0.66072</cdr:x>
      <cdr:y>0.37878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680520" y="1584176"/>
          <a:ext cx="64809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0.70536</cdr:x>
      <cdr:y>0.34848</cdr:y>
    </cdr:from>
    <cdr:to>
      <cdr:x>0.75536</cdr:x>
      <cdr:y>0.40908</cdr:y>
    </cdr:to>
    <cdr:sp macro="" textlink="">
      <cdr:nvSpPr>
        <cdr:cNvPr id="14" name="TextBox 13"/>
        <cdr:cNvSpPr txBox="1"/>
      </cdr:nvSpPr>
      <cdr:spPr>
        <a:xfrm xmlns:a="http://schemas.openxmlformats.org/drawingml/2006/main">
          <a:off x="5688632" y="1656184"/>
          <a:ext cx="40324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4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0.22321</cdr:x>
      <cdr:y>0.24242</cdr:y>
    </cdr:from>
    <cdr:to>
      <cdr:x>0.26785</cdr:x>
      <cdr:y>0.31818</cdr:y>
    </cdr:to>
    <cdr:sp macro="" textlink="">
      <cdr:nvSpPr>
        <cdr:cNvPr id="15" name="TextBox 14"/>
        <cdr:cNvSpPr txBox="1"/>
      </cdr:nvSpPr>
      <cdr:spPr>
        <a:xfrm xmlns:a="http://schemas.openxmlformats.org/drawingml/2006/main">
          <a:off x="1800200" y="1152128"/>
          <a:ext cx="360017" cy="36001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0.14286</cdr:x>
      <cdr:y>0.31818</cdr:y>
    </cdr:from>
    <cdr:to>
      <cdr:x>0.19286</cdr:x>
      <cdr:y>0.36363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152128" y="1512168"/>
          <a:ext cx="403245" cy="2160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0.64286</cdr:x>
      <cdr:y>0.39394</cdr:y>
    </cdr:from>
    <cdr:to>
      <cdr:x>0.68286</cdr:x>
      <cdr:y>0.45454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5184576" y="1872208"/>
          <a:ext cx="32259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0.1875</cdr:x>
      <cdr:y>0.33333</cdr:y>
    </cdr:from>
    <cdr:to>
      <cdr:x>0.25857</cdr:x>
      <cdr:y>0.39394</cdr:y>
    </cdr:to>
    <cdr:sp macro="" textlink="">
      <cdr:nvSpPr>
        <cdr:cNvPr id="19" name="TextBox 18"/>
        <cdr:cNvSpPr txBox="1"/>
      </cdr:nvSpPr>
      <cdr:spPr>
        <a:xfrm xmlns:a="http://schemas.openxmlformats.org/drawingml/2006/main">
          <a:off x="1512168" y="1584176"/>
          <a:ext cx="573172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0.39286</cdr:x>
      <cdr:y>0.28788</cdr:y>
    </cdr:from>
    <cdr:to>
      <cdr:x>0.46393</cdr:x>
      <cdr:y>0.34848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3168352" y="1368152"/>
          <a:ext cx="573183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108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0.83036</cdr:x>
      <cdr:y>0.36364</cdr:y>
    </cdr:from>
    <cdr:to>
      <cdr:x>0.89036</cdr:x>
      <cdr:y>0.42424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6696744" y="1728192"/>
          <a:ext cx="483894" cy="2880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0.89286</cdr:x>
      <cdr:y>0.34848</cdr:y>
    </cdr:from>
    <cdr:to>
      <cdr:x>0.95286</cdr:x>
      <cdr:y>0.40909</cdr:y>
    </cdr:to>
    <cdr:sp macro="" textlink="">
      <cdr:nvSpPr>
        <cdr:cNvPr id="22" name="TextBox 21"/>
        <cdr:cNvSpPr txBox="1"/>
      </cdr:nvSpPr>
      <cdr:spPr>
        <a:xfrm xmlns:a="http://schemas.openxmlformats.org/drawingml/2006/main">
          <a:off x="7200800" y="1656184"/>
          <a:ext cx="483894" cy="2880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0.49107</cdr:x>
      <cdr:y>0.39394</cdr:y>
    </cdr:from>
    <cdr:to>
      <cdr:x>0.54464</cdr:x>
      <cdr:y>0.45455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960440" y="1872208"/>
          <a:ext cx="432036" cy="288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13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0.17857</cdr:x>
      <cdr:y>0.24242</cdr:y>
    </cdr:from>
    <cdr:to>
      <cdr:x>0.21428</cdr:x>
      <cdr:y>0.30303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440160" y="1152128"/>
          <a:ext cx="287997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600" b="1" dirty="0" smtClean="0"/>
            <a:t>2</a:t>
          </a:r>
          <a:endParaRPr lang="ru-RU" sz="1600" b="1" dirty="0"/>
        </a:p>
      </cdr:txBody>
    </cdr:sp>
  </cdr:relSizeAnchor>
  <cdr:relSizeAnchor xmlns:cdr="http://schemas.openxmlformats.org/drawingml/2006/chartDrawing">
    <cdr:from>
      <cdr:x>0.28571</cdr:x>
      <cdr:y>0.06061</cdr:y>
    </cdr:from>
    <cdr:to>
      <cdr:x>0.35714</cdr:x>
      <cdr:y>0.12122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304256" y="288032"/>
          <a:ext cx="57607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545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0.25</cdr:x>
      <cdr:y>0.16667</cdr:y>
    </cdr:from>
    <cdr:to>
      <cdr:x>0.32143</cdr:x>
      <cdr:y>0.22727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2016224" y="792088"/>
          <a:ext cx="576087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502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0.36607</cdr:x>
      <cdr:y>0.06061</cdr:y>
    </cdr:from>
    <cdr:to>
      <cdr:x>0.42857</cdr:x>
      <cdr:y>0.12121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952328" y="288032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600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0.46429</cdr:x>
      <cdr:y>0.34848</cdr:y>
    </cdr:from>
    <cdr:to>
      <cdr:x>0.51786</cdr:x>
      <cdr:y>0.39393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3744416" y="1656184"/>
          <a:ext cx="432036" cy="216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0.52679</cdr:x>
      <cdr:y>0.30303</cdr:y>
    </cdr:from>
    <cdr:to>
      <cdr:x>0.58929</cdr:x>
      <cdr:y>0.36363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4248472" y="1440160"/>
          <a:ext cx="50405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20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0.55357</cdr:x>
      <cdr:y>0.40909</cdr:y>
    </cdr:from>
    <cdr:to>
      <cdr:x>0.60714</cdr:x>
      <cdr:y>0.4697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4464496" y="1944216"/>
          <a:ext cx="432036" cy="28805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0.67857</cdr:x>
      <cdr:y>0.42424</cdr:y>
    </cdr:from>
    <cdr:to>
      <cdr:x>0.75</cdr:x>
      <cdr:y>0.48484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5472608" y="2016224"/>
          <a:ext cx="576076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8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0.4697</cdr:y>
    </cdr:from>
    <cdr:to>
      <cdr:x>0.85714</cdr:x>
      <cdr:y>0.5303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6264696" y="2232248"/>
          <a:ext cx="64807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ru-RU" sz="1400" b="1" dirty="0"/>
        </a:p>
      </cdr:txBody>
    </cdr:sp>
  </cdr:relSizeAnchor>
  <cdr:relSizeAnchor xmlns:cdr="http://schemas.openxmlformats.org/drawingml/2006/chartDrawing">
    <cdr:from>
      <cdr:x>0.875</cdr:x>
      <cdr:y>0.4697</cdr:y>
    </cdr:from>
    <cdr:to>
      <cdr:x>0.94643</cdr:x>
      <cdr:y>0.5303</cdr:y>
    </cdr:to>
    <cdr:sp macro="" textlink="">
      <cdr:nvSpPr>
        <cdr:cNvPr id="24" name="TextBox 23"/>
        <cdr:cNvSpPr txBox="1"/>
      </cdr:nvSpPr>
      <cdr:spPr>
        <a:xfrm xmlns:a="http://schemas.openxmlformats.org/drawingml/2006/main">
          <a:off x="7056784" y="2232248"/>
          <a:ext cx="576075" cy="2880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67</a:t>
          </a:r>
          <a:endParaRPr lang="ru-RU" sz="1400" b="1" dirty="0"/>
        </a:p>
      </cdr:txBody>
    </cdr:sp>
  </cdr:relSizeAnchor>
  <cdr:relSizeAnchor xmlns:cdr="http://schemas.openxmlformats.org/drawingml/2006/chartDrawing">
    <cdr:from>
      <cdr:x>0.77679</cdr:x>
      <cdr:y>0.42424</cdr:y>
    </cdr:from>
    <cdr:to>
      <cdr:x>0.8125</cdr:x>
      <cdr:y>0.48485</cdr:y>
    </cdr:to>
    <cdr:sp macro="" textlink="">
      <cdr:nvSpPr>
        <cdr:cNvPr id="25" name="TextBox 24"/>
        <cdr:cNvSpPr txBox="1"/>
      </cdr:nvSpPr>
      <cdr:spPr>
        <a:xfrm xmlns:a="http://schemas.openxmlformats.org/drawingml/2006/main">
          <a:off x="6264696" y="2016224"/>
          <a:ext cx="288032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ru-RU" sz="1400" b="1" dirty="0" smtClean="0"/>
            <a:t>0</a:t>
          </a:r>
          <a:endParaRPr lang="ru-RU" sz="14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935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935"/>
          </a:xfrm>
          <a:prstGeom prst="rect">
            <a:avLst/>
          </a:prstGeom>
        </p:spPr>
        <p:txBody>
          <a:bodyPr vert="horz" lIns="90928" tIns="45464" rIns="90928" bIns="45464" rtlCol="0"/>
          <a:lstStyle>
            <a:lvl1pPr algn="r">
              <a:defRPr sz="1200"/>
            </a:lvl1pPr>
          </a:lstStyle>
          <a:p>
            <a:fld id="{3D6935DE-C130-413E-AD74-782ABABE37CA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93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28" tIns="45464" rIns="90928" bIns="4546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11383"/>
            <a:ext cx="5486400" cy="4463415"/>
          </a:xfrm>
          <a:prstGeom prst="rect">
            <a:avLst/>
          </a:prstGeom>
        </p:spPr>
        <p:txBody>
          <a:bodyPr vert="horz" lIns="90928" tIns="45464" rIns="90928" bIns="4546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971800" cy="49593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21044"/>
            <a:ext cx="2971800" cy="495935"/>
          </a:xfrm>
          <a:prstGeom prst="rect">
            <a:avLst/>
          </a:prstGeom>
        </p:spPr>
        <p:txBody>
          <a:bodyPr vert="horz" lIns="90928" tIns="45464" rIns="90928" bIns="45464" rtlCol="0" anchor="b"/>
          <a:lstStyle>
            <a:lvl1pPr algn="r">
              <a:defRPr sz="1200"/>
            </a:lvl1pPr>
          </a:lstStyle>
          <a:p>
            <a:fld id="{00D3CE42-9360-4315-ACF5-020A339722A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677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785794"/>
            <a:ext cx="8235228" cy="3579309"/>
          </a:xfr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ОТЧЕТ 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о работе с обращениями граждан</a:t>
            </a:r>
            <a:br>
              <a:rPr lang="ru-RU" b="1" i="1" dirty="0" smtClean="0">
                <a:solidFill>
                  <a:srgbClr val="FFFF66"/>
                </a:solidFill>
              </a:rPr>
            </a:br>
            <a:r>
              <a:rPr lang="ru-RU" b="1" i="1" dirty="0" smtClean="0">
                <a:solidFill>
                  <a:srgbClr val="FFFF66"/>
                </a:solidFill>
              </a:rPr>
              <a:t> за </a:t>
            </a:r>
            <a:r>
              <a:rPr lang="en-US" b="1" i="1" dirty="0" smtClean="0">
                <a:solidFill>
                  <a:srgbClr val="FFFF66"/>
                </a:solidFill>
              </a:rPr>
              <a:t>I</a:t>
            </a:r>
            <a:r>
              <a:rPr lang="ru-RU" b="1" i="1" dirty="0" smtClean="0">
                <a:solidFill>
                  <a:srgbClr val="FFFF66"/>
                </a:solidFill>
              </a:rPr>
              <a:t> квартал 2017 года</a:t>
            </a:r>
            <a:endParaRPr lang="ru-RU" b="1" i="1" dirty="0">
              <a:solidFill>
                <a:srgbClr val="FFFF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5805264"/>
            <a:ext cx="49400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tx2">
                    <a:lumMod val="75000"/>
                  </a:schemeClr>
                </a:solidFill>
              </a:rPr>
              <a:t>Докладчик Кокшарова Е.В, начальник отдела организационной работы и внутренней политики</a:t>
            </a:r>
            <a:endParaRPr lang="ru-RU" sz="14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09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7478514"/>
              </p:ext>
            </p:extLst>
          </p:nvPr>
        </p:nvGraphicFramePr>
        <p:xfrm>
          <a:off x="107504" y="620688"/>
          <a:ext cx="864096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011789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269267"/>
              </p:ext>
            </p:extLst>
          </p:nvPr>
        </p:nvGraphicFramePr>
        <p:xfrm>
          <a:off x="0" y="834380"/>
          <a:ext cx="9144000" cy="6021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ru-RU" sz="2400" b="1" i="1" dirty="0">
                <a:solidFill>
                  <a:srgbClr val="FFFF00"/>
                </a:solidFill>
              </a:rPr>
              <a:t>Устные обращения граждан, в том числе выездной прием граждан </a:t>
            </a:r>
            <a:endParaRPr lang="ru-RU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2483768" y="6371649"/>
            <a:ext cx="612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ВСЕГО: 1 кв.2016 </a:t>
            </a:r>
            <a:r>
              <a:rPr lang="ru-RU" i="1" dirty="0" smtClean="0"/>
              <a:t>г.</a:t>
            </a:r>
            <a:r>
              <a:rPr lang="ru-RU" dirty="0" smtClean="0"/>
              <a:t>-13, 1 кв.2017 </a:t>
            </a:r>
            <a:r>
              <a:rPr lang="ru-RU" i="1" dirty="0" smtClean="0"/>
              <a:t>г.</a:t>
            </a:r>
            <a:r>
              <a:rPr lang="ru-RU" dirty="0" smtClean="0"/>
              <a:t>-10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2771800" y="4005064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0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0792511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600880"/>
              </p:ext>
            </p:extLst>
          </p:nvPr>
        </p:nvGraphicFramePr>
        <p:xfrm>
          <a:off x="251520" y="908720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5" y="332657"/>
            <a:ext cx="8064896" cy="936103"/>
          </a:xfrm>
        </p:spPr>
        <p:txBody>
          <a:bodyPr>
            <a:normAutofit fontScale="90000"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Письменные обращения,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85551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0"/>
            <a:ext cx="9396536" cy="836712"/>
          </a:xfrm>
        </p:spPr>
        <p:txBody>
          <a:bodyPr>
            <a:no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Тематика письменных обращений граждан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62918910"/>
              </p:ext>
            </p:extLst>
          </p:nvPr>
        </p:nvGraphicFramePr>
        <p:xfrm>
          <a:off x="179512" y="764704"/>
          <a:ext cx="871296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 flipH="1">
            <a:off x="1979712" y="242088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395</a:t>
            </a:r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272533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4383955"/>
              </p:ext>
            </p:extLst>
          </p:nvPr>
        </p:nvGraphicFramePr>
        <p:xfrm>
          <a:off x="683568" y="1916832"/>
          <a:ext cx="8064896" cy="4752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9" y="548681"/>
            <a:ext cx="7776864" cy="1152128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rgbClr val="FFFF00"/>
                </a:solidFill>
              </a:rPr>
              <a:t>Устные обращения граждан, поступившие в отраслевые (функциональные) органы</a:t>
            </a:r>
            <a:endParaRPr lang="ru-RU" sz="2800" b="1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168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8322870"/>
              </p:ext>
            </p:extLst>
          </p:nvPr>
        </p:nvGraphicFramePr>
        <p:xfrm>
          <a:off x="107504" y="1556792"/>
          <a:ext cx="8784973" cy="4535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78"/>
                <a:gridCol w="493642"/>
                <a:gridCol w="432048"/>
                <a:gridCol w="432048"/>
                <a:gridCol w="567187"/>
                <a:gridCol w="486078"/>
                <a:gridCol w="567092"/>
                <a:gridCol w="486078"/>
                <a:gridCol w="486078"/>
                <a:gridCol w="418898"/>
                <a:gridCol w="525597"/>
                <a:gridCol w="375426"/>
                <a:gridCol w="408046"/>
                <a:gridCol w="432048"/>
                <a:gridCol w="504056"/>
                <a:gridCol w="504056"/>
                <a:gridCol w="493639"/>
                <a:gridCol w="586478"/>
              </a:tblGrid>
              <a:tr h="33843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ВСЕГО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ЗАГС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жилья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коммун.хоз-ва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поддержка малого и среднего предпринимательства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строительство и ремонт дороги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здравоохранения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образования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труд  и заработная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 плата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культуры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земельные вопросы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награждения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охрана окружающей  среды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транспорт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торговли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молодая семья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разрешение на строительство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разные</a:t>
                      </a:r>
                      <a:endParaRPr lang="ru-RU" sz="14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 vert="vert270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</a:tr>
              <a:tr h="1151052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/>
                        <a:t>1266</a:t>
                      </a:r>
                      <a:endParaRPr lang="ru-RU" sz="1600" b="1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65</a:t>
                      </a:r>
                      <a:endParaRPr lang="ru-RU" sz="1400" b="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18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605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42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85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206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90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88</a:t>
                      </a:r>
                      <a:endParaRPr lang="ru-RU" sz="1400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712968" cy="1008113"/>
          </a:xfrm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FF00"/>
                </a:solidFill>
              </a:rPr>
              <a:t>Тематика устных обращений граждан</a:t>
            </a:r>
            <a:endParaRPr lang="ru-RU" sz="36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88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91264" cy="1080120"/>
          </a:xfrm>
        </p:spPr>
        <p:txBody>
          <a:bodyPr>
            <a:noAutofit/>
          </a:bodyPr>
          <a:lstStyle/>
          <a:p>
            <a:pPr algn="ctr">
              <a:lnSpc>
                <a:spcPts val="3000"/>
              </a:lnSpc>
            </a:pPr>
            <a:r>
              <a:rPr lang="ru-RU" sz="3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соблюдением порядка </a:t>
            </a:r>
            <a:r>
              <a:rPr lang="ru-RU" sz="35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00809"/>
            <a:ext cx="849694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органы и должностные лица осуществляют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соблюдением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порядка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обращений,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анализируют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обращений и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принимают меры 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 устранению причин, способствующих обращению граждан</a:t>
            </a:r>
          </a:p>
          <a:p>
            <a:pPr algn="r"/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Кодекс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административных правонарушениях предусматривает наложение штрафа </a:t>
            </a:r>
            <a:endParaRPr lang="ru-RU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5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 до 10 </a:t>
            </a:r>
            <a:r>
              <a:rPr lang="ru-RU" sz="25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тысяч </a:t>
            </a:r>
            <a:r>
              <a:rPr lang="ru-RU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рублей (ст</a:t>
            </a:r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5.59)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нарушение порядка </a:t>
            </a:r>
          </a:p>
          <a:p>
            <a:pPr algn="r"/>
            <a:r>
              <a:rPr lang="ru-RU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обращений</a:t>
            </a:r>
            <a:endParaRPr lang="ru-RU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804" y="4653136"/>
            <a:ext cx="216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2627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1196752"/>
            <a:ext cx="6196405" cy="45263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</a:rPr>
              <a:t>СПАСИБО </a:t>
            </a:r>
            <a:br>
              <a:rPr lang="ru-RU" sz="4800" dirty="0" smtClean="0">
                <a:solidFill>
                  <a:schemeClr val="tx2"/>
                </a:solidFill>
              </a:rPr>
            </a:br>
            <a:r>
              <a:rPr lang="ru-RU" sz="4800" dirty="0" smtClean="0">
                <a:solidFill>
                  <a:schemeClr val="tx2"/>
                </a:solidFill>
              </a:rPr>
              <a:t>ЗА ВНИМАНИЕ!</a:t>
            </a:r>
            <a:endParaRPr lang="ru-RU" sz="4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052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64096"/>
          </a:xfrm>
        </p:spPr>
        <p:txBody>
          <a:bodyPr/>
          <a:lstStyle/>
          <a:p>
            <a:r>
              <a:rPr lang="ru-RU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Формы обращений</a:t>
            </a: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843808" y="2204864"/>
            <a:ext cx="324232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Обращения</a:t>
            </a:r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0750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Устные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987824" y="3933056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Письменные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5901680" y="4437112"/>
            <a:ext cx="3242320" cy="10801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 форме электронного документа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Прямая со стрелкой 8"/>
          <p:cNvCxnSpPr/>
          <p:nvPr/>
        </p:nvCxnSpPr>
        <p:spPr>
          <a:xfrm flipH="1">
            <a:off x="1979714" y="2924944"/>
            <a:ext cx="1656182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99992" y="2924944"/>
            <a:ext cx="0" cy="1368152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148064" y="2852936"/>
            <a:ext cx="1872373" cy="1440160"/>
          </a:xfrm>
          <a:prstGeom prst="straightConnector1">
            <a:avLst/>
          </a:prstGeom>
          <a:ln w="22225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143508" y="1190362"/>
            <a:ext cx="871296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Обращения граждан рассматриваются в соответствии с Федеральными законами от 02.05.2006 № 59-ФЗ «О порядке рассмотрения обращений граждан Российской Федерации» и от 09.02.2009 № 8-ФЗ «Об обеспечении доступа и информации о деятельности государственных органов и органов местного самоуправления».</a:t>
            </a:r>
          </a:p>
          <a:p>
            <a:pPr algn="just"/>
            <a:r>
              <a:rPr lang="ru-RU" sz="1600" dirty="0"/>
              <a:t>         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80928"/>
            <a:ext cx="1554018" cy="15841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9824" y="4959635"/>
            <a:ext cx="1932886" cy="1440000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2280" y="2712368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521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3289" y="764704"/>
            <a:ext cx="6379111" cy="4750464"/>
          </a:xfrm>
        </p:spPr>
        <p:txBody>
          <a:bodyPr>
            <a:normAutofit fontScale="90000"/>
          </a:bodyPr>
          <a:lstStyle/>
          <a:p>
            <a:pPr algn="r"/>
            <a:r>
              <a:rPr lang="ru-RU" sz="6700" dirty="0" smtClean="0">
                <a:solidFill>
                  <a:srgbClr val="FFFF00"/>
                </a:solidFill>
                <a:effectLst/>
              </a:rPr>
              <a:t>К обращениям относятся:</a:t>
            </a:r>
            <a:br>
              <a:rPr lang="ru-RU" sz="6700" dirty="0" smtClean="0">
                <a:solidFill>
                  <a:srgbClr val="FFFF00"/>
                </a:solidFill>
                <a:effectLst/>
              </a:rPr>
            </a:br>
            <a:r>
              <a:rPr lang="ru-RU" dirty="0" smtClean="0">
                <a:solidFill>
                  <a:schemeClr val="tx1"/>
                </a:solidFill>
                <a:effectLst/>
              </a:rPr>
              <a:t/>
            </a:r>
            <a:br>
              <a:rPr lang="ru-RU" dirty="0" smtClean="0">
                <a:solidFill>
                  <a:schemeClr val="tx1"/>
                </a:solidFill>
                <a:effectLst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</a:rPr>
              <a:t>-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</a:t>
            </a: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заявления</a:t>
            </a:r>
            <a:b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жалобы</a:t>
            </a:r>
            <a:r>
              <a:rPr lang="ru-RU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i="1" dirty="0" smtClean="0">
                <a:solidFill>
                  <a:schemeClr val="tx1"/>
                </a:solidFill>
                <a:effectLst/>
              </a:rPr>
            </a:br>
            <a:endParaRPr lang="ru-RU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16832"/>
            <a:ext cx="2260466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783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  <a:effectLst/>
              </a:rPr>
              <a:t>Заявление – это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  <a:t/>
            </a:r>
            <a:br>
              <a:rPr lang="ru-RU" dirty="0" smtClean="0">
                <a:solidFill>
                  <a:schemeClr val="accent5">
                    <a:lumMod val="75000"/>
                  </a:schemeClr>
                </a:solidFill>
                <a:effectLst/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содействии в реализации его или других граждан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свобод, закрепленных конституционно, сообщение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нарушении НПА, недостатков в работе госорганов или ОМСУ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96752" y="143696"/>
            <a:ext cx="6336704" cy="234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75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764704"/>
            <a:ext cx="8136903" cy="4750464"/>
          </a:xfrm>
        </p:spPr>
        <p:txBody>
          <a:bodyPr>
            <a:normAutofit fontScale="90000"/>
          </a:bodyPr>
          <a:lstStyle/>
          <a:p>
            <a:r>
              <a:rPr lang="ru-RU" sz="5300" dirty="0" smtClean="0">
                <a:solidFill>
                  <a:srgbClr val="FFFF00"/>
                </a:solidFill>
                <a:effectLst/>
              </a:rPr>
              <a:t>Предложение – это</a:t>
            </a:r>
            <a:r>
              <a:rPr lang="ru-RU" dirty="0" smtClean="0">
                <a:solidFill>
                  <a:srgbClr val="FFFF00"/>
                </a:solidFill>
              </a:rPr>
              <a:t/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sz="3600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36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рекомендация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по совершенствованию НПА, деятельности госорганов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 ОМСУ, улучшению социально-экономической сферы и другие</a:t>
            </a:r>
            <a:r>
              <a:rPr lang="ru-RU" sz="4000" i="1" dirty="0" smtClean="0">
                <a:solidFill>
                  <a:schemeClr val="tx1"/>
                </a:solidFill>
                <a:effectLst/>
              </a:rPr>
              <a:t/>
            </a:r>
            <a:br>
              <a:rPr lang="ru-RU" sz="4000" i="1" dirty="0" smtClean="0">
                <a:solidFill>
                  <a:schemeClr val="tx1"/>
                </a:solidFill>
                <a:effectLst/>
              </a:rPr>
            </a:br>
            <a:endParaRPr lang="ru-RU" sz="4000" i="1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8640"/>
            <a:ext cx="1800200" cy="2520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958134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424935" cy="5616624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    </a:t>
            </a:r>
            <a:r>
              <a:rPr lang="ru-RU" sz="4800" b="1" dirty="0" smtClean="0">
                <a:solidFill>
                  <a:srgbClr val="FFFF00"/>
                </a:solidFill>
                <a:effectLst/>
              </a:rPr>
              <a:t>Жалоба – это</a:t>
            </a:r>
            <a:r>
              <a:rPr lang="ru-RU" sz="4800" b="1" dirty="0" smtClean="0">
                <a:solidFill>
                  <a:srgbClr val="FFFF00"/>
                </a:solidFill>
              </a:rPr>
              <a:t/>
            </a:r>
            <a:br>
              <a:rPr lang="ru-RU" sz="4800" b="1" dirty="0" smtClean="0">
                <a:solidFill>
                  <a:srgbClr val="FFFF00"/>
                </a:solidFill>
              </a:rPr>
            </a:br>
            <a: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ru-RU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просьба гражданина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о восстановлении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защите его (или других лиц) нарушенных прав </a:t>
            </a:r>
            <a:br>
              <a:rPr lang="ru-RU" sz="4000" dirty="0" smtClean="0">
                <a:solidFill>
                  <a:schemeClr val="tx1"/>
                </a:solidFill>
                <a:effectLst/>
              </a:rPr>
            </a:br>
            <a:r>
              <a:rPr lang="ru-RU" sz="4000" dirty="0" smtClean="0">
                <a:solidFill>
                  <a:schemeClr val="tx1"/>
                </a:solidFill>
                <a:effectLst/>
              </a:rPr>
              <a:t>или законных интересов </a:t>
            </a:r>
            <a:endParaRPr lang="ru-RU" sz="4000" dirty="0">
              <a:solidFill>
                <a:schemeClr val="tx1"/>
              </a:solidFill>
              <a:effectLst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764704"/>
            <a:ext cx="2808312" cy="1969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871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9872" y="836712"/>
            <a:ext cx="5400600" cy="1152128"/>
          </a:xfrm>
        </p:spPr>
        <p:txBody>
          <a:bodyPr>
            <a:noAutofit/>
          </a:bodyPr>
          <a:lstStyle/>
          <a:p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результатов </a:t>
            </a:r>
            <a:b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5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рассмотрения </a:t>
            </a:r>
            <a:r>
              <a:rPr lang="ru-RU" sz="35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обращений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68784" y="2132856"/>
            <a:ext cx="855168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1000"/>
              </a:lnSpc>
            </a:pPr>
            <a:r>
              <a:rPr lang="ru-RU" sz="2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ts val="1600"/>
              </a:lnSpc>
            </a:pPr>
            <a:endParaRPr lang="ru-RU" sz="2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ts val="1600"/>
              </a:lnSpc>
            </a:pPr>
            <a:endParaRPr lang="ru-RU" sz="27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8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признано целесообразным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, заявление или жалоба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обоснованными и подлежащими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удовлетворению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разъяснено»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предложения, заявления или жалобы заявитель проинформирован о порядке их реализации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или удовлетворения</a:t>
            </a:r>
          </a:p>
          <a:p>
            <a:pPr>
              <a:buClr>
                <a:schemeClr val="accent5">
                  <a:lumMod val="75000"/>
                </a:schemeClr>
              </a:buClr>
            </a:pPr>
            <a:endParaRPr lang="ru-RU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lnSpc>
                <a:spcPts val="1600"/>
              </a:lnSpc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ü"/>
            </a:pPr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поддержано» </a:t>
            </a:r>
            <a:r>
              <a:rPr lang="ru-RU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 означает, что по результатам рассмотрения предложение признано нецелесообразным, заявление или жалоба – необоснованными </a:t>
            </a: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не подлежащими удовлетворению</a:t>
            </a:r>
            <a:endParaRPr lang="ru-R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7332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467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856984" cy="1052736"/>
          </a:xfrm>
        </p:spPr>
        <p:txBody>
          <a:bodyPr>
            <a:noAutofit/>
          </a:bodyPr>
          <a:lstStyle/>
          <a:p>
            <a:r>
              <a:rPr lang="ru-RU" sz="2600" b="1" i="1" dirty="0" smtClean="0">
                <a:solidFill>
                  <a:srgbClr val="FFFF00"/>
                </a:solidFill>
              </a:rPr>
              <a:t>Письменные обращения граждан, </a:t>
            </a:r>
            <a:br>
              <a:rPr lang="ru-RU" sz="2600" b="1" i="1" dirty="0" smtClean="0">
                <a:solidFill>
                  <a:srgbClr val="FFFF00"/>
                </a:solidFill>
              </a:rPr>
            </a:br>
            <a:r>
              <a:rPr lang="ru-RU" sz="2600" b="1" i="1" dirty="0" smtClean="0">
                <a:solidFill>
                  <a:srgbClr val="FFFF00"/>
                </a:solidFill>
              </a:rPr>
              <a:t>поступившие на имя главы района- главы администрации </a:t>
            </a:r>
            <a:endParaRPr lang="ru-RU" sz="2600" b="1" i="1" dirty="0">
              <a:solidFill>
                <a:srgbClr val="FFFF00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037967105"/>
              </p:ext>
            </p:extLst>
          </p:nvPr>
        </p:nvGraphicFramePr>
        <p:xfrm>
          <a:off x="251520" y="1340768"/>
          <a:ext cx="8712968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40499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640960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sz="1400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лично от граждан или через интернет приемную Пермского края-</a:t>
            </a:r>
            <a:r>
              <a:rPr lang="ru-RU" b="1" dirty="0" smtClean="0">
                <a:solidFill>
                  <a:srgbClr val="003DB8"/>
                </a:solidFill>
              </a:rPr>
              <a:t>11</a:t>
            </a:r>
            <a:r>
              <a:rPr lang="ru-RU" dirty="0" smtClean="0">
                <a:solidFill>
                  <a:srgbClr val="003DB8"/>
                </a:solidFill>
              </a:rPr>
              <a:t>  (из них: коллективные– 2, через депутатов-</a:t>
            </a:r>
            <a:r>
              <a:rPr lang="ru-RU" b="1" dirty="0" smtClean="0">
                <a:solidFill>
                  <a:srgbClr val="003DB8"/>
                </a:solidFill>
              </a:rPr>
              <a:t>1)</a:t>
            </a:r>
            <a:r>
              <a:rPr lang="ru-RU" dirty="0" smtClean="0">
                <a:solidFill>
                  <a:srgbClr val="003DB8"/>
                </a:solidFill>
              </a:rPr>
              <a:t> ;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Полномочного представителя Президента РФ в Приволжском федеральном округе-</a:t>
            </a:r>
            <a:r>
              <a:rPr lang="ru-RU" b="1" i="1" dirty="0" smtClean="0">
                <a:solidFill>
                  <a:srgbClr val="003DB8"/>
                </a:solidFill>
              </a:rPr>
              <a:t>0</a:t>
            </a:r>
            <a:r>
              <a:rPr lang="ru-RU" i="1" dirty="0" smtClean="0">
                <a:solidFill>
                  <a:srgbClr val="003DB8"/>
                </a:solidFill>
              </a:rPr>
              <a:t> 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3DB8"/>
                </a:solidFill>
              </a:rPr>
              <a:t>через Министерство округа Пермского края-</a:t>
            </a:r>
            <a:r>
              <a:rPr lang="ru-RU" b="1" dirty="0" smtClean="0">
                <a:solidFill>
                  <a:srgbClr val="003DB8"/>
                </a:solidFill>
              </a:rPr>
              <a:t>2</a:t>
            </a:r>
            <a:r>
              <a:rPr lang="ru-RU" dirty="0" smtClean="0">
                <a:solidFill>
                  <a:srgbClr val="003DB8"/>
                </a:solidFill>
              </a:rPr>
              <a:t>, </a:t>
            </a:r>
          </a:p>
          <a:p>
            <a:pPr marL="0" indent="0" algn="just">
              <a:buNone/>
            </a:pPr>
            <a:r>
              <a:rPr lang="ru-RU" sz="2200" dirty="0" smtClean="0">
                <a:solidFill>
                  <a:srgbClr val="003DB8"/>
                </a:solidFill>
              </a:rPr>
              <a:t>через Правительство и Министерства Пермского края  – </a:t>
            </a:r>
            <a:r>
              <a:rPr lang="ru-RU" sz="2200" b="1" dirty="0" smtClean="0">
                <a:solidFill>
                  <a:srgbClr val="003DB8"/>
                </a:solidFill>
              </a:rPr>
              <a:t>2</a:t>
            </a:r>
            <a:r>
              <a:rPr lang="ru-RU" sz="2200" dirty="0" smtClean="0">
                <a:solidFill>
                  <a:srgbClr val="003DB8"/>
                </a:solidFill>
              </a:rPr>
              <a:t> , </a:t>
            </a:r>
          </a:p>
          <a:p>
            <a:pPr marL="0" indent="0" algn="just">
              <a:buNone/>
            </a:pPr>
            <a:r>
              <a:rPr lang="ru-RU" dirty="0">
                <a:solidFill>
                  <a:srgbClr val="003DB8"/>
                </a:solidFill>
              </a:rPr>
              <a:t>ч</a:t>
            </a:r>
            <a:r>
              <a:rPr lang="ru-RU" dirty="0" smtClean="0">
                <a:solidFill>
                  <a:srgbClr val="003DB8"/>
                </a:solidFill>
              </a:rPr>
              <a:t>ерез уполномоченного по правам ребенка-</a:t>
            </a:r>
            <a:r>
              <a:rPr lang="ru-RU" b="1" dirty="0" smtClean="0">
                <a:solidFill>
                  <a:srgbClr val="003DB8"/>
                </a:solidFill>
              </a:rPr>
              <a:t>0</a:t>
            </a:r>
            <a:r>
              <a:rPr lang="ru-RU" dirty="0" smtClean="0">
                <a:solidFill>
                  <a:srgbClr val="003DB8"/>
                </a:solidFill>
              </a:rPr>
              <a:t>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40959" cy="1080119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rgbClr val="FFFF66"/>
                </a:solidFill>
              </a:rPr>
              <a:t>ВСЕГО ПОСТУПИЛО-15 </a:t>
            </a:r>
            <a:r>
              <a:rPr lang="ru-RU" sz="3200" b="1" i="1" dirty="0" smtClean="0">
                <a:solidFill>
                  <a:srgbClr val="002060"/>
                </a:solidFill>
              </a:rPr>
              <a:t/>
            </a:r>
            <a:br>
              <a:rPr lang="ru-RU" sz="3200" b="1" i="1" dirty="0" smtClean="0">
                <a:solidFill>
                  <a:srgbClr val="002060"/>
                </a:solidFill>
              </a:rPr>
            </a:br>
            <a:r>
              <a:rPr lang="ru-RU" sz="3200" i="1" dirty="0" smtClean="0">
                <a:solidFill>
                  <a:srgbClr val="002060"/>
                </a:solidFill>
              </a:rPr>
              <a:t>за 1 квартал 2017 года</a:t>
            </a:r>
            <a:endParaRPr lang="ru-RU" sz="3200" i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3002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3962</TotalTime>
  <Words>467</Words>
  <Application>Microsoft Office PowerPoint</Application>
  <PresentationFormat>Экран (4:3)</PresentationFormat>
  <Paragraphs>178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Волна</vt:lpstr>
      <vt:lpstr> ОТЧЕТ  о работе с обращениями граждан  за I квартал 2017 года</vt:lpstr>
      <vt:lpstr>Формы обращений</vt:lpstr>
      <vt:lpstr>К обращениям относятся:  - предложения - заявления - жалобы </vt:lpstr>
      <vt:lpstr>Заявление – это  просьба гражданина  о содействии в реализации его или других граждан прав  и свобод, закрепленных конституционно, сообщение  о нарушении НПА, недостатков в работе госорганов или ОМСУ </vt:lpstr>
      <vt:lpstr>Предложение – это  рекомендация гражданина  по совершенствованию НПА, деятельности госорганов  и ОМСУ, улучшению социально-экономической сферы и другие </vt:lpstr>
      <vt:lpstr>     Жалоба – это  просьба гражданина  о восстановлении  или защите его (или других лиц) нарушенных прав  или законных интересов </vt:lpstr>
      <vt:lpstr>Виды результатов  рассмотрения обращений</vt:lpstr>
      <vt:lpstr>Письменные обращения граждан,  поступившие на имя главы района- главы администрации </vt:lpstr>
      <vt:lpstr>ВСЕГО ПОСТУПИЛО-15  за 1 квартал 2017 года</vt:lpstr>
      <vt:lpstr>Тематика письменных обращений граждан</vt:lpstr>
      <vt:lpstr>Устные обращения граждан, в том числе выездной прием граждан </vt:lpstr>
      <vt:lpstr>Письменные обращения, поступившие в отраслевые (функциональные) органы</vt:lpstr>
      <vt:lpstr>Тематика письменных обращений граждан</vt:lpstr>
      <vt:lpstr>Устные обращения граждан, поступившие в отраслевые (функциональные) органы</vt:lpstr>
      <vt:lpstr>Тематика устных обращений граждан</vt:lpstr>
      <vt:lpstr>Контроль за соблюдением порядка рассмотрения обращений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Письменные обращения граждан, поступившие в поселения</dc:title>
  <dc:creator>Коksharova EV</dc:creator>
  <cp:lastModifiedBy>KokcharovaEV</cp:lastModifiedBy>
  <cp:revision>288</cp:revision>
  <cp:lastPrinted>2017-04-19T08:12:31Z</cp:lastPrinted>
  <dcterms:modified xsi:type="dcterms:W3CDTF">2017-05-17T10:43:58Z</dcterms:modified>
</cp:coreProperties>
</file>