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6" r:id="rId1"/>
  </p:sldMasterIdLst>
  <p:notesMasterIdLst>
    <p:notesMasterId r:id="rId21"/>
  </p:notesMasterIdLst>
  <p:handoutMasterIdLst>
    <p:handoutMasterId r:id="rId22"/>
  </p:handoutMasterIdLst>
  <p:sldIdLst>
    <p:sldId id="260" r:id="rId2"/>
    <p:sldId id="289" r:id="rId3"/>
    <p:sldId id="296" r:id="rId4"/>
    <p:sldId id="293" r:id="rId5"/>
    <p:sldId id="292" r:id="rId6"/>
    <p:sldId id="297" r:id="rId7"/>
    <p:sldId id="298" r:id="rId8"/>
    <p:sldId id="275" r:id="rId9"/>
    <p:sldId id="313" r:id="rId10"/>
    <p:sldId id="282" r:id="rId11"/>
    <p:sldId id="287" r:id="rId12"/>
    <p:sldId id="288" r:id="rId13"/>
    <p:sldId id="283" r:id="rId14"/>
    <p:sldId id="263" r:id="rId15"/>
    <p:sldId id="284" r:id="rId16"/>
    <p:sldId id="279" r:id="rId17"/>
    <p:sldId id="311" r:id="rId18"/>
    <p:sldId id="316" r:id="rId19"/>
    <p:sldId id="303" r:id="rId20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B8"/>
    <a:srgbClr val="FFFF66"/>
    <a:srgbClr val="2012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2203" autoAdjust="0"/>
  </p:normalViewPr>
  <p:slideViewPr>
    <p:cSldViewPr>
      <p:cViewPr>
        <p:scale>
          <a:sx n="110" d="100"/>
          <a:sy n="110" d="100"/>
        </p:scale>
        <p:origin x="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20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8546981681348842E-3"/>
          <c:y val="5.4000410210831276E-4"/>
          <c:w val="0.77029223491879406"/>
          <c:h val="0.86650557345480128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1 квартал 2018 года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rgbClr val="7030A0"/>
                </a:solidFill>
              </a:ln>
            </c:spPr>
          </c:dPt>
          <c:cat>
            <c:strRef>
              <c:f>Лист1!$A$2:$A$5</c:f>
              <c:strCache>
                <c:ptCount val="4"/>
                <c:pt idx="0">
                  <c:v>Разъяснено</c:v>
                </c:pt>
                <c:pt idx="1">
                  <c:v>Удовлетворено</c:v>
                </c:pt>
                <c:pt idx="2">
                  <c:v>Отказано</c:v>
                </c:pt>
                <c:pt idx="3">
                  <c:v>Перенаправлено по компетенции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one"/>
        <c:axId val="4408832"/>
        <c:axId val="4410368"/>
        <c:axId val="0"/>
      </c:bar3DChart>
      <c:catAx>
        <c:axId val="4408832"/>
        <c:scaling>
          <c:orientation val="minMax"/>
        </c:scaling>
        <c:delete val="0"/>
        <c:axPos val="b"/>
        <c:majorTickMark val="out"/>
        <c:minorTickMark val="none"/>
        <c:tickLblPos val="nextTo"/>
        <c:crossAx val="4410368"/>
        <c:crosses val="autoZero"/>
        <c:auto val="1"/>
        <c:lblAlgn val="ctr"/>
        <c:lblOffset val="100"/>
        <c:noMultiLvlLbl val="0"/>
      </c:catAx>
      <c:valAx>
        <c:axId val="4410368"/>
        <c:scaling>
          <c:orientation val="minMax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4088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167185127578417E-2"/>
          <c:y val="0"/>
          <c:w val="0.66744470521793875"/>
          <c:h val="0.995781633431252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письменные</c:v>
                </c:pt>
              </c:strCache>
            </c:strRef>
          </c:tx>
          <c:explosion val="11"/>
          <c:dPt>
            <c:idx val="2"/>
            <c:bubble3D val="0"/>
          </c:dPt>
          <c:dPt>
            <c:idx val="4"/>
            <c:bubble3D val="0"/>
          </c:dPt>
          <c:cat>
            <c:strRef>
              <c:f>Лист1!$A$2:$A$9</c:f>
              <c:strCache>
                <c:ptCount val="8"/>
                <c:pt idx="0">
                  <c:v>строительство и ремонт</c:v>
                </c:pt>
                <c:pt idx="1">
                  <c:v>образование</c:v>
                </c:pt>
                <c:pt idx="2">
                  <c:v>здравоохранение</c:v>
                </c:pt>
                <c:pt idx="3">
                  <c:v>дороги</c:v>
                </c:pt>
                <c:pt idx="4">
                  <c:v>газификация</c:v>
                </c:pt>
                <c:pt idx="5">
                  <c:v>жилье</c:v>
                </c:pt>
                <c:pt idx="6">
                  <c:v>землепользование</c:v>
                </c:pt>
                <c:pt idx="7">
                  <c:v>иное 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0</c:v>
                </c:pt>
                <c:pt idx="5">
                  <c:v>3</c:v>
                </c:pt>
                <c:pt idx="6">
                  <c:v>0</c:v>
                </c:pt>
                <c:pt idx="7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771981627296585E-2"/>
          <c:y val="4.4266442661437221E-2"/>
          <c:w val="0.69491546369203849"/>
          <c:h val="0.590968576822766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 2018</c:v>
                </c:pt>
              </c:strCache>
            </c:strRef>
          </c:tx>
          <c:spPr>
            <a:ln>
              <a:solidFill>
                <a:srgbClr val="003DB8"/>
              </a:solidFill>
            </a:ln>
          </c:spPr>
          <c:invertIfNegative val="0"/>
          <c:dPt>
            <c:idx val="4"/>
            <c:invertIfNegative val="0"/>
            <c:bubble3D val="0"/>
            <c:explosion val="20"/>
          </c:dPt>
          <c:cat>
            <c:strRef>
              <c:f>Лист1!$A$2:$A$11</c:f>
              <c:strCache>
                <c:ptCount val="10"/>
                <c:pt idx="0">
                  <c:v>жилье</c:v>
                </c:pt>
                <c:pt idx="1">
                  <c:v>строит-во и ремонт дорог</c:v>
                </c:pt>
                <c:pt idx="2">
                  <c:v>трудоустройство</c:v>
                </c:pt>
                <c:pt idx="3">
                  <c:v>древесина</c:v>
                </c:pt>
                <c:pt idx="4">
                  <c:v>земельные вопросы</c:v>
                </c:pt>
                <c:pt idx="5">
                  <c:v>образование</c:v>
                </c:pt>
                <c:pt idx="6">
                  <c:v>молодая семья</c:v>
                </c:pt>
                <c:pt idx="7">
                  <c:v>дороги</c:v>
                </c:pt>
                <c:pt idx="8">
                  <c:v>здравоохранение</c:v>
                </c:pt>
                <c:pt idx="9">
                  <c:v>иное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5</c:v>
                </c:pt>
                <c:pt idx="8">
                  <c:v>0</c:v>
                </c:pt>
                <c:pt idx="9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24896"/>
        <c:axId val="57938688"/>
      </c:barChart>
      <c:catAx>
        <c:axId val="6224896"/>
        <c:scaling>
          <c:orientation val="minMax"/>
        </c:scaling>
        <c:delete val="0"/>
        <c:axPos val="b"/>
        <c:majorTickMark val="out"/>
        <c:minorTickMark val="none"/>
        <c:tickLblPos val="nextTo"/>
        <c:crossAx val="57938688"/>
        <c:crosses val="autoZero"/>
        <c:auto val="1"/>
        <c:lblAlgn val="ctr"/>
        <c:lblOffset val="100"/>
        <c:noMultiLvlLbl val="0"/>
      </c:catAx>
      <c:valAx>
        <c:axId val="57938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248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278501462800446E-2"/>
          <c:y val="2.5852261141167156E-2"/>
          <c:w val="0.90584252212717109"/>
          <c:h val="0.7421990032049884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Лист1!$A$3:$A$13</c:f>
              <c:strCache>
                <c:ptCount val="11"/>
                <c:pt idx="0">
                  <c:v>Рук.аппарата</c:v>
                </c:pt>
                <c:pt idx="1">
                  <c:v>Экономика</c:v>
                </c:pt>
                <c:pt idx="2">
                  <c:v>Комитет</c:v>
                </c:pt>
                <c:pt idx="3">
                  <c:v>Архив</c:v>
                </c:pt>
                <c:pt idx="4">
                  <c:v>ФУ</c:v>
                </c:pt>
                <c:pt idx="5">
                  <c:v>Культура</c:v>
                </c:pt>
                <c:pt idx="6">
                  <c:v>Образование</c:v>
                </c:pt>
                <c:pt idx="7">
                  <c:v>МКУ "УКС"</c:v>
                </c:pt>
                <c:pt idx="8">
                  <c:v>СРСП</c:v>
                </c:pt>
                <c:pt idx="9">
                  <c:v>ЗАГС</c:v>
                </c:pt>
                <c:pt idx="10">
                  <c:v>Всего</c:v>
                </c:pt>
              </c:strCache>
            </c:strRef>
          </c:cat>
          <c:val>
            <c:numRef>
              <c:f>Лист1!$B$3:$B$13</c:f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1 кв.2018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</c:spPr>
          <c:invertIfNegative val="0"/>
          <c:cat>
            <c:strRef>
              <c:f>Лист1!$A$3:$A$13</c:f>
              <c:strCache>
                <c:ptCount val="11"/>
                <c:pt idx="0">
                  <c:v>Рук.аппарата</c:v>
                </c:pt>
                <c:pt idx="1">
                  <c:v>Экономика</c:v>
                </c:pt>
                <c:pt idx="2">
                  <c:v>Комитет</c:v>
                </c:pt>
                <c:pt idx="3">
                  <c:v>Архив</c:v>
                </c:pt>
                <c:pt idx="4">
                  <c:v>ФУ</c:v>
                </c:pt>
                <c:pt idx="5">
                  <c:v>Культура</c:v>
                </c:pt>
                <c:pt idx="6">
                  <c:v>Образование</c:v>
                </c:pt>
                <c:pt idx="7">
                  <c:v>МКУ "УКС"</c:v>
                </c:pt>
                <c:pt idx="8">
                  <c:v>СРСП</c:v>
                </c:pt>
                <c:pt idx="9">
                  <c:v>ЗАГС</c:v>
                </c:pt>
                <c:pt idx="10">
                  <c:v>Всего</c:v>
                </c:pt>
              </c:strCache>
            </c:strRef>
          </c:cat>
          <c:val>
            <c:numRef>
              <c:f>Лист1!$C$3:$C$13</c:f>
              <c:numCache>
                <c:formatCode>General</c:formatCode>
                <c:ptCount val="11"/>
                <c:pt idx="0">
                  <c:v>0</c:v>
                </c:pt>
                <c:pt idx="1">
                  <c:v>35</c:v>
                </c:pt>
                <c:pt idx="2">
                  <c:v>150</c:v>
                </c:pt>
                <c:pt idx="3">
                  <c:v>659</c:v>
                </c:pt>
                <c:pt idx="4">
                  <c:v>2</c:v>
                </c:pt>
                <c:pt idx="5">
                  <c:v>7</c:v>
                </c:pt>
                <c:pt idx="6">
                  <c:v>222</c:v>
                </c:pt>
                <c:pt idx="7">
                  <c:v>8</c:v>
                </c:pt>
                <c:pt idx="8">
                  <c:v>15</c:v>
                </c:pt>
                <c:pt idx="9">
                  <c:v>534</c:v>
                </c:pt>
                <c:pt idx="10">
                  <c:v>1632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62458880"/>
        <c:axId val="62706432"/>
        <c:axId val="0"/>
      </c:bar3DChart>
      <c:catAx>
        <c:axId val="62458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2706432"/>
        <c:crosses val="autoZero"/>
        <c:auto val="1"/>
        <c:lblAlgn val="ctr"/>
        <c:lblOffset val="100"/>
        <c:noMultiLvlLbl val="0"/>
      </c:catAx>
      <c:valAx>
        <c:axId val="627064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624588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958657486174637E-2"/>
          <c:y val="3.569241251675271E-2"/>
          <c:w val="0.91304137503240379"/>
          <c:h val="0.5851580837009671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кв.2018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Лист1!$A$2:$A$14</c:f>
              <c:strCache>
                <c:ptCount val="13"/>
                <c:pt idx="0">
                  <c:v>ЗАГС</c:v>
                </c:pt>
                <c:pt idx="1">
                  <c:v>земельные вопросы</c:v>
                </c:pt>
                <c:pt idx="2">
                  <c:v>труд и заработная плата</c:v>
                </c:pt>
                <c:pt idx="3">
                  <c:v>жилье</c:v>
                </c:pt>
                <c:pt idx="4">
                  <c:v>строит. и ремонт дорог</c:v>
                </c:pt>
                <c:pt idx="5">
                  <c:v>коммунальное хозяйство</c:v>
                </c:pt>
                <c:pt idx="6">
                  <c:v>образования</c:v>
                </c:pt>
                <c:pt idx="7">
                  <c:v>награждения</c:v>
                </c:pt>
                <c:pt idx="8">
                  <c:v>дети-сироты</c:v>
                </c:pt>
                <c:pt idx="9">
                  <c:v>молодая семья</c:v>
                </c:pt>
                <c:pt idx="10">
                  <c:v>разрешение на строит-во</c:v>
                </c:pt>
                <c:pt idx="11">
                  <c:v>иное</c:v>
                </c:pt>
                <c:pt idx="12">
                  <c:v>ВСЕГО: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534</c:v>
                </c:pt>
                <c:pt idx="1">
                  <c:v>161</c:v>
                </c:pt>
                <c:pt idx="2">
                  <c:v>664</c:v>
                </c:pt>
                <c:pt idx="3">
                  <c:v>15</c:v>
                </c:pt>
                <c:pt idx="4">
                  <c:v>8</c:v>
                </c:pt>
                <c:pt idx="5">
                  <c:v>0</c:v>
                </c:pt>
                <c:pt idx="6">
                  <c:v>170</c:v>
                </c:pt>
                <c:pt idx="7">
                  <c:v>0</c:v>
                </c:pt>
                <c:pt idx="8">
                  <c:v>10</c:v>
                </c:pt>
                <c:pt idx="9">
                  <c:v>26</c:v>
                </c:pt>
                <c:pt idx="10">
                  <c:v>34</c:v>
                </c:pt>
                <c:pt idx="11">
                  <c:v>10</c:v>
                </c:pt>
                <c:pt idx="12">
                  <c:v>1632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00632832"/>
        <c:axId val="100631296"/>
        <c:axId val="0"/>
      </c:bar3DChart>
      <c:valAx>
        <c:axId val="100631296"/>
        <c:scaling>
          <c:orientation val="minMax"/>
          <c:max val="30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00632832"/>
        <c:crosses val="autoZero"/>
        <c:crossBetween val="between"/>
      </c:valAx>
      <c:catAx>
        <c:axId val="10063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0631296"/>
        <c:crosses val="autoZero"/>
        <c:auto val="0"/>
        <c:lblAlgn val="ctr"/>
        <c:lblOffset val="100"/>
        <c:noMultiLvlLbl val="0"/>
      </c:catAx>
      <c:spPr>
        <a:solidFill>
          <a:schemeClr val="accent1">
            <a:lumMod val="40000"/>
            <a:lumOff val="60000"/>
          </a:schemeClr>
        </a:solidFill>
      </c:spPr>
    </c:plotArea>
    <c:legend>
      <c:legendPos val="b"/>
      <c:layout>
        <c:manualLayout>
          <c:xMode val="edge"/>
          <c:yMode val="edge"/>
          <c:x val="0.65872260749723854"/>
          <c:y val="2.7166636899697547E-2"/>
          <c:w val="0.32976636855164243"/>
          <c:h val="7.535924278455699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кв.2018</c:v>
                </c:pt>
              </c:strCache>
            </c:strRef>
          </c:tx>
          <c:marker>
            <c:symbol val="none"/>
          </c:marker>
          <c:cat>
            <c:strRef>
              <c:f>Лист1!$A$2:$A$14</c:f>
              <c:strCache>
                <c:ptCount val="13"/>
                <c:pt idx="0">
                  <c:v>Ванькова Л.В.</c:v>
                </c:pt>
                <c:pt idx="1">
                  <c:v>ФУ</c:v>
                </c:pt>
                <c:pt idx="2">
                  <c:v>Экономика</c:v>
                </c:pt>
                <c:pt idx="3">
                  <c:v>Комитет</c:v>
                </c:pt>
                <c:pt idx="4">
                  <c:v>Архив</c:v>
                </c:pt>
                <c:pt idx="5">
                  <c:v>Культура</c:v>
                </c:pt>
                <c:pt idx="6">
                  <c:v>Образование</c:v>
                </c:pt>
                <c:pt idx="7">
                  <c:v>МКУ "УКС"</c:v>
                </c:pt>
                <c:pt idx="8">
                  <c:v>Отдел СРСП</c:v>
                </c:pt>
                <c:pt idx="9">
                  <c:v>Юрид.отдел</c:v>
                </c:pt>
                <c:pt idx="10">
                  <c:v>Отдел ОР и ВП</c:v>
                </c:pt>
                <c:pt idx="11">
                  <c:v>ЗАГС</c:v>
                </c:pt>
                <c:pt idx="12">
                  <c:v>ВСЕГО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3</c:v>
                </c:pt>
                <c:pt idx="1">
                  <c:v>0</c:v>
                </c:pt>
                <c:pt idx="2">
                  <c:v>510</c:v>
                </c:pt>
                <c:pt idx="3">
                  <c:v>250</c:v>
                </c:pt>
                <c:pt idx="4">
                  <c:v>0</c:v>
                </c:pt>
                <c:pt idx="5">
                  <c:v>0</c:v>
                </c:pt>
                <c:pt idx="6">
                  <c:v>5</c:v>
                </c:pt>
                <c:pt idx="7">
                  <c:v>6</c:v>
                </c:pt>
                <c:pt idx="8">
                  <c:v>0</c:v>
                </c:pt>
                <c:pt idx="9">
                  <c:v>2</c:v>
                </c:pt>
                <c:pt idx="10">
                  <c:v>2</c:v>
                </c:pt>
                <c:pt idx="11">
                  <c:v>65</c:v>
                </c:pt>
                <c:pt idx="12">
                  <c:v>843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9265408"/>
        <c:axId val="166146816"/>
      </c:lineChart>
      <c:catAx>
        <c:axId val="149265408"/>
        <c:scaling>
          <c:orientation val="minMax"/>
        </c:scaling>
        <c:delete val="0"/>
        <c:axPos val="b"/>
        <c:majorTickMark val="none"/>
        <c:minorTickMark val="none"/>
        <c:tickLblPos val="nextTo"/>
        <c:crossAx val="166146816"/>
        <c:crosses val="autoZero"/>
        <c:auto val="1"/>
        <c:lblAlgn val="ctr"/>
        <c:lblOffset val="100"/>
        <c:noMultiLvlLbl val="0"/>
      </c:catAx>
      <c:valAx>
        <c:axId val="1661468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492654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0.19512</cdr:x>
      <cdr:y>0.25641</cdr:y>
    </cdr:from>
    <cdr:to>
      <cdr:x>0.2439</cdr:x>
      <cdr:y>0.29487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28192" y="1440160"/>
          <a:ext cx="43204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0.45455</cdr:x>
      <cdr:y>0.46667</cdr:y>
    </cdr:from>
    <cdr:to>
      <cdr:x>0.48707</cdr:x>
      <cdr:y>0.52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960440" y="2520280"/>
          <a:ext cx="2833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0.57025</cdr:x>
      <cdr:y>0.32394</cdr:y>
    </cdr:from>
    <cdr:to>
      <cdr:x>0.62716</cdr:x>
      <cdr:y>0.40394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968552" y="1656184"/>
          <a:ext cx="495855" cy="4090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0.70248</cdr:x>
      <cdr:y>0.01333</cdr:y>
    </cdr:from>
    <cdr:to>
      <cdr:x>0.98011</cdr:x>
      <cdr:y>0.13333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120680" y="71990"/>
          <a:ext cx="2418987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ВСЕГО:  -8 обращений</a:t>
          </a:r>
        </a:p>
      </cdr:txBody>
    </cdr:sp>
  </cdr:relSizeAnchor>
  <cdr:relSizeAnchor xmlns:cdr="http://schemas.openxmlformats.org/drawingml/2006/chartDrawing">
    <cdr:from>
      <cdr:x>0.42975</cdr:x>
      <cdr:y>0.49296</cdr:y>
    </cdr:from>
    <cdr:to>
      <cdr:x>0.47933</cdr:x>
      <cdr:y>0.54629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744416" y="2520280"/>
          <a:ext cx="431989" cy="272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0.31405</cdr:x>
      <cdr:y>0.38028</cdr:y>
    </cdr:from>
    <cdr:to>
      <cdr:x>0.35537</cdr:x>
      <cdr:y>0.43662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736304" y="1944217"/>
          <a:ext cx="360040" cy="288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6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0.39669</cdr:x>
      <cdr:y>0.4507</cdr:y>
    </cdr:from>
    <cdr:to>
      <cdr:x>0.45455</cdr:x>
      <cdr:y>0.49296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456384" y="2304256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0.65289</cdr:x>
      <cdr:y>0.50704</cdr:y>
    </cdr:from>
    <cdr:to>
      <cdr:x>0.69421</cdr:x>
      <cdr:y>0.5493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688632" y="2592288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0.56667</cdr:x>
      <cdr:y>0.46543</cdr:y>
    </cdr:from>
    <cdr:to>
      <cdr:x>0.625</cdr:x>
      <cdr:y>0.52749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96544" y="2160240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0.49167</cdr:x>
      <cdr:y>0.50227</cdr:y>
    </cdr:from>
    <cdr:to>
      <cdr:x>0.55</cdr:x>
      <cdr:y>0.57402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48472" y="3024336"/>
          <a:ext cx="504027" cy="432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4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0.50833</cdr:x>
      <cdr:y>0.44248</cdr:y>
    </cdr:from>
    <cdr:to>
      <cdr:x>0.56666</cdr:x>
      <cdr:y>0.56207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392488" y="2664296"/>
          <a:ext cx="504027" cy="720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0.225</cdr:x>
      <cdr:y>0.50227</cdr:y>
    </cdr:from>
    <cdr:to>
      <cdr:x>0.275</cdr:x>
      <cdr:y>0.58675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944216" y="3024336"/>
          <a:ext cx="432048" cy="508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3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0.06667</cdr:x>
      <cdr:y>0.37073</cdr:y>
    </cdr:from>
    <cdr:to>
      <cdr:x>0.15001</cdr:x>
      <cdr:y>0.43718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76064" y="2232248"/>
          <a:ext cx="720138" cy="400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0.53333</cdr:x>
      <cdr:y>0.28701</cdr:y>
    </cdr:from>
    <cdr:to>
      <cdr:x>0.58333</cdr:x>
      <cdr:y>0.33485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608512" y="1728192"/>
          <a:ext cx="432048" cy="2880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0.58088</cdr:x>
      <cdr:y>0.39112</cdr:y>
    </cdr:from>
    <cdr:to>
      <cdr:x>0.63088</cdr:x>
      <cdr:y>0.46288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5019352" y="2355026"/>
          <a:ext cx="432048" cy="43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0.44167</cdr:x>
      <cdr:y>0.52619</cdr:y>
    </cdr:from>
    <cdr:to>
      <cdr:x>0.50833</cdr:x>
      <cdr:y>0.58599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816424" y="3168352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0.45833</cdr:x>
      <cdr:y>0.22722</cdr:y>
    </cdr:from>
    <cdr:to>
      <cdr:x>0.50833</cdr:x>
      <cdr:y>0.28701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60440" y="1368152"/>
          <a:ext cx="432048" cy="360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0.19167</cdr:x>
      <cdr:y>0.31093</cdr:y>
    </cdr:from>
    <cdr:to>
      <cdr:x>0.24167</cdr:x>
      <cdr:y>0.39464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1656184" y="1872208"/>
          <a:ext cx="432048" cy="5040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0.44167</cdr:x>
      <cdr:y>0.23918</cdr:y>
    </cdr:from>
    <cdr:to>
      <cdr:x>0.475</cdr:x>
      <cdr:y>0.29897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16424" y="1440160"/>
          <a:ext cx="288003" cy="3600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0.6</cdr:x>
      <cdr:y>0.35877</cdr:y>
    </cdr:from>
    <cdr:to>
      <cdr:x>0.65833</cdr:x>
      <cdr:y>0.4066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84576" y="2160240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</a:t>
          </a:r>
          <a:endParaRPr lang="ru-RU" sz="1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0.32079</cdr:x>
      <cdr:y>0.57593</cdr:y>
    </cdr:from>
    <cdr:to>
      <cdr:x>0.36804</cdr:x>
      <cdr:y>0.63799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33341" y="3467862"/>
          <a:ext cx="432054" cy="3736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0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0.53342</cdr:x>
      <cdr:y>0.549</cdr:y>
    </cdr:from>
    <cdr:to>
      <cdr:x>0.58854</cdr:x>
      <cdr:y>0.60359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877557" y="3305701"/>
          <a:ext cx="504023" cy="3286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1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0.56667</cdr:x>
      <cdr:y>0.46543</cdr:y>
    </cdr:from>
    <cdr:to>
      <cdr:x>0.625</cdr:x>
      <cdr:y>0.52749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96544" y="2160240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0.59642</cdr:x>
      <cdr:y>0.46191</cdr:y>
    </cdr:from>
    <cdr:to>
      <cdr:x>0.64642</cdr:x>
      <cdr:y>0.50975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453621" y="2781315"/>
          <a:ext cx="457200" cy="2880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5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0.39167</cdr:x>
      <cdr:y>0.55758</cdr:y>
    </cdr:from>
    <cdr:to>
      <cdr:x>0.43104</cdr:x>
      <cdr:y>0.60542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581413" y="3357379"/>
          <a:ext cx="360017" cy="288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1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0.10817</cdr:x>
      <cdr:y>0.50857</cdr:y>
    </cdr:from>
    <cdr:to>
      <cdr:x>0.16001</cdr:x>
      <cdr:y>0.57502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989125" y="3062248"/>
          <a:ext cx="474025" cy="4001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2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0.18692</cdr:x>
      <cdr:y>0.51911</cdr:y>
    </cdr:from>
    <cdr:to>
      <cdr:x>0.23416</cdr:x>
      <cdr:y>0.57215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1709205" y="3125686"/>
          <a:ext cx="431963" cy="3193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2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0.64962</cdr:x>
      <cdr:y>0.58792</cdr:y>
    </cdr:from>
    <cdr:to>
      <cdr:x>0.70475</cdr:x>
      <cdr:y>0.65326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940125" y="3540036"/>
          <a:ext cx="504109" cy="3934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0.35106</cdr:x>
      <cdr:y>0.60542</cdr:y>
    </cdr:from>
    <cdr:to>
      <cdr:x>0.39043</cdr:x>
      <cdr:y>0.68238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210135" y="3645411"/>
          <a:ext cx="359999" cy="4633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0.73029</cdr:x>
      <cdr:y>0.04335</cdr:y>
    </cdr:from>
    <cdr:to>
      <cdr:x>0.78542</cdr:x>
      <cdr:y>0.12186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677757" y="261035"/>
          <a:ext cx="504109" cy="47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19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0.25779</cdr:x>
      <cdr:y>0.50975</cdr:y>
    </cdr:from>
    <cdr:to>
      <cdr:x>0.28929</cdr:x>
      <cdr:y>0.58151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357275" y="3069327"/>
          <a:ext cx="288036" cy="43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0.68304</cdr:x>
      <cdr:y>0.57629</cdr:y>
    </cdr:from>
    <cdr:to>
      <cdr:x>0.73816</cdr:x>
      <cdr:y>0.6413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6245709" y="3470037"/>
          <a:ext cx="504055" cy="3913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0.46254</cdr:x>
      <cdr:y>0.54088</cdr:y>
    </cdr:from>
    <cdr:to>
      <cdr:x>0.50979</cdr:x>
      <cdr:y>0.58717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4229485" y="3256784"/>
          <a:ext cx="432054" cy="2787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2</a:t>
          </a:r>
          <a:endParaRPr lang="ru-RU" sz="18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0.19388</cdr:x>
      <cdr:y>0.5</cdr:y>
    </cdr:from>
    <cdr:to>
      <cdr:x>0.27552</cdr:x>
      <cdr:y>0.56667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68152" y="2160240"/>
          <a:ext cx="576116" cy="288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0.28571</cdr:x>
      <cdr:y>0.36667</cdr:y>
    </cdr:from>
    <cdr:to>
      <cdr:x>0.35714</cdr:x>
      <cdr:y>0.43333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016224" y="1584176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0.21667</cdr:x>
      <cdr:y>0.51899</cdr:y>
    </cdr:from>
    <cdr:to>
      <cdr:x>0.24864</cdr:x>
      <cdr:y>0.5846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872208" y="2952328"/>
          <a:ext cx="276309" cy="3732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0.30833</cdr:x>
      <cdr:y>0.26667</cdr:y>
    </cdr:from>
    <cdr:to>
      <cdr:x>0.43877</cdr:x>
      <cdr:y>0.35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664296" y="1324964"/>
          <a:ext cx="1127098" cy="4140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0.39796</cdr:x>
      <cdr:y>0.38333</cdr:y>
    </cdr:from>
    <cdr:to>
      <cdr:x>0.4898</cdr:x>
      <cdr:y>0.45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808312" y="1656184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0.44898</cdr:x>
      <cdr:y>0.3</cdr:y>
    </cdr:from>
    <cdr:to>
      <cdr:x>0.55102</cdr:x>
      <cdr:y>0.38333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168352" y="1296144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0.67347</cdr:x>
      <cdr:y>0.06667</cdr:y>
    </cdr:from>
    <cdr:to>
      <cdr:x>0.80613</cdr:x>
      <cdr:y>0.15001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752528" y="288032"/>
          <a:ext cx="936153" cy="360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0.75833</cdr:x>
      <cdr:y>0.5443</cdr:y>
    </cdr:from>
    <cdr:to>
      <cdr:x>0.81667</cdr:x>
      <cdr:y>0.59046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6552728" y="3096344"/>
          <a:ext cx="504057" cy="2625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534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0.55833</cdr:x>
      <cdr:y>0.60759</cdr:y>
    </cdr:from>
    <cdr:to>
      <cdr:x>0.61667</cdr:x>
      <cdr:y>0.65647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824536" y="3456384"/>
          <a:ext cx="504056" cy="278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222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0.63333</cdr:x>
      <cdr:y>0.64557</cdr:y>
    </cdr:from>
    <cdr:to>
      <cdr:x>0.68333</cdr:x>
      <cdr:y>0.70711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472609" y="3672410"/>
          <a:ext cx="432048" cy="350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8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0.375</cdr:x>
      <cdr:y>0.44304</cdr:y>
    </cdr:from>
    <cdr:to>
      <cdr:x>0.43333</cdr:x>
      <cdr:y>0.50275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3240360" y="2520280"/>
          <a:ext cx="504027" cy="3396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659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0.21667</cdr:x>
      <cdr:y>0.5443</cdr:y>
    </cdr:from>
    <cdr:to>
      <cdr:x>0.25001</cdr:x>
      <cdr:y>0.59045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1872208" y="3096344"/>
          <a:ext cx="288090" cy="2625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0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0.69167</cdr:x>
      <cdr:y>0.64557</cdr:y>
    </cdr:from>
    <cdr:to>
      <cdr:x>0.74167</cdr:x>
      <cdr:y>0.70711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5976664" y="3672408"/>
          <a:ext cx="432048" cy="3500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15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0.85</cdr:x>
      <cdr:y>0.29231</cdr:y>
    </cdr:from>
    <cdr:to>
      <cdr:x>0.90833</cdr:x>
      <cdr:y>0.43077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44816" y="1452346"/>
          <a:ext cx="504056" cy="6879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0.26667</cdr:x>
      <cdr:y>0.55696</cdr:y>
    </cdr:from>
    <cdr:to>
      <cdr:x>0.30833</cdr:x>
      <cdr:y>0.6185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304256" y="3168352"/>
          <a:ext cx="360040" cy="350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35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0.45</cdr:x>
      <cdr:y>0.59494</cdr:y>
    </cdr:from>
    <cdr:to>
      <cdr:x>0.50001</cdr:x>
      <cdr:y>0.64655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3888432" y="3384376"/>
          <a:ext cx="432106" cy="2935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2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0.84167</cdr:x>
      <cdr:y>0.16456</cdr:y>
    </cdr:from>
    <cdr:to>
      <cdr:x>0.90835</cdr:x>
      <cdr:y>0.20804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7272808" y="936104"/>
          <a:ext cx="576179" cy="2473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1632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0.31667</cdr:x>
      <cdr:y>0.56962</cdr:y>
    </cdr:from>
    <cdr:to>
      <cdr:x>0.36667</cdr:x>
      <cdr:y>0.61309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2736304" y="3240360"/>
          <a:ext cx="432048" cy="2472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150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0.50833</cdr:x>
      <cdr:y>0.62025</cdr:y>
    </cdr:from>
    <cdr:to>
      <cdr:x>0.55</cdr:x>
      <cdr:y>0.67089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392488" y="3528392"/>
          <a:ext cx="360040" cy="28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7</a:t>
          </a:r>
          <a:endParaRPr lang="ru-RU" sz="14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0.875</cdr:x>
      <cdr:y>0.68354</cdr:y>
    </cdr:from>
    <cdr:to>
      <cdr:x>0.90833</cdr:x>
      <cdr:y>0.72152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560840" y="3888432"/>
          <a:ext cx="28803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0.36667</cdr:x>
      <cdr:y>0.20253</cdr:y>
    </cdr:from>
    <cdr:to>
      <cdr:x>0.47249</cdr:x>
      <cdr:y>0.36327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168381" y="1152119"/>
          <a:ext cx="914386" cy="914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0.45455</cdr:x>
      <cdr:y>0.4557</cdr:y>
    </cdr:from>
    <cdr:to>
      <cdr:x>0.49622</cdr:x>
      <cdr:y>0.50633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960440" y="2592288"/>
          <a:ext cx="363070" cy="288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0.55372</cdr:x>
      <cdr:y>0.46835</cdr:y>
    </cdr:from>
    <cdr:to>
      <cdr:x>0.60372</cdr:x>
      <cdr:y>0.51899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824536" y="2664296"/>
          <a:ext cx="435648" cy="28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0.66667</cdr:x>
      <cdr:y>0.4557</cdr:y>
    </cdr:from>
    <cdr:to>
      <cdr:x>0.71667</cdr:x>
      <cdr:y>0.50634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760640" y="2592288"/>
          <a:ext cx="432048" cy="28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b="1" i="1" dirty="0"/>
        </a:p>
      </cdr:txBody>
    </cdr:sp>
  </cdr:relSizeAnchor>
  <cdr:relSizeAnchor xmlns:cdr="http://schemas.openxmlformats.org/drawingml/2006/chartDrawing">
    <cdr:from>
      <cdr:x>0.81818</cdr:x>
      <cdr:y>0.26582</cdr:y>
    </cdr:from>
    <cdr:to>
      <cdr:x>0.88484</cdr:x>
      <cdr:y>0.32911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128792" y="1512168"/>
          <a:ext cx="580806" cy="36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1632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0.31405</cdr:x>
      <cdr:y>0.32894</cdr:y>
    </cdr:from>
    <cdr:to>
      <cdr:x>0.37231</cdr:x>
      <cdr:y>0.39223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2736304" y="1871208"/>
          <a:ext cx="507617" cy="36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664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0.425</cdr:x>
      <cdr:y>0.40506</cdr:y>
    </cdr:from>
    <cdr:to>
      <cdr:x>0.46667</cdr:x>
      <cdr:y>0.44304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672408" y="2304256"/>
          <a:ext cx="360069" cy="216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i="1" dirty="0"/>
        </a:p>
      </cdr:txBody>
    </cdr:sp>
  </cdr:relSizeAnchor>
  <cdr:relSizeAnchor xmlns:cdr="http://schemas.openxmlformats.org/drawingml/2006/chartDrawing">
    <cdr:from>
      <cdr:x>0.2562</cdr:x>
      <cdr:y>0.39256</cdr:y>
    </cdr:from>
    <cdr:to>
      <cdr:x>0.31454</cdr:x>
      <cdr:y>0.44319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2232248" y="2233148"/>
          <a:ext cx="508315" cy="288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i="1" dirty="0" smtClean="0"/>
            <a:t>161</a:t>
          </a:r>
          <a:endParaRPr lang="ru-RU" sz="1200" b="1" i="1" dirty="0"/>
        </a:p>
      </cdr:txBody>
    </cdr:sp>
  </cdr:relSizeAnchor>
  <cdr:relSizeAnchor xmlns:cdr="http://schemas.openxmlformats.org/drawingml/2006/chartDrawing">
    <cdr:from>
      <cdr:x>0.50833</cdr:x>
      <cdr:y>0.43038</cdr:y>
    </cdr:from>
    <cdr:to>
      <cdr:x>0.55</cdr:x>
      <cdr:y>0.48101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4392488" y="2448273"/>
          <a:ext cx="360040" cy="288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b="1" i="1" dirty="0"/>
        </a:p>
      </cdr:txBody>
    </cdr:sp>
  </cdr:relSizeAnchor>
  <cdr:relSizeAnchor xmlns:cdr="http://schemas.openxmlformats.org/drawingml/2006/chartDrawing">
    <cdr:from>
      <cdr:x>0.55833</cdr:x>
      <cdr:y>0.41772</cdr:y>
    </cdr:from>
    <cdr:to>
      <cdr:x>0.61667</cdr:x>
      <cdr:y>0.46835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4824536" y="2376264"/>
          <a:ext cx="504114" cy="28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b="1" i="1" dirty="0"/>
        </a:p>
      </cdr:txBody>
    </cdr:sp>
  </cdr:relSizeAnchor>
  <cdr:relSizeAnchor xmlns:cdr="http://schemas.openxmlformats.org/drawingml/2006/chartDrawing">
    <cdr:from>
      <cdr:x>0.775</cdr:x>
      <cdr:y>0.10127</cdr:y>
    </cdr:from>
    <cdr:to>
      <cdr:x>0.84167</cdr:x>
      <cdr:y>0.16456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6696744" y="576064"/>
          <a:ext cx="576064" cy="36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i="1" dirty="0"/>
        </a:p>
      </cdr:txBody>
    </cdr:sp>
  </cdr:relSizeAnchor>
  <cdr:relSizeAnchor xmlns:cdr="http://schemas.openxmlformats.org/drawingml/2006/chartDrawing">
    <cdr:from>
      <cdr:x>0.60331</cdr:x>
      <cdr:y>0.48101</cdr:y>
    </cdr:from>
    <cdr:to>
      <cdr:x>0.65331</cdr:x>
      <cdr:y>0.53165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5256584" y="2736304"/>
          <a:ext cx="435648" cy="28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0.40496</cdr:x>
      <cdr:y>0.4557</cdr:y>
    </cdr:from>
    <cdr:to>
      <cdr:x>0.44663</cdr:x>
      <cdr:y>0.49368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3528392" y="2592288"/>
          <a:ext cx="363069" cy="216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i="1" dirty="0" smtClean="0"/>
            <a:t>8</a:t>
          </a:r>
          <a:endParaRPr lang="ru-RU" sz="1200" b="1" i="1" dirty="0"/>
        </a:p>
      </cdr:txBody>
    </cdr:sp>
  </cdr:relSizeAnchor>
  <cdr:relSizeAnchor xmlns:cdr="http://schemas.openxmlformats.org/drawingml/2006/chartDrawing">
    <cdr:from>
      <cdr:x>0.49167</cdr:x>
      <cdr:y>0.44304</cdr:y>
    </cdr:from>
    <cdr:to>
      <cdr:x>0.50833</cdr:x>
      <cdr:y>0.48101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4248472" y="2520280"/>
          <a:ext cx="14401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0.49587</cdr:x>
      <cdr:y>0.44304</cdr:y>
    </cdr:from>
    <cdr:to>
      <cdr:x>0.55393</cdr:x>
      <cdr:y>0.49367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4320480" y="2520280"/>
          <a:ext cx="505875" cy="28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170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0.65289</cdr:x>
      <cdr:y>0.48101</cdr:y>
    </cdr:from>
    <cdr:to>
      <cdr:x>0.71074</cdr:x>
      <cdr:y>0.53164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5688633" y="2736304"/>
          <a:ext cx="504056" cy="28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26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0.35537</cdr:x>
      <cdr:y>0.43038</cdr:y>
    </cdr:from>
    <cdr:to>
      <cdr:x>0.39669</cdr:x>
      <cdr:y>0.46836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3096344" y="2448272"/>
          <a:ext cx="360020" cy="216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15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0.71074</cdr:x>
      <cdr:y>0.48101</cdr:y>
    </cdr:from>
    <cdr:to>
      <cdr:x>0.76859</cdr:x>
      <cdr:y>0.5443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92688" y="2736304"/>
          <a:ext cx="504045" cy="360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34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0.77686</cdr:x>
      <cdr:y>0.50633</cdr:y>
    </cdr:from>
    <cdr:to>
      <cdr:x>0.80165</cdr:x>
      <cdr:y>0.56962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768752" y="2880320"/>
          <a:ext cx="2160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9</a:t>
          </a:r>
          <a:endParaRPr lang="ru-RU" sz="14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0.17</cdr:x>
      <cdr:y>0.31818</cdr:y>
    </cdr:from>
    <cdr:to>
      <cdr:x>0.23973</cdr:x>
      <cdr:y>0.37508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24136" y="1512168"/>
          <a:ext cx="502111" cy="270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0.40179</cdr:x>
      <cdr:y>0.54545</cdr:y>
    </cdr:from>
    <cdr:to>
      <cdr:x>0.45536</cdr:x>
      <cdr:y>0.59091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240360" y="2592288"/>
          <a:ext cx="432036" cy="216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0.58036</cdr:x>
      <cdr:y>0.54545</cdr:y>
    </cdr:from>
    <cdr:to>
      <cdr:x>0.64286</cdr:x>
      <cdr:y>0.59091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680520" y="2592288"/>
          <a:ext cx="504079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6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0.70536</cdr:x>
      <cdr:y>0.34848</cdr:y>
    </cdr:from>
    <cdr:to>
      <cdr:x>0.75536</cdr:x>
      <cdr:y>0.40908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5688632" y="1656184"/>
          <a:ext cx="403245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0.17857</cdr:x>
      <cdr:y>0.51515</cdr:y>
    </cdr:from>
    <cdr:to>
      <cdr:x>0.22321</cdr:x>
      <cdr:y>0.59091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440160" y="2448272"/>
          <a:ext cx="360017" cy="360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0.09821</cdr:x>
      <cdr:y>0.5303</cdr:y>
    </cdr:from>
    <cdr:to>
      <cdr:x>0.16928</cdr:x>
      <cdr:y>0.59091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792088" y="2520280"/>
          <a:ext cx="573172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0.84821</cdr:x>
      <cdr:y>0.5</cdr:y>
    </cdr:from>
    <cdr:to>
      <cdr:x>0.90179</cdr:x>
      <cdr:y>0.5606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6840760" y="2376264"/>
          <a:ext cx="432048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65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0.91964</cdr:x>
      <cdr:y>0.0303</cdr:y>
    </cdr:from>
    <cdr:to>
      <cdr:x>0.97964</cdr:x>
      <cdr:y>0.09091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7416824" y="144016"/>
          <a:ext cx="483893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843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0.49107</cdr:x>
      <cdr:y>0.39394</cdr:y>
    </cdr:from>
    <cdr:to>
      <cdr:x>0.54464</cdr:x>
      <cdr:y>0.45455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60440" y="1872208"/>
          <a:ext cx="432036" cy="288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0.24107</cdr:x>
      <cdr:y>0.21212</cdr:y>
    </cdr:from>
    <cdr:to>
      <cdr:x>0.3125</cdr:x>
      <cdr:y>0.27273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944216" y="1008112"/>
          <a:ext cx="576076" cy="288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510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0.30357</cdr:x>
      <cdr:y>0.42424</cdr:y>
    </cdr:from>
    <cdr:to>
      <cdr:x>0.38393</cdr:x>
      <cdr:y>0.48484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448272" y="2016224"/>
          <a:ext cx="648095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250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0.45536</cdr:x>
      <cdr:y>0.56061</cdr:y>
    </cdr:from>
    <cdr:to>
      <cdr:x>0.50893</cdr:x>
      <cdr:y>0.60606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672408" y="2664296"/>
          <a:ext cx="432036" cy="2160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0.51786</cdr:x>
      <cdr:y>0.54545</cdr:y>
    </cdr:from>
    <cdr:to>
      <cdr:x>0.58036</cdr:x>
      <cdr:y>0.60605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176464" y="2592288"/>
          <a:ext cx="504056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0.66071</cdr:x>
      <cdr:y>0.54545</cdr:y>
    </cdr:from>
    <cdr:to>
      <cdr:x>0.73214</cdr:x>
      <cdr:y>0.60605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5328592" y="2592288"/>
          <a:ext cx="576076" cy="288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0.77679</cdr:x>
      <cdr:y>0.4697</cdr:y>
    </cdr:from>
    <cdr:to>
      <cdr:x>0.85714</cdr:x>
      <cdr:y>0.5303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6264696" y="2232248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0.71429</cdr:x>
      <cdr:y>0.54545</cdr:y>
    </cdr:from>
    <cdr:to>
      <cdr:x>0.76786</cdr:x>
      <cdr:y>0.60606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5760640" y="2592288"/>
          <a:ext cx="432037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0.78571</cdr:x>
      <cdr:y>0.54545</cdr:y>
    </cdr:from>
    <cdr:to>
      <cdr:x>0.83035</cdr:x>
      <cdr:y>0.5909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6336704" y="2592288"/>
          <a:ext cx="360017" cy="216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</a:t>
          </a:r>
          <a:endParaRPr lang="ru-RU" sz="1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B25D5-EFA8-46E4-A90E-E54AAA379749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657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657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8F016-9CD3-43D6-B92E-C62FB4E72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705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r">
              <a:defRPr sz="1200"/>
            </a:lvl1pPr>
          </a:lstStyle>
          <a:p>
            <a:fld id="{3D6935DE-C130-413E-AD74-782ABABE37CA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28" tIns="45464" rIns="90928" bIns="4546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400"/>
            <a:ext cx="5438140" cy="4466273"/>
          </a:xfrm>
          <a:prstGeom prst="rect">
            <a:avLst/>
          </a:prstGeom>
        </p:spPr>
        <p:txBody>
          <a:bodyPr vert="horz" lIns="90928" tIns="45464" rIns="90928" bIns="4546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6253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6253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r">
              <a:defRPr sz="1200"/>
            </a:lvl1pPr>
          </a:lstStyle>
          <a:p>
            <a:fld id="{00D3CE42-9360-4315-ACF5-020A339722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67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CE42-9360-4315-ACF5-020A339722A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136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416" y="764704"/>
            <a:ext cx="8235228" cy="3579309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6000" b="1" i="1" dirty="0" smtClean="0">
                <a:solidFill>
                  <a:srgbClr val="FFFF66"/>
                </a:solidFill>
                <a:latin typeface="Ariston" pitchFamily="66" charset="0"/>
              </a:rPr>
              <a:t>ОТЧЕТ </a:t>
            </a:r>
            <a:br>
              <a:rPr lang="ru-RU" sz="6000" b="1" i="1" dirty="0" smtClean="0">
                <a:solidFill>
                  <a:srgbClr val="FFFF66"/>
                </a:solidFill>
                <a:latin typeface="Ariston" pitchFamily="66" charset="0"/>
              </a:rPr>
            </a:br>
            <a:r>
              <a:rPr lang="ru-RU" sz="6000" b="1" i="1" dirty="0" smtClean="0">
                <a:solidFill>
                  <a:srgbClr val="FFFF66"/>
                </a:solidFill>
                <a:latin typeface="Ariston" pitchFamily="66" charset="0"/>
              </a:rPr>
              <a:t>о работе с обращениями граждан</a:t>
            </a:r>
            <a:br>
              <a:rPr lang="ru-RU" sz="6000" b="1" i="1" dirty="0" smtClean="0">
                <a:solidFill>
                  <a:srgbClr val="FFFF66"/>
                </a:solidFill>
                <a:latin typeface="Ariston" pitchFamily="66" charset="0"/>
              </a:rPr>
            </a:br>
            <a:r>
              <a:rPr lang="ru-RU" sz="6000" b="1" i="1" dirty="0" smtClean="0">
                <a:solidFill>
                  <a:srgbClr val="FFFF66"/>
                </a:solidFill>
                <a:latin typeface="Ariston" pitchFamily="66" charset="0"/>
              </a:rPr>
              <a:t> за 1 квартал 2018 года</a:t>
            </a:r>
            <a:endParaRPr lang="ru-RU" sz="6000" b="1" i="1" dirty="0">
              <a:solidFill>
                <a:srgbClr val="FFFF66"/>
              </a:solidFill>
              <a:latin typeface="Ariston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5805264"/>
            <a:ext cx="4940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Докладчик Кокшарова Е.В, начальник отдела организационной работы и внутренней политики</a:t>
            </a:r>
            <a:endParaRPr lang="ru-RU" sz="1400" b="1" dirty="0"/>
          </a:p>
        </p:txBody>
      </p:sp>
      <p:pic>
        <p:nvPicPr>
          <p:cNvPr id="4" name="Picture 4" descr="G:\6589021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619673" cy="188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409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60848"/>
            <a:ext cx="8640960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400" dirty="0" smtClean="0"/>
          </a:p>
          <a:p>
            <a:pPr marL="0" indent="0" algn="just">
              <a:buNone/>
            </a:pPr>
            <a:r>
              <a:rPr lang="ru-RU" dirty="0" smtClean="0">
                <a:solidFill>
                  <a:srgbClr val="003DB8"/>
                </a:solidFill>
              </a:rPr>
              <a:t>лично от граждан или через интернет приемную Пермского края в количестве - 16, из них: 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3DB8"/>
                </a:solidFill>
              </a:rPr>
              <a:t>ч</a:t>
            </a:r>
            <a:r>
              <a:rPr lang="ru-RU" dirty="0" smtClean="0">
                <a:solidFill>
                  <a:srgbClr val="003DB8"/>
                </a:solidFill>
              </a:rPr>
              <a:t>ерез администрацию района – 8,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3DB8"/>
                </a:solidFill>
              </a:rPr>
              <a:t>через Полномочного представителя Президента РФ в Приволжском федеральном округе-0</a:t>
            </a:r>
            <a:r>
              <a:rPr lang="ru-RU" i="1" dirty="0" smtClean="0">
                <a:solidFill>
                  <a:srgbClr val="003DB8"/>
                </a:solidFill>
              </a:rPr>
              <a:t> </a:t>
            </a:r>
            <a:r>
              <a:rPr lang="ru-RU" dirty="0" smtClean="0">
                <a:solidFill>
                  <a:srgbClr val="003DB8"/>
                </a:solidFill>
              </a:rPr>
              <a:t>,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3DB8"/>
                </a:solidFill>
              </a:rPr>
              <a:t>через Министерство округа Пермского края-1, </a:t>
            </a:r>
          </a:p>
          <a:p>
            <a:pPr marL="0" indent="0" algn="just">
              <a:buNone/>
            </a:pPr>
            <a:r>
              <a:rPr lang="ru-RU" sz="2200" dirty="0" smtClean="0">
                <a:solidFill>
                  <a:srgbClr val="003DB8"/>
                </a:solidFill>
              </a:rPr>
              <a:t>через Правительства и Министерства Пермского края  – 2 , 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3DB8"/>
                </a:solidFill>
              </a:rPr>
              <a:t>ч</a:t>
            </a:r>
            <a:r>
              <a:rPr lang="ru-RU" dirty="0" smtClean="0">
                <a:solidFill>
                  <a:srgbClr val="003DB8"/>
                </a:solidFill>
              </a:rPr>
              <a:t>ерез уполномоченного по правам ребенка-0,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3DB8"/>
                </a:solidFill>
              </a:rPr>
              <a:t>ч</a:t>
            </a:r>
            <a:r>
              <a:rPr lang="ru-RU" dirty="0" smtClean="0">
                <a:solidFill>
                  <a:srgbClr val="003DB8"/>
                </a:solidFill>
              </a:rPr>
              <a:t>ерез СМИ -5,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3DB8"/>
                </a:solidFill>
              </a:rPr>
              <a:t>ч</a:t>
            </a:r>
            <a:r>
              <a:rPr lang="ru-RU" dirty="0" smtClean="0">
                <a:solidFill>
                  <a:srgbClr val="003DB8"/>
                </a:solidFill>
              </a:rPr>
              <a:t>ерез иные органы – 0.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59" cy="1080119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FF66"/>
                </a:solidFill>
              </a:rPr>
              <a:t>ВСЕГО ПОСТУПИЛО обращений </a:t>
            </a:r>
            <a:r>
              <a:rPr lang="ru-RU" sz="3200" b="1" i="1" dirty="0" smtClean="0">
                <a:solidFill>
                  <a:srgbClr val="002060"/>
                </a:solidFill>
              </a:rPr>
              <a:t/>
            </a:r>
            <a:br>
              <a:rPr lang="ru-RU" sz="3200" b="1" i="1" dirty="0" smtClean="0">
                <a:solidFill>
                  <a:srgbClr val="002060"/>
                </a:solidFill>
              </a:rPr>
            </a:br>
            <a:r>
              <a:rPr lang="ru-RU" sz="3200" i="1" dirty="0" smtClean="0">
                <a:solidFill>
                  <a:srgbClr val="002060"/>
                </a:solidFill>
              </a:rPr>
              <a:t>за 1 квартал 2018 года</a:t>
            </a:r>
            <a:endParaRPr lang="ru-RU" sz="32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3002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908328"/>
              </p:ext>
            </p:extLst>
          </p:nvPr>
        </p:nvGraphicFramePr>
        <p:xfrm>
          <a:off x="107504" y="620688"/>
          <a:ext cx="864096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FF00"/>
                </a:solidFill>
              </a:rPr>
              <a:t>Тематика всех письменных обращений граждан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1178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2627231"/>
              </p:ext>
            </p:extLst>
          </p:nvPr>
        </p:nvGraphicFramePr>
        <p:xfrm>
          <a:off x="-17525" y="719693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2400" b="1" i="1" dirty="0">
                <a:solidFill>
                  <a:srgbClr val="FFFF00"/>
                </a:solidFill>
              </a:rPr>
              <a:t>Устные обращения граждан, в том числе выездной прием граждан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079251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057685"/>
              </p:ext>
            </p:extLst>
          </p:nvPr>
        </p:nvGraphicFramePr>
        <p:xfrm>
          <a:off x="251520" y="908720"/>
          <a:ext cx="86409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332657"/>
            <a:ext cx="8064896" cy="936103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</a:rPr>
              <a:t>Письменные обращения, поступившие в отраслевые (функциональные) органы</a:t>
            </a:r>
            <a:endParaRPr lang="ru-RU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8555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396536" cy="836712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</a:rPr>
              <a:t>Тематика письменных обращений граждан</a:t>
            </a:r>
            <a:endParaRPr lang="ru-RU" sz="2800" b="1" i="1" dirty="0">
              <a:solidFill>
                <a:srgbClr val="FFFF0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503952012"/>
              </p:ext>
            </p:extLst>
          </p:nvPr>
        </p:nvGraphicFramePr>
        <p:xfrm>
          <a:off x="179512" y="764704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flipH="1">
            <a:off x="1907704" y="270892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534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27253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421351"/>
              </p:ext>
            </p:extLst>
          </p:nvPr>
        </p:nvGraphicFramePr>
        <p:xfrm>
          <a:off x="683568" y="1916832"/>
          <a:ext cx="806489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548681"/>
            <a:ext cx="7776864" cy="1152128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</a:rPr>
              <a:t>Устные обращения граждан, поступившие в отраслевые (функциональные) органы</a:t>
            </a:r>
            <a:endParaRPr lang="ru-RU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68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651205"/>
              </p:ext>
            </p:extLst>
          </p:nvPr>
        </p:nvGraphicFramePr>
        <p:xfrm>
          <a:off x="107504" y="1556792"/>
          <a:ext cx="8784973" cy="4535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78"/>
                <a:gridCol w="493642"/>
                <a:gridCol w="432048"/>
                <a:gridCol w="432048"/>
                <a:gridCol w="567187"/>
                <a:gridCol w="486078"/>
                <a:gridCol w="567092"/>
                <a:gridCol w="486078"/>
                <a:gridCol w="486078"/>
                <a:gridCol w="359815"/>
                <a:gridCol w="584680"/>
                <a:gridCol w="375426"/>
                <a:gridCol w="480054"/>
                <a:gridCol w="360040"/>
                <a:gridCol w="504056"/>
                <a:gridCol w="504056"/>
                <a:gridCol w="493639"/>
                <a:gridCol w="586478"/>
              </a:tblGrid>
              <a:tr h="338437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ВСЕГО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ЗАГС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жилья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коммун.хоз-ва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поддержка малого и среднего предпринимательства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строительство и ремонт дороги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здравоохранения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образования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труд  и заработная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плата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культуры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земельные вопросы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награждения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охрана окружающей  среды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транспорт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торговли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молодая семья/дети-сироты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разрешение на строительство и ввод жилья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разные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15105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843</a:t>
                      </a:r>
                      <a:endParaRPr lang="ru-RU" sz="14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250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153/72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76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87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12968" cy="1008113"/>
          </a:xfrm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Тематика устных обращений граждан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88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91264" cy="1080120"/>
          </a:xfrm>
        </p:spPr>
        <p:txBody>
          <a:bodyPr>
            <a:noAutofit/>
          </a:bodyPr>
          <a:lstStyle/>
          <a:p>
            <a:pPr algn="ctr">
              <a:lnSpc>
                <a:spcPts val="3000"/>
              </a:lnSpc>
            </a:pPr>
            <a:r>
              <a:rPr lang="ru-RU" sz="3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соблюдением порядка </a:t>
            </a:r>
            <a:r>
              <a:rPr lang="ru-RU" sz="35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обращений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00809"/>
            <a:ext cx="8496944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органы и должностные лица осуществляют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соблюдением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обращений,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анализируют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обращений и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принимают меры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устранению причин, способствующих обращению граждан</a:t>
            </a:r>
          </a:p>
          <a:p>
            <a:pPr algn="r"/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 административных правонарушениях предусматривает наложение штрафа </a:t>
            </a:r>
            <a:endParaRPr lang="ru-RU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до 10 </a:t>
            </a:r>
            <a:r>
              <a:rPr lang="ru-RU" sz="25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(ст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5.59) </a:t>
            </a: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нарушение порядка </a:t>
            </a: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обращений</a:t>
            </a:r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04" y="4653136"/>
            <a:ext cx="21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62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772816"/>
            <a:ext cx="8640960" cy="4353347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Наблюдается несвоевременное рассмотрение обращений граждан;</a:t>
            </a:r>
          </a:p>
          <a:p>
            <a:pPr algn="just"/>
            <a:r>
              <a:rPr lang="ru-RU" sz="2000" dirty="0" smtClean="0"/>
              <a:t>Карточки устных обращений граждан в ОФО заполняются не всеми руководителями в некоторых ОФО учет устных обращений не ведется;</a:t>
            </a:r>
          </a:p>
          <a:p>
            <a:pPr algn="just"/>
            <a:r>
              <a:rPr lang="ru-RU" sz="2000" dirty="0" smtClean="0"/>
              <a:t>По обращениям запущенным через ИСЭД ответы направляются </a:t>
            </a:r>
            <a:r>
              <a:rPr lang="ru-RU" sz="2000" dirty="0"/>
              <a:t>через </a:t>
            </a:r>
            <a:r>
              <a:rPr lang="ru-RU" sz="2000" dirty="0" smtClean="0"/>
              <a:t>простую регистрацию или просто принимаются к сведению;</a:t>
            </a:r>
          </a:p>
          <a:p>
            <a:pPr algn="just"/>
            <a:r>
              <a:rPr lang="ru-RU" sz="2000" dirty="0" smtClean="0"/>
              <a:t>Ответы на обращения граждан имеют формальный характер;</a:t>
            </a:r>
          </a:p>
          <a:p>
            <a:pPr algn="just"/>
            <a:r>
              <a:rPr lang="ru-RU" sz="2000" dirty="0" smtClean="0"/>
              <a:t>В обращениях прописывается срок выполнения видов работ или мероприятий, но не указывается конкретный месяц выполнения, затем данное в обращении обещание не выполняется и заявитель дополнительно не информируется;</a:t>
            </a:r>
          </a:p>
          <a:p>
            <a:pPr algn="just"/>
            <a:r>
              <a:rPr lang="ru-RU" sz="2000" dirty="0" smtClean="0"/>
              <a:t>В ответах не делается ссылка на дату обращения (необходимо указывать наш входящий №).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Выводы и предложения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597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196752"/>
            <a:ext cx="6196405" cy="45263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sz="4800" dirty="0" smtClean="0">
                <a:solidFill>
                  <a:schemeClr val="tx2"/>
                </a:solidFill>
              </a:rPr>
              <a:t>СПАСИБО </a:t>
            </a:r>
            <a:br>
              <a:rPr lang="ru-RU" sz="4800" dirty="0" smtClean="0">
                <a:solidFill>
                  <a:schemeClr val="tx2"/>
                </a:solidFill>
              </a:rPr>
            </a:br>
            <a:r>
              <a:rPr lang="ru-RU" sz="4800" dirty="0" smtClean="0">
                <a:solidFill>
                  <a:schemeClr val="tx2"/>
                </a:solidFill>
              </a:rPr>
              <a:t>ЗА ВНИМАНИЕ!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05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обращений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843808" y="2204864"/>
            <a:ext cx="324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504" y="3933056"/>
            <a:ext cx="32423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Устные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987824" y="3933056"/>
            <a:ext cx="32423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Письменные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901680" y="4437112"/>
            <a:ext cx="32423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электронного документа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979714" y="2924944"/>
            <a:ext cx="1656182" cy="1368152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499992" y="2924944"/>
            <a:ext cx="0" cy="1368152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148064" y="2852936"/>
            <a:ext cx="1872373" cy="1440160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43508" y="1190362"/>
            <a:ext cx="87129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Обращения граждан рассматриваются в соответствии с </a:t>
            </a:r>
            <a:r>
              <a:rPr lang="ru-RU" dirty="0" smtClean="0"/>
              <a:t>федеральными </a:t>
            </a:r>
            <a:r>
              <a:rPr lang="ru-RU" dirty="0"/>
              <a:t>законами от 02.05.2006 № 59-ФЗ «О порядке рассмотрения обращений граждан Российской Федерации» и от 09.02.2009 № 8-ФЗ «Об обеспечении доступа и информации о деятельности государственных органов и органов местного самоуправления».</a:t>
            </a:r>
          </a:p>
          <a:p>
            <a:pPr algn="just"/>
            <a:r>
              <a:rPr lang="ru-RU" sz="1600" dirty="0"/>
              <a:t>          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80928"/>
            <a:ext cx="1554018" cy="158417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824" y="4959635"/>
            <a:ext cx="1932886" cy="14400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712368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52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764704"/>
            <a:ext cx="6379111" cy="4750464"/>
          </a:xfrm>
        </p:spPr>
        <p:txBody>
          <a:bodyPr>
            <a:normAutofit fontScale="90000"/>
          </a:bodyPr>
          <a:lstStyle/>
          <a:p>
            <a:pPr algn="r"/>
            <a:r>
              <a:rPr lang="ru-RU" sz="6700" dirty="0" smtClean="0">
                <a:solidFill>
                  <a:srgbClr val="FFFF00"/>
                </a:solidFill>
                <a:effectLst/>
              </a:rPr>
              <a:t>К обращениям относятся:</a:t>
            </a:r>
            <a:br>
              <a:rPr lang="ru-RU" sz="6700" dirty="0" smtClean="0">
                <a:solidFill>
                  <a:srgbClr val="FFFF00"/>
                </a:solidFill>
                <a:effectLst/>
              </a:rPr>
            </a:br>
            <a:r>
              <a:rPr lang="ru-RU" dirty="0" smtClean="0">
                <a:solidFill>
                  <a:schemeClr val="tx1"/>
                </a:solidFill>
                <a:effectLst/>
              </a:rPr>
              <a:t/>
            </a:r>
            <a:br>
              <a:rPr lang="ru-RU" dirty="0" smtClean="0">
                <a:solidFill>
                  <a:schemeClr val="tx1"/>
                </a:solidFill>
                <a:effectLst/>
              </a:rPr>
            </a:br>
            <a:r>
              <a:rPr lang="ru-RU" sz="6000" dirty="0" smtClean="0">
                <a:solidFill>
                  <a:schemeClr val="tx1"/>
                </a:solidFill>
                <a:effectLst/>
              </a:rPr>
              <a:t>-</a:t>
            </a:r>
            <a:r>
              <a:rPr lang="ru-RU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b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заявления</a:t>
            </a:r>
            <a:b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жалобы</a:t>
            </a:r>
            <a:r>
              <a:rPr lang="ru-RU" i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i="1" dirty="0" smtClean="0">
                <a:solidFill>
                  <a:schemeClr val="tx1"/>
                </a:solidFill>
                <a:effectLst/>
              </a:rPr>
            </a:br>
            <a:endParaRPr lang="ru-RU" i="1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832"/>
            <a:ext cx="2260466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78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424935" cy="5616624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effectLst/>
              </a:rPr>
              <a:t>Заявление – это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effectLst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effectLst/>
              </a:rPr>
            </a:b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просьба гражданина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о содействии в реализации его или других граждан прав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 свобод, закрепленных конституционно, сообщение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о нарушении НПА, недостатков в работе госорганов или ОМСУ </a:t>
            </a:r>
            <a:endParaRPr lang="ru-RU" sz="4000" dirty="0">
              <a:solidFill>
                <a:schemeClr val="tx1"/>
              </a:solidFill>
              <a:effectLst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96752" y="143696"/>
            <a:ext cx="6336704" cy="234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5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8136903" cy="4750464"/>
          </a:xfrm>
        </p:spPr>
        <p:txBody>
          <a:bodyPr>
            <a:normAutofit fontScale="90000"/>
          </a:bodyPr>
          <a:lstStyle/>
          <a:p>
            <a:r>
              <a:rPr lang="ru-RU" sz="5300" dirty="0" smtClean="0">
                <a:solidFill>
                  <a:srgbClr val="FFFF00"/>
                </a:solidFill>
                <a:effectLst/>
              </a:rPr>
              <a:t>Предложение – это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рекомендация гражданина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по совершенствованию НПА, деятельности госорганов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 ОМСУ, улучшению социально-экономической сферы и другие</a:t>
            </a:r>
            <a:r>
              <a:rPr lang="ru-RU" sz="4000" i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4000" i="1" dirty="0" smtClean="0">
                <a:solidFill>
                  <a:schemeClr val="tx1"/>
                </a:solidFill>
                <a:effectLst/>
              </a:rPr>
            </a:br>
            <a:endParaRPr lang="ru-RU" sz="4000" i="1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1800200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95813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424935" cy="5616624"/>
          </a:xfrm>
        </p:spPr>
        <p:txBody>
          <a:bodyPr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 </a:t>
            </a:r>
            <a:r>
              <a:rPr lang="ru-RU" sz="4800" b="1" dirty="0" smtClean="0">
                <a:solidFill>
                  <a:srgbClr val="FFFF00"/>
                </a:solidFill>
                <a:effectLst/>
              </a:rPr>
              <a:t>Жалоба – это</a:t>
            </a:r>
            <a:r>
              <a:rPr lang="ru-RU" sz="4800" b="1" dirty="0" smtClean="0">
                <a:solidFill>
                  <a:srgbClr val="FFFF00"/>
                </a:solidFill>
              </a:rPr>
              <a:t/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просьба гражданина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о восстановлении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или защите его (или других лиц) нарушенных прав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или законных интересов </a:t>
            </a:r>
            <a:endParaRPr lang="ru-RU" sz="4000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64704"/>
            <a:ext cx="2808312" cy="196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719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836712"/>
            <a:ext cx="5400600" cy="1152128"/>
          </a:xfrm>
        </p:spPr>
        <p:txBody>
          <a:bodyPr>
            <a:noAutofit/>
          </a:bodyPr>
          <a:lstStyle/>
          <a:p>
            <a:r>
              <a:rPr lang="ru-RU" sz="3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Виды результатов </a:t>
            </a:r>
            <a:br>
              <a:rPr lang="ru-RU" sz="3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</a:t>
            </a:r>
            <a:r>
              <a:rPr lang="ru-RU" sz="3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8784" y="2132856"/>
            <a:ext cx="8551688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ts val="1600"/>
              </a:lnSpc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600"/>
              </a:lnSpc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600"/>
              </a:lnSpc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ts val="18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«удовлетворено»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означает, что по результатам рассмотрения предложение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признано целесообразным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заявление или жалоба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обоснованными и подлежащими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удовлетворению</a:t>
            </a: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16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разъяснено»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означает, что по результатам рассмотрения предложения, заявления или жалобы заявитель проинформирован о порядке их реализации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или удовлетворения</a:t>
            </a: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ts val="16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«отказано»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означает, что по результатам рассмотрения предложение признано нецелесообразным, заявление или жалоба – необоснованными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не подлежащими удовлетворению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7332"/>
            <a:ext cx="288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46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332656"/>
            <a:ext cx="8856984" cy="1052736"/>
          </a:xfrm>
        </p:spPr>
        <p:txBody>
          <a:bodyPr>
            <a:noAutofit/>
          </a:bodyPr>
          <a:lstStyle/>
          <a:p>
            <a:r>
              <a:rPr lang="ru-RU" sz="2600" b="1" i="1" dirty="0" smtClean="0">
                <a:solidFill>
                  <a:srgbClr val="FFFF00"/>
                </a:solidFill>
              </a:rPr>
              <a:t>Письменные обращения граждан, </a:t>
            </a:r>
            <a:br>
              <a:rPr lang="ru-RU" sz="2600" b="1" i="1" dirty="0" smtClean="0">
                <a:solidFill>
                  <a:srgbClr val="FFFF00"/>
                </a:solidFill>
              </a:rPr>
            </a:br>
            <a:r>
              <a:rPr lang="ru-RU" sz="2600" b="1" i="1" dirty="0" smtClean="0">
                <a:solidFill>
                  <a:srgbClr val="FFFF00"/>
                </a:solidFill>
              </a:rPr>
              <a:t>поступившие на имя главы муниципального района- главы администрации района </a:t>
            </a:r>
            <a:endParaRPr lang="ru-RU" sz="2600" b="1" i="1" dirty="0">
              <a:solidFill>
                <a:srgbClr val="FFFF0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52187880"/>
              </p:ext>
            </p:extLst>
          </p:nvPr>
        </p:nvGraphicFramePr>
        <p:xfrm>
          <a:off x="251520" y="1628800"/>
          <a:ext cx="871296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049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4872352"/>
              </p:ext>
            </p:extLst>
          </p:nvPr>
        </p:nvGraphicFramePr>
        <p:xfrm>
          <a:off x="179519" y="980729"/>
          <a:ext cx="8712959" cy="43418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25"/>
                <a:gridCol w="288032"/>
                <a:gridCol w="360040"/>
                <a:gridCol w="360040"/>
                <a:gridCol w="288032"/>
                <a:gridCol w="432048"/>
                <a:gridCol w="576064"/>
                <a:gridCol w="215598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  <a:gridCol w="328060"/>
              </a:tblGrid>
              <a:tr h="741933">
                <a:tc gridSpan="26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Сведения об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обращениях и запросах российских и иностранных граждан, лиц без гражданства, объединений граждан, в том числе юридических лиц по тематикам </a:t>
                      </a:r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за 1 квартал 2018 года. 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83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Всего обращений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/>
                </a:tc>
                <a:tc gridSpan="25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Тематики обращений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0001.0000.0000.0000 Государство, общество, политика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0002.0000.0000.0000 Социальная сфера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0003.0000.0000.0000 Экономика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0004.0000.0000.0000 Оборона, безопасность, законность</a:t>
                      </a:r>
                      <a:endParaRPr lang="ru-RU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0005.0000.0000.0000 Жилищно-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комунальная</a:t>
                      </a: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сфера</a:t>
                      </a:r>
                      <a:b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Тематика: 0005.0005.0000.0000 Жилище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</a:tr>
              <a:tr h="1257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Всего по разделу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Из них по тематикам: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Всего по разделу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Из них по тематикам:</a:t>
                      </a:r>
                      <a:endParaRPr lang="ru-RU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Всего по разделу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Из них по тематикам: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Из них по тематикам: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38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0001.0001.0000.0000</a:t>
                      </a:r>
                      <a:b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Конституционный строй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0001.0002.0000.0000</a:t>
                      </a:r>
                      <a:b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Основы государственного управления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0001.0003.0000.0000</a:t>
                      </a:r>
                      <a:b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Гражданское право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0001.0020.0000.0000</a:t>
                      </a:r>
                      <a:b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Международные отношения. Международное право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0001.0021.0000.0000 Индивидуальные правовые акты по кадровым вопросам, вопросам награждения, помилования, гражданства, присвоения почетных и иных званий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0002.0004.0000.0000 Семья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0002.0006.0000.0000 Труд и занятость населения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0002.0007.0000.0000 Социальное обеспечение и социальное страхование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0002.0013.0000.0000 Образование. Наука. Культура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0002.00014.0000.0000 Здравоохранение. Физическая культура и спорт. Туризм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0003.0008.0000.0000 Финансы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0003.0009.0000.0000 Хозяйственная деятельность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000.0010.0000.0000 Внешнеэкономическая деятельность. Таможенное дело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0003.0011.0000.0000 Природные ресурсы и охрана окружающей среды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0003.0012.0000.0000 Информация и информатизация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Всего по разделу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0004.0015.0000.0000 Оборона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0004.0016.0000.0000 Безопасность и охрана </a:t>
                      </a:r>
                      <a:r>
                        <a:rPr lang="ru-RU" sz="9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провопорядка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0004.0017.0000.0000 Уголовное право. Исполнение наказаний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0004.0018.0000.0000 Правосудие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0004.0019.0000.0000 Прокуратура. Органы юстиции. Адвокатура. Нотариат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8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</a:rPr>
              <a:t>Обращения по тематическому классификатору РФ</a:t>
            </a:r>
            <a:endParaRPr lang="ru-RU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21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4977</TotalTime>
  <Words>747</Words>
  <Application>Microsoft Office PowerPoint</Application>
  <PresentationFormat>Экран (4:3)</PresentationFormat>
  <Paragraphs>215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 ОТЧЕТ  о работе с обращениями граждан  за 1 квартал 2018 года</vt:lpstr>
      <vt:lpstr>Формы обращений</vt:lpstr>
      <vt:lpstr>К обращениям относятся:  - предложения - заявления - жалобы </vt:lpstr>
      <vt:lpstr>Заявление – это  просьба гражданина  о содействии в реализации его или других граждан прав  и свобод, закрепленных конституционно, сообщение  о нарушении НПА, недостатков в работе госорганов или ОМСУ </vt:lpstr>
      <vt:lpstr>Предложение – это  рекомендация гражданина  по совершенствованию НПА, деятельности госорганов  и ОМСУ, улучшению социально-экономической сферы и другие </vt:lpstr>
      <vt:lpstr>     Жалоба – это  просьба гражданина  о восстановлении  или защите его (или других лиц) нарушенных прав  или законных интересов </vt:lpstr>
      <vt:lpstr>Виды результатов  рассмотрения обращений</vt:lpstr>
      <vt:lpstr>Письменные обращения граждан,  поступившие на имя главы муниципального района- главы администрации района </vt:lpstr>
      <vt:lpstr>Обращения по тематическому классификатору РФ</vt:lpstr>
      <vt:lpstr>ВСЕГО ПОСТУПИЛО обращений  за 1 квартал 2018 года</vt:lpstr>
      <vt:lpstr>Тематика всех письменных обращений граждан</vt:lpstr>
      <vt:lpstr>Устные обращения граждан, в том числе выездной прием граждан </vt:lpstr>
      <vt:lpstr>Письменные обращения, поступившие в отраслевые (функциональные) органы</vt:lpstr>
      <vt:lpstr>Тематика письменных обращений граждан</vt:lpstr>
      <vt:lpstr>Устные обращения граждан, поступившие в отраслевые (функциональные) органы</vt:lpstr>
      <vt:lpstr>Тематика устных обращений граждан</vt:lpstr>
      <vt:lpstr>Контроль за соблюдением порядка рассмотрения обращений</vt:lpstr>
      <vt:lpstr>Выводы и предложения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Письменные обращения граждан, поступившие в поселения</dc:title>
  <dc:creator>Коksharova EV</dc:creator>
  <cp:lastModifiedBy>KokcharovaEV</cp:lastModifiedBy>
  <cp:revision>368</cp:revision>
  <cp:lastPrinted>2017-10-12T06:06:16Z</cp:lastPrinted>
  <dcterms:modified xsi:type="dcterms:W3CDTF">2018-05-10T06:41:15Z</dcterms:modified>
</cp:coreProperties>
</file>