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20"/>
  </p:notesMasterIdLst>
  <p:sldIdLst>
    <p:sldId id="260" r:id="rId2"/>
    <p:sldId id="289" r:id="rId3"/>
    <p:sldId id="296" r:id="rId4"/>
    <p:sldId id="293" r:id="rId5"/>
    <p:sldId id="292" r:id="rId6"/>
    <p:sldId id="297" r:id="rId7"/>
    <p:sldId id="298" r:id="rId8"/>
    <p:sldId id="275" r:id="rId9"/>
    <p:sldId id="313" r:id="rId10"/>
    <p:sldId id="282" r:id="rId11"/>
    <p:sldId id="287" r:id="rId12"/>
    <p:sldId id="288" r:id="rId13"/>
    <p:sldId id="283" r:id="rId14"/>
    <p:sldId id="263" r:id="rId15"/>
    <p:sldId id="284" r:id="rId16"/>
    <p:sldId id="279" r:id="rId17"/>
    <p:sldId id="311" r:id="rId18"/>
    <p:sldId id="303" r:id="rId19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3DB8"/>
    <a:srgbClr val="201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203" autoAdjust="0"/>
  </p:normalViewPr>
  <p:slideViewPr>
    <p:cSldViewPr>
      <p:cViewPr>
        <p:scale>
          <a:sx n="110" d="100"/>
          <a:sy n="110" d="100"/>
        </p:scale>
        <p:origin x="2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"/>
      <c:rAngAx val="0"/>
      <c:perspective val="0"/>
    </c:view3D>
    <c:floor>
      <c:thickness val="0"/>
    </c:floor>
    <c:sideWall>
      <c:thickness val="0"/>
      <c:spPr>
        <a:solidFill>
          <a:schemeClr val="bg1"/>
        </a:solidFill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3.8546981681348842E-3"/>
          <c:y val="5.4000410210831276E-4"/>
          <c:w val="0.77029223491879406"/>
          <c:h val="0.8665055734548012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2017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Разъяснено</c:v>
                </c:pt>
                <c:pt idx="1">
                  <c:v>Удовлетворено</c:v>
                </c:pt>
                <c:pt idx="2">
                  <c:v>Отказано</c:v>
                </c:pt>
                <c:pt idx="3">
                  <c:v>Перенаправлено по компетенции</c:v>
                </c:pt>
                <c:pt idx="4">
                  <c:v>Находятся в работе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one"/>
        <c:axId val="31497216"/>
        <c:axId val="31515392"/>
        <c:axId val="31414912"/>
      </c:bar3DChart>
      <c:catAx>
        <c:axId val="31497216"/>
        <c:scaling>
          <c:orientation val="minMax"/>
        </c:scaling>
        <c:delete val="0"/>
        <c:axPos val="b"/>
        <c:majorTickMark val="out"/>
        <c:minorTickMark val="none"/>
        <c:tickLblPos val="nextTo"/>
        <c:crossAx val="31515392"/>
        <c:crosses val="autoZero"/>
        <c:auto val="1"/>
        <c:lblAlgn val="ctr"/>
        <c:lblOffset val="100"/>
        <c:noMultiLvlLbl val="0"/>
      </c:catAx>
      <c:valAx>
        <c:axId val="31515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497216"/>
        <c:crosses val="autoZero"/>
        <c:crossBetween val="between"/>
      </c:valAx>
      <c:serAx>
        <c:axId val="31414912"/>
        <c:scaling>
          <c:orientation val="minMax"/>
        </c:scaling>
        <c:delete val="0"/>
        <c:axPos val="b"/>
        <c:majorTickMark val="out"/>
        <c:minorTickMark val="none"/>
        <c:tickLblPos val="nextTo"/>
        <c:crossAx val="31515392"/>
        <c:crosses val="autoZero"/>
      </c:serAx>
      <c:spPr>
        <a:solidFill>
          <a:schemeClr val="accent2">
            <a:lumMod val="40000"/>
            <a:lumOff val="60000"/>
          </a:schemeClr>
        </a:solidFill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167185127578417E-2"/>
          <c:y val="0"/>
          <c:w val="0.66744470521793875"/>
          <c:h val="0.995781633431252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письменные</c:v>
                </c:pt>
              </c:strCache>
            </c:strRef>
          </c:tx>
          <c:explosion val="11"/>
          <c:dPt>
            <c:idx val="2"/>
            <c:bubble3D val="0"/>
          </c:dPt>
          <c:dPt>
            <c:idx val="4"/>
            <c:bubble3D val="0"/>
          </c:dPt>
          <c:cat>
            <c:strRef>
              <c:f>Лист1!$A$2:$A$9</c:f>
              <c:strCache>
                <c:ptCount val="8"/>
                <c:pt idx="0">
                  <c:v>строительство и ремонт</c:v>
                </c:pt>
                <c:pt idx="1">
                  <c:v>образование</c:v>
                </c:pt>
                <c:pt idx="2">
                  <c:v>здравоохранение</c:v>
                </c:pt>
                <c:pt idx="3">
                  <c:v>дороги</c:v>
                </c:pt>
                <c:pt idx="4">
                  <c:v>газификация</c:v>
                </c:pt>
                <c:pt idx="5">
                  <c:v>жилье</c:v>
                </c:pt>
                <c:pt idx="6">
                  <c:v>землепользование</c:v>
                </c:pt>
                <c:pt idx="7">
                  <c:v>иное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</c:v>
                </c:pt>
                <c:pt idx="1">
                  <c:v>3</c:v>
                </c:pt>
                <c:pt idx="2">
                  <c:v>1</c:v>
                </c:pt>
                <c:pt idx="3">
                  <c:v>4</c:v>
                </c:pt>
                <c:pt idx="4">
                  <c:v>5</c:v>
                </c:pt>
                <c:pt idx="5">
                  <c:v>3</c:v>
                </c:pt>
                <c:pt idx="6">
                  <c:v>6</c:v>
                </c:pt>
                <c:pt idx="7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771981627296585E-2"/>
          <c:y val="4.4266442661437221E-2"/>
          <c:w val="0.69491546369203849"/>
          <c:h val="0.5909685768227661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2016</c:v>
                </c:pt>
              </c:strCache>
            </c:strRef>
          </c:tx>
          <c:dPt>
            <c:idx val="4"/>
            <c:bubble3D val="0"/>
            <c:explosion val="20"/>
          </c:dPt>
          <c:cat>
            <c:strRef>
              <c:f>Лист1!$A$2:$A$10</c:f>
              <c:strCache>
                <c:ptCount val="9"/>
                <c:pt idx="0">
                  <c:v>жилье</c:v>
                </c:pt>
                <c:pt idx="1">
                  <c:v>строит-во и ремонт дорог</c:v>
                </c:pt>
                <c:pt idx="2">
                  <c:v>трудоустройство</c:v>
                </c:pt>
                <c:pt idx="3">
                  <c:v>древесина</c:v>
                </c:pt>
                <c:pt idx="4">
                  <c:v>земельные вопросы</c:v>
                </c:pt>
                <c:pt idx="5">
                  <c:v>образование</c:v>
                </c:pt>
                <c:pt idx="6">
                  <c:v>молодая семья</c:v>
                </c:pt>
                <c:pt idx="7">
                  <c:v>здравоохранение</c:v>
                </c:pt>
                <c:pt idx="8">
                  <c:v>иное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11</c:v>
                </c:pt>
                <c:pt idx="1">
                  <c:v>8</c:v>
                </c:pt>
                <c:pt idx="2">
                  <c:v>5</c:v>
                </c:pt>
                <c:pt idx="3">
                  <c:v>2</c:v>
                </c:pt>
                <c:pt idx="4">
                  <c:v>7</c:v>
                </c:pt>
                <c:pt idx="5">
                  <c:v>4</c:v>
                </c:pt>
                <c:pt idx="6">
                  <c:v>3</c:v>
                </c:pt>
                <c:pt idx="7">
                  <c:v>4</c:v>
                </c:pt>
                <c:pt idx="8">
                  <c:v>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2017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жилье</c:v>
                </c:pt>
                <c:pt idx="1">
                  <c:v>строит-во и ремонт дорог</c:v>
                </c:pt>
                <c:pt idx="2">
                  <c:v>трудоустройство</c:v>
                </c:pt>
                <c:pt idx="3">
                  <c:v>древесина</c:v>
                </c:pt>
                <c:pt idx="4">
                  <c:v>земельные вопросы</c:v>
                </c:pt>
                <c:pt idx="5">
                  <c:v>образование</c:v>
                </c:pt>
                <c:pt idx="6">
                  <c:v>молодая семья</c:v>
                </c:pt>
                <c:pt idx="7">
                  <c:v>здравоохранение</c:v>
                </c:pt>
                <c:pt idx="8">
                  <c:v>иное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0</c:v>
                </c:pt>
                <c:pt idx="1">
                  <c:v>12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219840"/>
        <c:axId val="49221632"/>
      </c:lineChart>
      <c:catAx>
        <c:axId val="49219840"/>
        <c:scaling>
          <c:orientation val="minMax"/>
        </c:scaling>
        <c:delete val="0"/>
        <c:axPos val="b"/>
        <c:majorTickMark val="out"/>
        <c:minorTickMark val="none"/>
        <c:tickLblPos val="nextTo"/>
        <c:crossAx val="49221632"/>
        <c:crosses val="autoZero"/>
        <c:auto val="1"/>
        <c:lblAlgn val="ctr"/>
        <c:lblOffset val="100"/>
        <c:noMultiLvlLbl val="0"/>
      </c:catAx>
      <c:valAx>
        <c:axId val="49221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2198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157477872828951E-2"/>
          <c:y val="2.5852261141167156E-2"/>
          <c:w val="0.90584252212717109"/>
          <c:h val="0.742199003204988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Лист1!$A$3:$A$14</c:f>
              <c:strCache>
                <c:ptCount val="12"/>
                <c:pt idx="0">
                  <c:v>Зам.по экономике</c:v>
                </c:pt>
                <c:pt idx="1">
                  <c:v>Зам.по соц.сфере</c:v>
                </c:pt>
                <c:pt idx="2">
                  <c:v>Экономика</c:v>
                </c:pt>
                <c:pt idx="3">
                  <c:v>Комитет</c:v>
                </c:pt>
                <c:pt idx="4">
                  <c:v>Архив</c:v>
                </c:pt>
                <c:pt idx="5">
                  <c:v>ФУ</c:v>
                </c:pt>
                <c:pt idx="6">
                  <c:v>Культура</c:v>
                </c:pt>
                <c:pt idx="7">
                  <c:v>Образование</c:v>
                </c:pt>
                <c:pt idx="8">
                  <c:v>МБУ "УКС"</c:v>
                </c:pt>
                <c:pt idx="9">
                  <c:v>СРСП</c:v>
                </c:pt>
                <c:pt idx="10">
                  <c:v>ЗАГС</c:v>
                </c:pt>
                <c:pt idx="11">
                  <c:v>Всего</c:v>
                </c:pt>
              </c:strCache>
            </c:strRef>
          </c:cat>
          <c:val>
            <c:numRef>
              <c:f>Лист1!$B$3:$B$14</c:f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1 пол.2016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Лист1!$A$3:$A$14</c:f>
              <c:strCache>
                <c:ptCount val="12"/>
                <c:pt idx="0">
                  <c:v>Зам.по экономике</c:v>
                </c:pt>
                <c:pt idx="1">
                  <c:v>Зам.по соц.сфере</c:v>
                </c:pt>
                <c:pt idx="2">
                  <c:v>Экономика</c:v>
                </c:pt>
                <c:pt idx="3">
                  <c:v>Комитет</c:v>
                </c:pt>
                <c:pt idx="4">
                  <c:v>Архив</c:v>
                </c:pt>
                <c:pt idx="5">
                  <c:v>ФУ</c:v>
                </c:pt>
                <c:pt idx="6">
                  <c:v>Культура</c:v>
                </c:pt>
                <c:pt idx="7">
                  <c:v>Образование</c:v>
                </c:pt>
                <c:pt idx="8">
                  <c:v>МБУ "УКС"</c:v>
                </c:pt>
                <c:pt idx="9">
                  <c:v>СРСП</c:v>
                </c:pt>
                <c:pt idx="10">
                  <c:v>ЗАГС</c:v>
                </c:pt>
                <c:pt idx="11">
                  <c:v>Всего</c:v>
                </c:pt>
              </c:strCache>
            </c:strRef>
          </c:cat>
          <c:val>
            <c:numRef>
              <c:f>Лист1!$C$3:$C$14</c:f>
              <c:numCache>
                <c:formatCode>General</c:formatCode>
                <c:ptCount val="12"/>
                <c:pt idx="0">
                  <c:v>2</c:v>
                </c:pt>
                <c:pt idx="1">
                  <c:v>1</c:v>
                </c:pt>
                <c:pt idx="2">
                  <c:v>77</c:v>
                </c:pt>
                <c:pt idx="3">
                  <c:v>350</c:v>
                </c:pt>
                <c:pt idx="4">
                  <c:v>922</c:v>
                </c:pt>
                <c:pt idx="5">
                  <c:v>0</c:v>
                </c:pt>
                <c:pt idx="6">
                  <c:v>19</c:v>
                </c:pt>
                <c:pt idx="7">
                  <c:v>210</c:v>
                </c:pt>
                <c:pt idx="8">
                  <c:v>29</c:v>
                </c:pt>
                <c:pt idx="9">
                  <c:v>77</c:v>
                </c:pt>
                <c:pt idx="10">
                  <c:v>1012</c:v>
                </c:pt>
                <c:pt idx="11">
                  <c:v>2699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1 пол.2017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Лист1!$A$3:$A$14</c:f>
              <c:strCache>
                <c:ptCount val="12"/>
                <c:pt idx="0">
                  <c:v>Зам.по экономике</c:v>
                </c:pt>
                <c:pt idx="1">
                  <c:v>Зам.по соц.сфере</c:v>
                </c:pt>
                <c:pt idx="2">
                  <c:v>Экономика</c:v>
                </c:pt>
                <c:pt idx="3">
                  <c:v>Комитет</c:v>
                </c:pt>
                <c:pt idx="4">
                  <c:v>Архив</c:v>
                </c:pt>
                <c:pt idx="5">
                  <c:v>ФУ</c:v>
                </c:pt>
                <c:pt idx="6">
                  <c:v>Культура</c:v>
                </c:pt>
                <c:pt idx="7">
                  <c:v>Образование</c:v>
                </c:pt>
                <c:pt idx="8">
                  <c:v>МБУ "УКС"</c:v>
                </c:pt>
                <c:pt idx="9">
                  <c:v>СРСП</c:v>
                </c:pt>
                <c:pt idx="10">
                  <c:v>ЗАГС</c:v>
                </c:pt>
                <c:pt idx="11">
                  <c:v>Всего</c:v>
                </c:pt>
              </c:strCache>
            </c:strRef>
          </c:cat>
          <c:val>
            <c:numRef>
              <c:f>Лист1!$D$3:$D$14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75</c:v>
                </c:pt>
                <c:pt idx="3">
                  <c:v>1500</c:v>
                </c:pt>
                <c:pt idx="4">
                  <c:v>928</c:v>
                </c:pt>
                <c:pt idx="5">
                  <c:v>1</c:v>
                </c:pt>
                <c:pt idx="6">
                  <c:v>6</c:v>
                </c:pt>
                <c:pt idx="7">
                  <c:v>471</c:v>
                </c:pt>
                <c:pt idx="8">
                  <c:v>15</c:v>
                </c:pt>
                <c:pt idx="9">
                  <c:v>16</c:v>
                </c:pt>
                <c:pt idx="10">
                  <c:v>1024</c:v>
                </c:pt>
                <c:pt idx="11">
                  <c:v>4036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40759680"/>
        <c:axId val="40761216"/>
        <c:axId val="0"/>
      </c:bar3DChart>
      <c:catAx>
        <c:axId val="4075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0761216"/>
        <c:crosses val="autoZero"/>
        <c:auto val="1"/>
        <c:lblAlgn val="ctr"/>
        <c:lblOffset val="100"/>
        <c:noMultiLvlLbl val="0"/>
      </c:catAx>
      <c:valAx>
        <c:axId val="407612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07596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958657486174637E-2"/>
          <c:y val="3.569241251675271E-2"/>
          <c:w val="0.91304137503240379"/>
          <c:h val="0.5851580837009671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пол.2017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Лист1!$A$2:$A$12</c:f>
              <c:strCache>
                <c:ptCount val="11"/>
                <c:pt idx="0">
                  <c:v>ЗАГС</c:v>
                </c:pt>
                <c:pt idx="1">
                  <c:v>земельные вопросы</c:v>
                </c:pt>
                <c:pt idx="2">
                  <c:v>труд и заработная плата</c:v>
                </c:pt>
                <c:pt idx="3">
                  <c:v>жилье</c:v>
                </c:pt>
                <c:pt idx="4">
                  <c:v>строит. и ремонт дорог</c:v>
                </c:pt>
                <c:pt idx="5">
                  <c:v>коммунальное хозяйство</c:v>
                </c:pt>
                <c:pt idx="6">
                  <c:v>награждения</c:v>
                </c:pt>
                <c:pt idx="7">
                  <c:v>молодая семья</c:v>
                </c:pt>
                <c:pt idx="8">
                  <c:v>разрешение на строит-во</c:v>
                </c:pt>
                <c:pt idx="9">
                  <c:v>иное</c:v>
                </c:pt>
                <c:pt idx="10">
                  <c:v>ВСЕГО: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1024</c:v>
                </c:pt>
                <c:pt idx="1">
                  <c:v>1503</c:v>
                </c:pt>
                <c:pt idx="2">
                  <c:v>822</c:v>
                </c:pt>
                <c:pt idx="3">
                  <c:v>26</c:v>
                </c:pt>
                <c:pt idx="4">
                  <c:v>10</c:v>
                </c:pt>
                <c:pt idx="5">
                  <c:v>5</c:v>
                </c:pt>
                <c:pt idx="6">
                  <c:v>6</c:v>
                </c:pt>
                <c:pt idx="7">
                  <c:v>75</c:v>
                </c:pt>
                <c:pt idx="8">
                  <c:v>101</c:v>
                </c:pt>
                <c:pt idx="9">
                  <c:v>463</c:v>
                </c:pt>
                <c:pt idx="10">
                  <c:v>3011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45360256"/>
        <c:axId val="45608320"/>
        <c:axId val="0"/>
      </c:bar3DChart>
      <c:valAx>
        <c:axId val="45608320"/>
        <c:scaling>
          <c:orientation val="minMax"/>
          <c:max val="30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45360256"/>
        <c:crosses val="autoZero"/>
        <c:crossBetween val="between"/>
      </c:valAx>
      <c:catAx>
        <c:axId val="4536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5608320"/>
        <c:crosses val="autoZero"/>
        <c:auto val="0"/>
        <c:lblAlgn val="ctr"/>
        <c:lblOffset val="100"/>
        <c:noMultiLvlLbl val="0"/>
      </c:catAx>
      <c:spPr>
        <a:solidFill>
          <a:schemeClr val="accent1">
            <a:lumMod val="40000"/>
            <a:lumOff val="60000"/>
          </a:schemeClr>
        </a:solidFill>
      </c:spPr>
    </c:plotArea>
    <c:legend>
      <c:legendPos val="b"/>
      <c:layout>
        <c:manualLayout>
          <c:xMode val="edge"/>
          <c:yMode val="edge"/>
          <c:x val="0.64268903546988809"/>
          <c:y val="0.87329273540633323"/>
          <c:w val="0.32976636855164243"/>
          <c:h val="7.535924278455699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solidFill>
          <a:schemeClr val="bg1">
            <a:lumMod val="95000"/>
          </a:schemeClr>
        </a:solidFill>
      </c:spPr>
    </c:sideWall>
    <c:backWall>
      <c:thickness val="0"/>
      <c:spPr>
        <a:solidFill>
          <a:schemeClr val="bg1">
            <a:lumMod val="95000"/>
          </a:schemeClr>
        </a:solidFill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пол.2016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Лист1!$A$2:$A$15</c:f>
              <c:strCache>
                <c:ptCount val="14"/>
                <c:pt idx="0">
                  <c:v>Ванькова Л.В.</c:v>
                </c:pt>
                <c:pt idx="1">
                  <c:v>Надымова Г.М.</c:v>
                </c:pt>
                <c:pt idx="2">
                  <c:v>ФУ</c:v>
                </c:pt>
                <c:pt idx="3">
                  <c:v>Экономика</c:v>
                </c:pt>
                <c:pt idx="4">
                  <c:v>Комитет</c:v>
                </c:pt>
                <c:pt idx="5">
                  <c:v>Архив</c:v>
                </c:pt>
                <c:pt idx="6">
                  <c:v>Культура</c:v>
                </c:pt>
                <c:pt idx="7">
                  <c:v>Образование</c:v>
                </c:pt>
                <c:pt idx="8">
                  <c:v>МБУ "УКС"</c:v>
                </c:pt>
                <c:pt idx="9">
                  <c:v>Отдел СРСП</c:v>
                </c:pt>
                <c:pt idx="10">
                  <c:v>Юрид.отдел</c:v>
                </c:pt>
                <c:pt idx="11">
                  <c:v>Отдел ОР и ВП</c:v>
                </c:pt>
                <c:pt idx="12">
                  <c:v>Отдел учета и отч.</c:v>
                </c:pt>
                <c:pt idx="13">
                  <c:v>ЗАГС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1408</c:v>
                </c:pt>
                <c:pt idx="4">
                  <c:v>1500</c:v>
                </c:pt>
                <c:pt idx="5">
                  <c:v>138</c:v>
                </c:pt>
                <c:pt idx="6">
                  <c:v>0</c:v>
                </c:pt>
                <c:pt idx="7">
                  <c:v>37</c:v>
                </c:pt>
                <c:pt idx="8">
                  <c:v>12</c:v>
                </c:pt>
                <c:pt idx="9">
                  <c:v>0</c:v>
                </c:pt>
                <c:pt idx="10">
                  <c:v>13</c:v>
                </c:pt>
                <c:pt idx="11">
                  <c:v>9</c:v>
                </c:pt>
                <c:pt idx="12">
                  <c:v>0</c:v>
                </c:pt>
                <c:pt idx="13">
                  <c:v>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пол.2017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Лист1!$A$2:$A$15</c:f>
              <c:strCache>
                <c:ptCount val="14"/>
                <c:pt idx="0">
                  <c:v>Ванькова Л.В.</c:v>
                </c:pt>
                <c:pt idx="1">
                  <c:v>Надымова Г.М.</c:v>
                </c:pt>
                <c:pt idx="2">
                  <c:v>ФУ</c:v>
                </c:pt>
                <c:pt idx="3">
                  <c:v>Экономика</c:v>
                </c:pt>
                <c:pt idx="4">
                  <c:v>Комитет</c:v>
                </c:pt>
                <c:pt idx="5">
                  <c:v>Архив</c:v>
                </c:pt>
                <c:pt idx="6">
                  <c:v>Культура</c:v>
                </c:pt>
                <c:pt idx="7">
                  <c:v>Образование</c:v>
                </c:pt>
                <c:pt idx="8">
                  <c:v>МБУ "УКС"</c:v>
                </c:pt>
                <c:pt idx="9">
                  <c:v>Отдел СРСП</c:v>
                </c:pt>
                <c:pt idx="10">
                  <c:v>Юрид.отдел</c:v>
                </c:pt>
                <c:pt idx="11">
                  <c:v>Отдел ОР и ВП</c:v>
                </c:pt>
                <c:pt idx="12">
                  <c:v>Отдел учета и отч.</c:v>
                </c:pt>
                <c:pt idx="13">
                  <c:v>ЗАГС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978</c:v>
                </c:pt>
                <c:pt idx="4">
                  <c:v>2000</c:v>
                </c:pt>
                <c:pt idx="5">
                  <c:v>44</c:v>
                </c:pt>
                <c:pt idx="6">
                  <c:v>0</c:v>
                </c:pt>
                <c:pt idx="7">
                  <c:v>0</c:v>
                </c:pt>
                <c:pt idx="8">
                  <c:v>10</c:v>
                </c:pt>
                <c:pt idx="9">
                  <c:v>0</c:v>
                </c:pt>
                <c:pt idx="10">
                  <c:v>13</c:v>
                </c:pt>
                <c:pt idx="11">
                  <c:v>0</c:v>
                </c:pt>
                <c:pt idx="12">
                  <c:v>5</c:v>
                </c:pt>
                <c:pt idx="13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45299968"/>
        <c:axId val="45301760"/>
        <c:axId val="45412800"/>
      </c:bar3DChart>
      <c:catAx>
        <c:axId val="45299968"/>
        <c:scaling>
          <c:orientation val="minMax"/>
        </c:scaling>
        <c:delete val="0"/>
        <c:axPos val="b"/>
        <c:majorTickMark val="none"/>
        <c:minorTickMark val="none"/>
        <c:tickLblPos val="nextTo"/>
        <c:crossAx val="45301760"/>
        <c:crosses val="autoZero"/>
        <c:auto val="1"/>
        <c:lblAlgn val="ctr"/>
        <c:lblOffset val="100"/>
        <c:noMultiLvlLbl val="0"/>
      </c:catAx>
      <c:valAx>
        <c:axId val="453017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5299968"/>
        <c:crosses val="autoZero"/>
        <c:crossBetween val="between"/>
      </c:valAx>
      <c:serAx>
        <c:axId val="45412800"/>
        <c:scaling>
          <c:orientation val="minMax"/>
        </c:scaling>
        <c:delete val="1"/>
        <c:axPos val="b"/>
        <c:majorTickMark val="out"/>
        <c:minorTickMark val="none"/>
        <c:tickLblPos val="nextTo"/>
        <c:crossAx val="45301760"/>
        <c:crosses val="autoZero"/>
      </c:ser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0.19512</cdr:x>
      <cdr:y>0.25641</cdr:y>
    </cdr:from>
    <cdr:to>
      <cdr:x>0.2439</cdr:x>
      <cdr:y>0.29487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28192" y="1440160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0.45455</cdr:x>
      <cdr:y>0.46667</cdr:y>
    </cdr:from>
    <cdr:to>
      <cdr:x>0.48707</cdr:x>
      <cdr:y>0.52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960440" y="2520280"/>
          <a:ext cx="2833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0.67769</cdr:x>
      <cdr:y>0.42667</cdr:y>
    </cdr:from>
    <cdr:to>
      <cdr:x>0.7346</cdr:x>
      <cdr:y>0.50667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904656" y="2304256"/>
          <a:ext cx="495855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0.70248</cdr:x>
      <cdr:y>0.01333</cdr:y>
    </cdr:from>
    <cdr:to>
      <cdr:x>0.98011</cdr:x>
      <cdr:y>0.13333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120680" y="71990"/>
          <a:ext cx="2418987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ВСЕГО:  -28 обращений</a:t>
          </a:r>
        </a:p>
      </cdr:txBody>
    </cdr:sp>
  </cdr:relSizeAnchor>
  <cdr:relSizeAnchor xmlns:cdr="http://schemas.openxmlformats.org/drawingml/2006/chartDrawing">
    <cdr:from>
      <cdr:x>0.14876</cdr:x>
      <cdr:y>0.10667</cdr:y>
    </cdr:from>
    <cdr:to>
      <cdr:x>0.19835</cdr:x>
      <cdr:y>0.17333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576064"/>
          <a:ext cx="43204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0.27273</cdr:x>
      <cdr:y>0.36</cdr:y>
    </cdr:from>
    <cdr:to>
      <cdr:x>0.32231</cdr:x>
      <cdr:y>0.41333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76264" y="1944216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3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0.42149</cdr:x>
      <cdr:y>0.38667</cdr:y>
    </cdr:from>
    <cdr:to>
      <cdr:x>0.46281</cdr:x>
      <cdr:y>0.44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72408" y="2088232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0.55372</cdr:x>
      <cdr:y>0.42667</cdr:y>
    </cdr:from>
    <cdr:to>
      <cdr:x>0.60331</cdr:x>
      <cdr:y>0.48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824536" y="2304256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</a:t>
          </a:r>
          <a:endParaRPr lang="ru-RU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0.56667</cdr:x>
      <cdr:y>0.46543</cdr:y>
    </cdr:from>
    <cdr:to>
      <cdr:x>0.625</cdr:x>
      <cdr:y>0.52749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96544" y="216024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0.59167</cdr:x>
      <cdr:y>0.37073</cdr:y>
    </cdr:from>
    <cdr:to>
      <cdr:x>0.65</cdr:x>
      <cdr:y>0.44248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112568" y="2232248"/>
          <a:ext cx="504027" cy="432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4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0.50833</cdr:x>
      <cdr:y>0.44248</cdr:y>
    </cdr:from>
    <cdr:to>
      <cdr:x>0.56666</cdr:x>
      <cdr:y>0.56207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92488" y="2664296"/>
          <a:ext cx="504027" cy="720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0.40833</cdr:x>
      <cdr:y>0.55011</cdr:y>
    </cdr:from>
    <cdr:to>
      <cdr:x>0.45833</cdr:x>
      <cdr:y>0.63459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528392" y="3312368"/>
          <a:ext cx="432048" cy="508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3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0.06667</cdr:x>
      <cdr:y>0.37073</cdr:y>
    </cdr:from>
    <cdr:to>
      <cdr:x>0.15001</cdr:x>
      <cdr:y>0.43718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76064" y="2232248"/>
          <a:ext cx="720138" cy="400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15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0.475</cdr:x>
      <cdr:y>0.27505</cdr:y>
    </cdr:from>
    <cdr:to>
      <cdr:x>0.525</cdr:x>
      <cdr:y>0.32289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04456" y="1656155"/>
          <a:ext cx="432048" cy="288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0.58088</cdr:x>
      <cdr:y>0.39112</cdr:y>
    </cdr:from>
    <cdr:to>
      <cdr:x>0.63088</cdr:x>
      <cdr:y>0.46288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019352" y="2355026"/>
          <a:ext cx="432048" cy="43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0.44167</cdr:x>
      <cdr:y>0.52619</cdr:y>
    </cdr:from>
    <cdr:to>
      <cdr:x>0.50833</cdr:x>
      <cdr:y>0.58599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816424" y="3168352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0.55</cdr:x>
      <cdr:y>0.47836</cdr:y>
    </cdr:from>
    <cdr:to>
      <cdr:x>0.6</cdr:x>
      <cdr:y>0.53816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4752528" y="2880320"/>
          <a:ext cx="432048" cy="360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5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0.4</cdr:x>
      <cdr:y>0.22722</cdr:y>
    </cdr:from>
    <cdr:to>
      <cdr:x>0.44167</cdr:x>
      <cdr:y>0.28701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56384" y="1368152"/>
          <a:ext cx="36004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4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0.44167</cdr:x>
      <cdr:y>0.21526</cdr:y>
    </cdr:from>
    <cdr:to>
      <cdr:x>0.49167</cdr:x>
      <cdr:y>0.27505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16424" y="1296144"/>
          <a:ext cx="43204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0.56667</cdr:x>
      <cdr:y>0.31093</cdr:y>
    </cdr:from>
    <cdr:to>
      <cdr:x>0.63333</cdr:x>
      <cdr:y>0.37073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4896544" y="1872208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0.25833</cdr:x>
      <cdr:y>0.53815</cdr:y>
    </cdr:from>
    <cdr:to>
      <cdr:x>0.30833</cdr:x>
      <cdr:y>0.62186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2232248" y="3240360"/>
          <a:ext cx="43204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</a:t>
          </a:r>
          <a:endParaRPr lang="ru-RU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0.35111</cdr:x>
      <cdr:y>0.53294</cdr:y>
    </cdr:from>
    <cdr:to>
      <cdr:x>0.39836</cdr:x>
      <cdr:y>0.595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10582" y="3209014"/>
          <a:ext cx="432054" cy="373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2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0.51767</cdr:x>
      <cdr:y>0.52171</cdr:y>
    </cdr:from>
    <cdr:to>
      <cdr:x>0.58195</cdr:x>
      <cdr:y>0.58376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733541" y="3141355"/>
          <a:ext cx="587853" cy="373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4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0.56667</cdr:x>
      <cdr:y>0.46543</cdr:y>
    </cdr:from>
    <cdr:to>
      <cdr:x>0.625</cdr:x>
      <cdr:y>0.52749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96544" y="216024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0.59642</cdr:x>
      <cdr:y>0.50975</cdr:y>
    </cdr:from>
    <cdr:to>
      <cdr:x>0.64642</cdr:x>
      <cdr:y>0.55759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453621" y="3069334"/>
          <a:ext cx="457200" cy="288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3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0.43892</cdr:x>
      <cdr:y>0.47387</cdr:y>
    </cdr:from>
    <cdr:to>
      <cdr:x>0.50512</cdr:x>
      <cdr:y>0.56481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13461" y="2853323"/>
          <a:ext cx="605377" cy="5475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7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0.20267</cdr:x>
      <cdr:y>0.48583</cdr:y>
    </cdr:from>
    <cdr:to>
      <cdr:x>0.23417</cdr:x>
      <cdr:y>0.54717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853221" y="2925331"/>
          <a:ext cx="28803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8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0.10817</cdr:x>
      <cdr:y>0.40212</cdr:y>
    </cdr:from>
    <cdr:to>
      <cdr:x>0.16001</cdr:x>
      <cdr:y>0.46857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989125" y="2421275"/>
          <a:ext cx="474025" cy="400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11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0.73029</cdr:x>
      <cdr:y>0.03626</cdr:y>
    </cdr:from>
    <cdr:to>
      <cdr:x>0.80904</cdr:x>
      <cdr:y>0.10315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677757" y="218331"/>
          <a:ext cx="720080" cy="402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31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0.18692</cdr:x>
      <cdr:y>0.3782</cdr:y>
    </cdr:from>
    <cdr:to>
      <cdr:x>0.23416</cdr:x>
      <cdr:y>0.43124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709205" y="2277259"/>
          <a:ext cx="431963" cy="3193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12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0.64962</cdr:x>
      <cdr:y>0.58792</cdr:y>
    </cdr:from>
    <cdr:to>
      <cdr:x>0.70475</cdr:x>
      <cdr:y>0.65326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940125" y="3540036"/>
          <a:ext cx="504109" cy="393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0.35106</cdr:x>
      <cdr:y>0.60542</cdr:y>
    </cdr:from>
    <cdr:to>
      <cdr:x>0.39043</cdr:x>
      <cdr:y>0.68238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210135" y="3645411"/>
          <a:ext cx="359999" cy="4633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0.73816</cdr:x>
      <cdr:y>0.29449</cdr:y>
    </cdr:from>
    <cdr:to>
      <cdr:x>0.79329</cdr:x>
      <cdr:y>0.373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749765" y="1773203"/>
          <a:ext cx="504109" cy="47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16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0.28142</cdr:x>
      <cdr:y>0.4877</cdr:y>
    </cdr:from>
    <cdr:to>
      <cdr:x>0.31292</cdr:x>
      <cdr:y>0.55946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573301" y="2936609"/>
          <a:ext cx="288036" cy="432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0.68304</cdr:x>
      <cdr:y>0.57629</cdr:y>
    </cdr:from>
    <cdr:to>
      <cdr:x>0.73816</cdr:x>
      <cdr:y>0.6413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245709" y="3470037"/>
          <a:ext cx="504055" cy="3913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0.65154</cdr:x>
      <cdr:y>0.50975</cdr:y>
    </cdr:from>
    <cdr:to>
      <cdr:x>0.68304</cdr:x>
      <cdr:y>0.57629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957677" y="3069347"/>
          <a:ext cx="288032" cy="4006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</a:t>
          </a:r>
          <a:endParaRPr lang="ru-RU" sz="14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0.19388</cdr:x>
      <cdr:y>0.5</cdr:y>
    </cdr:from>
    <cdr:to>
      <cdr:x>0.27552</cdr:x>
      <cdr:y>0.56667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68152" y="2160240"/>
          <a:ext cx="576116" cy="288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0.28571</cdr:x>
      <cdr:y>0.36667</cdr:y>
    </cdr:from>
    <cdr:to>
      <cdr:x>0.35714</cdr:x>
      <cdr:y>0.43333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16224" y="158417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0.21667</cdr:x>
      <cdr:y>0.51899</cdr:y>
    </cdr:from>
    <cdr:to>
      <cdr:x>0.24864</cdr:x>
      <cdr:y>0.5846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72208" y="2952328"/>
          <a:ext cx="276309" cy="3732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0.30833</cdr:x>
      <cdr:y>0.26667</cdr:y>
    </cdr:from>
    <cdr:to>
      <cdr:x>0.43877</cdr:x>
      <cdr:y>0.35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64296" y="1324964"/>
          <a:ext cx="1127098" cy="414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0.39796</cdr:x>
      <cdr:y>0.38333</cdr:y>
    </cdr:from>
    <cdr:to>
      <cdr:x>0.4898</cdr:x>
      <cdr:y>0.45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08312" y="1656184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0.44898</cdr:x>
      <cdr:y>0.3</cdr:y>
    </cdr:from>
    <cdr:to>
      <cdr:x>0.55102</cdr:x>
      <cdr:y>0.38333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168352" y="1296144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0.67347</cdr:x>
      <cdr:y>0.06667</cdr:y>
    </cdr:from>
    <cdr:to>
      <cdr:x>0.80613</cdr:x>
      <cdr:y>0.15001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752528" y="288032"/>
          <a:ext cx="936153" cy="360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0.575</cdr:x>
      <cdr:y>0.58228</cdr:y>
    </cdr:from>
    <cdr:to>
      <cdr:x>0.63333</cdr:x>
      <cdr:y>0.62844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968552" y="3312368"/>
          <a:ext cx="504027" cy="2625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210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0.525</cdr:x>
      <cdr:y>0.6076</cdr:y>
    </cdr:from>
    <cdr:to>
      <cdr:x>0.56667</cdr:x>
      <cdr:y>0.65648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536504" y="3456385"/>
          <a:ext cx="360040" cy="278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19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0.45</cdr:x>
      <cdr:y>0.43478</cdr:y>
    </cdr:from>
    <cdr:to>
      <cdr:x>0.51666</cdr:x>
      <cdr:y>0.49632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888432" y="2160240"/>
          <a:ext cx="576006" cy="3057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928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0.325</cdr:x>
      <cdr:y>0.51899</cdr:y>
    </cdr:from>
    <cdr:to>
      <cdr:x>0.375</cdr:x>
      <cdr:y>0.56693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808312" y="2952328"/>
          <a:ext cx="432048" cy="272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75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0.64167</cdr:x>
      <cdr:y>0.64557</cdr:y>
    </cdr:from>
    <cdr:to>
      <cdr:x>0.7</cdr:x>
      <cdr:y>0.70711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544616" y="3672408"/>
          <a:ext cx="504027" cy="350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77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0.35</cdr:x>
      <cdr:y>0.53165</cdr:y>
    </cdr:from>
    <cdr:to>
      <cdr:x>0.40833</cdr:x>
      <cdr:y>0.59136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3024336" y="3024336"/>
          <a:ext cx="504027" cy="3396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350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0.21667</cdr:x>
      <cdr:y>0.5443</cdr:y>
    </cdr:from>
    <cdr:to>
      <cdr:x>0.25001</cdr:x>
      <cdr:y>0.59045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872208" y="3096344"/>
          <a:ext cx="288090" cy="262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0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</cdr:x>
      <cdr:y>0.63291</cdr:y>
    </cdr:from>
    <cdr:to>
      <cdr:x>0.75</cdr:x>
      <cdr:y>0.69445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6048672" y="3600400"/>
          <a:ext cx="432048" cy="350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77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0.75</cdr:x>
      <cdr:y>0.44304</cdr:y>
    </cdr:from>
    <cdr:to>
      <cdr:x>0.80833</cdr:x>
      <cdr:y>0.51997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6480720" y="2520280"/>
          <a:ext cx="504027" cy="437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1012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0.275</cdr:x>
      <cdr:y>0.5443</cdr:y>
    </cdr:from>
    <cdr:to>
      <cdr:x>0.3</cdr:x>
      <cdr:y>0.60584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2376264" y="3096344"/>
          <a:ext cx="216024" cy="350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0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0.85</cdr:x>
      <cdr:y>0.29231</cdr:y>
    </cdr:from>
    <cdr:to>
      <cdr:x>0.90833</cdr:x>
      <cdr:y>0.43077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44816" y="1452346"/>
          <a:ext cx="504056" cy="687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0.18333</cdr:x>
      <cdr:y>0.53165</cdr:y>
    </cdr:from>
    <cdr:to>
      <cdr:x>0.21667</cdr:x>
      <cdr:y>0.57781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584176" y="3024336"/>
          <a:ext cx="288090" cy="2625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0.25833</cdr:x>
      <cdr:y>0.51899</cdr:y>
    </cdr:from>
    <cdr:to>
      <cdr:x>0.28333</cdr:x>
      <cdr:y>0.58053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232248" y="2952328"/>
          <a:ext cx="216024" cy="350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0.35833</cdr:x>
      <cdr:y>0.36709</cdr:y>
    </cdr:from>
    <cdr:to>
      <cdr:x>0.41667</cdr:x>
      <cdr:y>0.42863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096344" y="2088232"/>
          <a:ext cx="504114" cy="350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1500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0.4</cdr:x>
      <cdr:y>0.48101</cdr:y>
    </cdr:from>
    <cdr:to>
      <cdr:x>0.45834</cdr:x>
      <cdr:y>0.53262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3456384" y="2736304"/>
          <a:ext cx="504114" cy="293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922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0.46667</cdr:x>
      <cdr:y>0.60759</cdr:y>
    </cdr:from>
    <cdr:to>
      <cdr:x>0.53333</cdr:x>
      <cdr:y>0.65375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4032448" y="3456384"/>
          <a:ext cx="576035" cy="2625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0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0.55833</cdr:x>
      <cdr:y>0.62025</cdr:y>
    </cdr:from>
    <cdr:to>
      <cdr:x>0.60001</cdr:x>
      <cdr:y>0.66373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4824536" y="3528392"/>
          <a:ext cx="360098" cy="247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6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0.80833</cdr:x>
      <cdr:y>0.17722</cdr:y>
    </cdr:from>
    <cdr:to>
      <cdr:x>0.875</cdr:x>
      <cdr:y>0.24968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6984776" y="1008112"/>
          <a:ext cx="576093" cy="4121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2699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0.85833</cdr:x>
      <cdr:y>0.07595</cdr:y>
    </cdr:from>
    <cdr:to>
      <cdr:x>0.94999</cdr:x>
      <cdr:y>0.14841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7416824" y="432048"/>
          <a:ext cx="792030" cy="4121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4036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0.73333</cdr:x>
      <cdr:y>0.65823</cdr:y>
    </cdr:from>
    <cdr:to>
      <cdr:x>0.78333</cdr:x>
      <cdr:y>0.70886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6336704" y="3744416"/>
          <a:ext cx="432019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16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0.675</cdr:x>
      <cdr:y>0.64557</cdr:y>
    </cdr:from>
    <cdr:to>
      <cdr:x>0.71666</cdr:x>
      <cdr:y>0.68905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5832648" y="3672408"/>
          <a:ext cx="359982" cy="247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16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0.61667</cdr:x>
      <cdr:y>0.55696</cdr:y>
    </cdr:from>
    <cdr:to>
      <cdr:x>0.67501</cdr:x>
      <cdr:y>0.61493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5328592" y="3168352"/>
          <a:ext cx="504114" cy="329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471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0.3</cdr:x>
      <cdr:y>0.55696</cdr:y>
    </cdr:from>
    <cdr:to>
      <cdr:x>0.35</cdr:x>
      <cdr:y>0.60043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2592288" y="3168352"/>
          <a:ext cx="432048" cy="2472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77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0.5</cdr:x>
      <cdr:y>0.60759</cdr:y>
    </cdr:from>
    <cdr:to>
      <cdr:x>0.525</cdr:x>
      <cdr:y>0.65823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320480" y="3456384"/>
          <a:ext cx="21602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0.79167</cdr:x>
      <cdr:y>0.50633</cdr:y>
    </cdr:from>
    <cdr:to>
      <cdr:x>0.86667</cdr:x>
      <cdr:y>0.58228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6840760" y="2880320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1024</a:t>
          </a:r>
          <a:endParaRPr lang="ru-RU" sz="14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0.875</cdr:x>
      <cdr:y>0.68354</cdr:y>
    </cdr:from>
    <cdr:to>
      <cdr:x>0.90833</cdr:x>
      <cdr:y>0.72152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560840" y="3888432"/>
          <a:ext cx="2880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0.36667</cdr:x>
      <cdr:y>0.20253</cdr:y>
    </cdr:from>
    <cdr:to>
      <cdr:x>0.47249</cdr:x>
      <cdr:y>0.36327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168381" y="1152119"/>
          <a:ext cx="914386" cy="914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0.5124</cdr:x>
      <cdr:y>0.43038</cdr:y>
    </cdr:from>
    <cdr:to>
      <cdr:x>0.55407</cdr:x>
      <cdr:y>0.48101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464496" y="2448272"/>
          <a:ext cx="363070" cy="288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0.64167</cdr:x>
      <cdr:y>0.4557</cdr:y>
    </cdr:from>
    <cdr:to>
      <cdr:x>0.69167</cdr:x>
      <cdr:y>0.50634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544616" y="2592288"/>
          <a:ext cx="432048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75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0.66667</cdr:x>
      <cdr:y>0.4557</cdr:y>
    </cdr:from>
    <cdr:to>
      <cdr:x>0.71667</cdr:x>
      <cdr:y>0.50634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760640" y="2592288"/>
          <a:ext cx="432048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i="1" dirty="0"/>
        </a:p>
      </cdr:txBody>
    </cdr:sp>
  </cdr:relSizeAnchor>
  <cdr:relSizeAnchor xmlns:cdr="http://schemas.openxmlformats.org/drawingml/2006/chartDrawing">
    <cdr:from>
      <cdr:x>0.8843</cdr:x>
      <cdr:y>0.12658</cdr:y>
    </cdr:from>
    <cdr:to>
      <cdr:x>0.95096</cdr:x>
      <cdr:y>0.18987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704856" y="720080"/>
          <a:ext cx="580806" cy="360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4036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0.33058</cdr:x>
      <cdr:y>0.29873</cdr:y>
    </cdr:from>
    <cdr:to>
      <cdr:x>0.38884</cdr:x>
      <cdr:y>0.36202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880320" y="1699387"/>
          <a:ext cx="507656" cy="36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822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0.425</cdr:x>
      <cdr:y>0.40506</cdr:y>
    </cdr:from>
    <cdr:to>
      <cdr:x>0.46667</cdr:x>
      <cdr:y>0.44304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672408" y="2304256"/>
          <a:ext cx="360069" cy="216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i="1" dirty="0"/>
        </a:p>
      </cdr:txBody>
    </cdr:sp>
  </cdr:relSizeAnchor>
  <cdr:relSizeAnchor xmlns:cdr="http://schemas.openxmlformats.org/drawingml/2006/chartDrawing">
    <cdr:from>
      <cdr:x>0.26694</cdr:x>
      <cdr:y>0.2183</cdr:y>
    </cdr:from>
    <cdr:to>
      <cdr:x>0.32528</cdr:x>
      <cdr:y>0.26893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325797" y="1241825"/>
          <a:ext cx="508315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i="1" dirty="0" smtClean="0"/>
            <a:t>1503</a:t>
          </a:r>
          <a:endParaRPr lang="ru-RU" sz="1200" b="1" i="1" dirty="0"/>
        </a:p>
      </cdr:txBody>
    </cdr:sp>
  </cdr:relSizeAnchor>
  <cdr:relSizeAnchor xmlns:cdr="http://schemas.openxmlformats.org/drawingml/2006/chartDrawing">
    <cdr:from>
      <cdr:x>0.50833</cdr:x>
      <cdr:y>0.43038</cdr:y>
    </cdr:from>
    <cdr:to>
      <cdr:x>0.55</cdr:x>
      <cdr:y>0.48101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4392488" y="2448273"/>
          <a:ext cx="360040" cy="288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i="1" dirty="0"/>
        </a:p>
      </cdr:txBody>
    </cdr:sp>
  </cdr:relSizeAnchor>
  <cdr:relSizeAnchor xmlns:cdr="http://schemas.openxmlformats.org/drawingml/2006/chartDrawing">
    <cdr:from>
      <cdr:x>0.55833</cdr:x>
      <cdr:y>0.41772</cdr:y>
    </cdr:from>
    <cdr:to>
      <cdr:x>0.61667</cdr:x>
      <cdr:y>0.46835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4824536" y="2376264"/>
          <a:ext cx="504114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i="1" dirty="0"/>
        </a:p>
      </cdr:txBody>
    </cdr:sp>
  </cdr:relSizeAnchor>
  <cdr:relSizeAnchor xmlns:cdr="http://schemas.openxmlformats.org/drawingml/2006/chartDrawing">
    <cdr:from>
      <cdr:x>0.775</cdr:x>
      <cdr:y>0.10127</cdr:y>
    </cdr:from>
    <cdr:to>
      <cdr:x>0.84167</cdr:x>
      <cdr:y>0.16456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6696744" y="576064"/>
          <a:ext cx="576064" cy="36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i="1" dirty="0"/>
        </a:p>
      </cdr:txBody>
    </cdr:sp>
  </cdr:relSizeAnchor>
  <cdr:relSizeAnchor xmlns:cdr="http://schemas.openxmlformats.org/drawingml/2006/chartDrawing">
    <cdr:from>
      <cdr:x>0.7</cdr:x>
      <cdr:y>0.4557</cdr:y>
    </cdr:from>
    <cdr:to>
      <cdr:x>0.75</cdr:x>
      <cdr:y>0.50634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6048672" y="2592288"/>
          <a:ext cx="432048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101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0.45</cdr:x>
      <cdr:y>0.41772</cdr:y>
    </cdr:from>
    <cdr:to>
      <cdr:x>0.49167</cdr:x>
      <cdr:y>0.4557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3888432" y="2376264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i="1" dirty="0" smtClean="0"/>
            <a:t>10</a:t>
          </a:r>
          <a:endParaRPr lang="ru-RU" sz="1200" b="1" i="1" dirty="0"/>
        </a:p>
      </cdr:txBody>
    </cdr:sp>
  </cdr:relSizeAnchor>
  <cdr:relSizeAnchor xmlns:cdr="http://schemas.openxmlformats.org/drawingml/2006/chartDrawing">
    <cdr:from>
      <cdr:x>0.49167</cdr:x>
      <cdr:y>0.44304</cdr:y>
    </cdr:from>
    <cdr:to>
      <cdr:x>0.50833</cdr:x>
      <cdr:y>0.48101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4248472" y="2520280"/>
          <a:ext cx="14401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0.57851</cdr:x>
      <cdr:y>0.4557</cdr:y>
    </cdr:from>
    <cdr:to>
      <cdr:x>0.60351</cdr:x>
      <cdr:y>0.49367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5040560" y="2592288"/>
          <a:ext cx="217824" cy="215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0.73554</cdr:x>
      <cdr:y>0.44304</cdr:y>
    </cdr:from>
    <cdr:to>
      <cdr:x>0.80207</cdr:x>
      <cdr:y>0.49367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6408712" y="2520280"/>
          <a:ext cx="579665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464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0.38843</cdr:x>
      <cdr:y>0.41772</cdr:y>
    </cdr:from>
    <cdr:to>
      <cdr:x>0.42975</cdr:x>
      <cdr:y>0.4557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3384376" y="2376264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26</a:t>
          </a:r>
          <a:endParaRPr lang="ru-RU" sz="12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0.17</cdr:x>
      <cdr:y>0.31818</cdr:y>
    </cdr:from>
    <cdr:to>
      <cdr:x>0.23973</cdr:x>
      <cdr:y>0.37508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1512168"/>
          <a:ext cx="502111" cy="270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0.32143</cdr:x>
      <cdr:y>0.21212</cdr:y>
    </cdr:from>
    <cdr:to>
      <cdr:x>0.39143</cdr:x>
      <cdr:y>0.27273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592288" y="1008112"/>
          <a:ext cx="564542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1500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0.41964</cdr:x>
      <cdr:y>0.28788</cdr:y>
    </cdr:from>
    <cdr:to>
      <cdr:x>0.47321</cdr:x>
      <cdr:y>0.33334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384376" y="1368152"/>
          <a:ext cx="432048" cy="216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0.58036</cdr:x>
      <cdr:y>0.33333</cdr:y>
    </cdr:from>
    <cdr:to>
      <cdr:x>0.66072</cdr:x>
      <cdr:y>0.37878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680520" y="1584176"/>
          <a:ext cx="648095" cy="2160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0.70536</cdr:x>
      <cdr:y>0.34848</cdr:y>
    </cdr:from>
    <cdr:to>
      <cdr:x>0.75536</cdr:x>
      <cdr:y>0.40908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5688632" y="1656184"/>
          <a:ext cx="403245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0.22321</cdr:x>
      <cdr:y>0.24242</cdr:y>
    </cdr:from>
    <cdr:to>
      <cdr:x>0.26785</cdr:x>
      <cdr:y>0.31818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800200" y="1152128"/>
          <a:ext cx="360017" cy="360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0.14286</cdr:x>
      <cdr:y>0.31818</cdr:y>
    </cdr:from>
    <cdr:to>
      <cdr:x>0.19286</cdr:x>
      <cdr:y>0.36363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1152128" y="1512168"/>
          <a:ext cx="403245" cy="2160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0.64286</cdr:x>
      <cdr:y>0.39394</cdr:y>
    </cdr:from>
    <cdr:to>
      <cdr:x>0.68286</cdr:x>
      <cdr:y>0.45454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184576" y="1872208"/>
          <a:ext cx="322596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0.1875</cdr:x>
      <cdr:y>0.33333</cdr:y>
    </cdr:from>
    <cdr:to>
      <cdr:x>0.25857</cdr:x>
      <cdr:y>0.39394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512168" y="1584176"/>
          <a:ext cx="573172" cy="288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0.39286</cdr:x>
      <cdr:y>0.31818</cdr:y>
    </cdr:from>
    <cdr:to>
      <cdr:x>0.46393</cdr:x>
      <cdr:y>0.37878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3168352" y="1512168"/>
          <a:ext cx="573172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138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0.83036</cdr:x>
      <cdr:y>0.36364</cdr:y>
    </cdr:from>
    <cdr:to>
      <cdr:x>0.89036</cdr:x>
      <cdr:y>0.42424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6696744" y="1728192"/>
          <a:ext cx="483894" cy="288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0.89286</cdr:x>
      <cdr:y>0.34848</cdr:y>
    </cdr:from>
    <cdr:to>
      <cdr:x>0.95286</cdr:x>
      <cdr:y>0.40909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7200800" y="1656184"/>
          <a:ext cx="483894" cy="288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84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0.49107</cdr:x>
      <cdr:y>0.39394</cdr:y>
    </cdr:from>
    <cdr:to>
      <cdr:x>0.54464</cdr:x>
      <cdr:y>0.45455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0440" y="1872208"/>
          <a:ext cx="432036" cy="288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0.17857</cdr:x>
      <cdr:y>0.24242</cdr:y>
    </cdr:from>
    <cdr:to>
      <cdr:x>0.21428</cdr:x>
      <cdr:y>0.30303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40160" y="1152128"/>
          <a:ext cx="287997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2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0.28571</cdr:x>
      <cdr:y>0.06061</cdr:y>
    </cdr:from>
    <cdr:to>
      <cdr:x>0.35714</cdr:x>
      <cdr:y>0.12122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04256" y="288032"/>
          <a:ext cx="576076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978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0.25</cdr:x>
      <cdr:y>0.16667</cdr:y>
    </cdr:from>
    <cdr:to>
      <cdr:x>0.32143</cdr:x>
      <cdr:y>0.22727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16224" y="792088"/>
          <a:ext cx="576087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1408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0.34821</cdr:x>
      <cdr:y>0.06061</cdr:y>
    </cdr:from>
    <cdr:to>
      <cdr:x>0.42857</cdr:x>
      <cdr:y>0.12121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08312" y="288051"/>
          <a:ext cx="648060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2000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0.46429</cdr:x>
      <cdr:y>0.34848</cdr:y>
    </cdr:from>
    <cdr:to>
      <cdr:x>0.51786</cdr:x>
      <cdr:y>0.39393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744416" y="1656184"/>
          <a:ext cx="432036" cy="216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0.51786</cdr:x>
      <cdr:y>0.25758</cdr:y>
    </cdr:from>
    <cdr:to>
      <cdr:x>0.58036</cdr:x>
      <cdr:y>0.31818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176464" y="1224136"/>
          <a:ext cx="504056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471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0.55357</cdr:x>
      <cdr:y>0.40909</cdr:y>
    </cdr:from>
    <cdr:to>
      <cdr:x>0.60714</cdr:x>
      <cdr:y>0.4697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464496" y="1944216"/>
          <a:ext cx="432036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0.67857</cdr:x>
      <cdr:y>0.42424</cdr:y>
    </cdr:from>
    <cdr:to>
      <cdr:x>0.75</cdr:x>
      <cdr:y>0.48484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472608" y="2016224"/>
          <a:ext cx="576076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0.77679</cdr:x>
      <cdr:y>0.4697</cdr:y>
    </cdr:from>
    <cdr:to>
      <cdr:x>0.85714</cdr:x>
      <cdr:y>0.5303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6264696" y="2232248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0.875</cdr:x>
      <cdr:y>0.4697</cdr:y>
    </cdr:from>
    <cdr:to>
      <cdr:x>0.94643</cdr:x>
      <cdr:y>0.5303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7056784" y="2232248"/>
          <a:ext cx="576075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0.77679</cdr:x>
      <cdr:y>0.42424</cdr:y>
    </cdr:from>
    <cdr:to>
      <cdr:x>0.8125</cdr:x>
      <cdr:y>0.48485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6264696" y="2016224"/>
          <a:ext cx="28803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9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0.76786</cdr:x>
      <cdr:y>0.36364</cdr:y>
    </cdr:from>
    <cdr:to>
      <cdr:x>0.8125</cdr:x>
      <cdr:y>0.40909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6192688" y="1728192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/>
            </a:lvl1pPr>
          </a:lstStyle>
          <a:p>
            <a:fld id="{3D6935DE-C130-413E-AD74-782ABABE37CA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8" tIns="45464" rIns="90928" bIns="4546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400"/>
            <a:ext cx="5438140" cy="4466273"/>
          </a:xfrm>
          <a:prstGeom prst="rect">
            <a:avLst/>
          </a:prstGeom>
        </p:spPr>
        <p:txBody>
          <a:bodyPr vert="horz" lIns="90928" tIns="45464" rIns="90928" bIns="4546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/>
            </a:lvl1pPr>
          </a:lstStyle>
          <a:p>
            <a:fld id="{00D3CE42-9360-4315-ACF5-020A339722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67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CE42-9360-4315-ACF5-020A339722A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13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785794"/>
            <a:ext cx="8235228" cy="3579309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rgbClr val="FFFF66"/>
                </a:solidFill>
              </a:rPr>
              <a:t>ОТЧЕТ </a:t>
            </a:r>
            <a:br>
              <a:rPr lang="ru-RU" b="1" i="1" dirty="0" smtClean="0">
                <a:solidFill>
                  <a:srgbClr val="FFFF66"/>
                </a:solidFill>
              </a:rPr>
            </a:br>
            <a:r>
              <a:rPr lang="ru-RU" b="1" i="1" dirty="0" smtClean="0">
                <a:solidFill>
                  <a:srgbClr val="FFFF66"/>
                </a:solidFill>
              </a:rPr>
              <a:t>о работе с обращениями граждан</a:t>
            </a:r>
            <a:br>
              <a:rPr lang="ru-RU" b="1" i="1" dirty="0" smtClean="0">
                <a:solidFill>
                  <a:srgbClr val="FFFF66"/>
                </a:solidFill>
              </a:rPr>
            </a:br>
            <a:r>
              <a:rPr lang="ru-RU" b="1" i="1" dirty="0" smtClean="0">
                <a:solidFill>
                  <a:srgbClr val="FFFF66"/>
                </a:solidFill>
              </a:rPr>
              <a:t> за </a:t>
            </a:r>
            <a:r>
              <a:rPr lang="en-US" b="1" i="1" dirty="0" smtClean="0">
                <a:solidFill>
                  <a:srgbClr val="FFFF66"/>
                </a:solidFill>
              </a:rPr>
              <a:t>I</a:t>
            </a:r>
            <a:r>
              <a:rPr lang="ru-RU" b="1" i="1" dirty="0" smtClean="0">
                <a:solidFill>
                  <a:srgbClr val="FFFF66"/>
                </a:solidFill>
              </a:rPr>
              <a:t> полугодие 2017 года</a:t>
            </a:r>
            <a:endParaRPr lang="ru-RU" b="1" i="1" dirty="0">
              <a:solidFill>
                <a:srgbClr val="FFFF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5805264"/>
            <a:ext cx="4940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Докладчик Кокшарова Е.В, начальник отдела организационной работы и внутренней политики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429409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64096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400" dirty="0" smtClean="0"/>
          </a:p>
          <a:p>
            <a:pPr marL="0" indent="0" algn="just">
              <a:buNone/>
            </a:pPr>
            <a:r>
              <a:rPr lang="ru-RU" dirty="0" smtClean="0">
                <a:solidFill>
                  <a:srgbClr val="003DB8"/>
                </a:solidFill>
              </a:rPr>
              <a:t>лично от граждан или через интернет приемную Пермского края-</a:t>
            </a:r>
            <a:r>
              <a:rPr lang="ru-RU" b="1" dirty="0" smtClean="0">
                <a:solidFill>
                  <a:srgbClr val="003DB8"/>
                </a:solidFill>
              </a:rPr>
              <a:t>28</a:t>
            </a:r>
            <a:r>
              <a:rPr lang="ru-RU" dirty="0" smtClean="0">
                <a:solidFill>
                  <a:srgbClr val="003DB8"/>
                </a:solidFill>
              </a:rPr>
              <a:t>  (из них: коллективные– 5, через депутатов-</a:t>
            </a:r>
            <a:r>
              <a:rPr lang="ru-RU" b="1" dirty="0" smtClean="0">
                <a:solidFill>
                  <a:srgbClr val="003DB8"/>
                </a:solidFill>
              </a:rPr>
              <a:t>1)</a:t>
            </a:r>
            <a:r>
              <a:rPr lang="ru-RU" dirty="0" smtClean="0">
                <a:solidFill>
                  <a:srgbClr val="003DB8"/>
                </a:solidFill>
              </a:rPr>
              <a:t> 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3DB8"/>
                </a:solidFill>
              </a:rPr>
              <a:t>через Полномочного представителя Президента РФ в Приволжском федеральном округе-</a:t>
            </a:r>
            <a:r>
              <a:rPr lang="ru-RU" b="1" i="1" dirty="0" smtClean="0">
                <a:solidFill>
                  <a:srgbClr val="003DB8"/>
                </a:solidFill>
              </a:rPr>
              <a:t>0</a:t>
            </a:r>
            <a:r>
              <a:rPr lang="ru-RU" i="1" dirty="0" smtClean="0">
                <a:solidFill>
                  <a:srgbClr val="003DB8"/>
                </a:solidFill>
              </a:rPr>
              <a:t> </a:t>
            </a:r>
            <a:r>
              <a:rPr lang="ru-RU" dirty="0" smtClean="0">
                <a:solidFill>
                  <a:srgbClr val="003DB8"/>
                </a:solidFill>
              </a:rPr>
              <a:t>,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3DB8"/>
                </a:solidFill>
              </a:rPr>
              <a:t>через Министерство округа Пермского края-5, 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rgbClr val="003DB8"/>
                </a:solidFill>
              </a:rPr>
              <a:t>через Правительство и Министерства Пермского края  – 5 , 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3DB8"/>
                </a:solidFill>
              </a:rPr>
              <a:t>ч</a:t>
            </a:r>
            <a:r>
              <a:rPr lang="ru-RU" dirty="0" smtClean="0">
                <a:solidFill>
                  <a:srgbClr val="003DB8"/>
                </a:solidFill>
              </a:rPr>
              <a:t>ерез уполномоченного по правам ребенка-</a:t>
            </a:r>
            <a:r>
              <a:rPr lang="ru-RU" b="1" dirty="0" smtClean="0">
                <a:solidFill>
                  <a:srgbClr val="003DB8"/>
                </a:solidFill>
              </a:rPr>
              <a:t>0</a:t>
            </a:r>
            <a:r>
              <a:rPr lang="ru-RU" dirty="0" smtClean="0">
                <a:solidFill>
                  <a:srgbClr val="003DB8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3DB8"/>
                </a:solidFill>
              </a:rPr>
              <a:t>Через иные органы – 3.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59" cy="1080119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FF66"/>
                </a:solidFill>
              </a:rPr>
              <a:t>ВСЕГО ПОСТУПИЛО-41 </a:t>
            </a:r>
            <a:r>
              <a:rPr lang="ru-RU" sz="3200" b="1" i="1" dirty="0" smtClean="0">
                <a:solidFill>
                  <a:srgbClr val="002060"/>
                </a:solidFill>
              </a:rPr>
              <a:t/>
            </a:r>
            <a:br>
              <a:rPr lang="ru-RU" sz="3200" b="1" i="1" dirty="0" smtClean="0">
                <a:solidFill>
                  <a:srgbClr val="002060"/>
                </a:solidFill>
              </a:rPr>
            </a:br>
            <a:r>
              <a:rPr lang="ru-RU" sz="3200" i="1" dirty="0" smtClean="0">
                <a:solidFill>
                  <a:srgbClr val="002060"/>
                </a:solidFill>
              </a:rPr>
              <a:t>за 1 полугодие 2017 года</a:t>
            </a:r>
            <a:endParaRPr lang="ru-RU" sz="32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3002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6088830"/>
              </p:ext>
            </p:extLst>
          </p:nvPr>
        </p:nvGraphicFramePr>
        <p:xfrm>
          <a:off x="107504" y="620688"/>
          <a:ext cx="864096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FF00"/>
                </a:solidFill>
              </a:rPr>
              <a:t>Тематика всех письменных обращений граждан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1178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065569"/>
              </p:ext>
            </p:extLst>
          </p:nvPr>
        </p:nvGraphicFramePr>
        <p:xfrm>
          <a:off x="-17525" y="719693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rgbClr val="FFFF00"/>
                </a:solidFill>
              </a:rPr>
              <a:t>Устные обращения граждан, в том числе выездной прием граждан 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483768" y="6371649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ВСЕГО: 1 пол.2016 </a:t>
            </a:r>
            <a:r>
              <a:rPr lang="ru-RU" i="1" dirty="0" smtClean="0"/>
              <a:t>г.</a:t>
            </a:r>
            <a:r>
              <a:rPr lang="ru-RU" dirty="0" smtClean="0"/>
              <a:t>-75, 1 пол. 2017 </a:t>
            </a:r>
            <a:r>
              <a:rPr lang="ru-RU" i="1" dirty="0" smtClean="0"/>
              <a:t>г.</a:t>
            </a:r>
            <a:r>
              <a:rPr lang="ru-RU" dirty="0" smtClean="0"/>
              <a:t>-26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23928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079251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77269"/>
              </p:ext>
            </p:extLst>
          </p:nvPr>
        </p:nvGraphicFramePr>
        <p:xfrm>
          <a:off x="251520" y="908720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332657"/>
            <a:ext cx="8064896" cy="936103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Письменные обращения, поступившие в отраслевые (функциональные) органы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8555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396536" cy="836712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Тематика письменных обращений граждан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84848186"/>
              </p:ext>
            </p:extLst>
          </p:nvPr>
        </p:nvGraphicFramePr>
        <p:xfrm>
          <a:off x="179512" y="764704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1835696" y="229454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1024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27253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207731"/>
              </p:ext>
            </p:extLst>
          </p:nvPr>
        </p:nvGraphicFramePr>
        <p:xfrm>
          <a:off x="683568" y="1916832"/>
          <a:ext cx="80648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548681"/>
            <a:ext cx="7776864" cy="115212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Устные обращения граждан, поступившие в отраслевые (функциональные) органы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68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9804942"/>
              </p:ext>
            </p:extLst>
          </p:nvPr>
        </p:nvGraphicFramePr>
        <p:xfrm>
          <a:off x="107504" y="1556792"/>
          <a:ext cx="8784973" cy="4535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78"/>
                <a:gridCol w="493642"/>
                <a:gridCol w="432048"/>
                <a:gridCol w="432048"/>
                <a:gridCol w="567187"/>
                <a:gridCol w="486078"/>
                <a:gridCol w="567092"/>
                <a:gridCol w="486078"/>
                <a:gridCol w="486078"/>
                <a:gridCol w="359815"/>
                <a:gridCol w="584680"/>
                <a:gridCol w="375426"/>
                <a:gridCol w="408046"/>
                <a:gridCol w="432048"/>
                <a:gridCol w="504056"/>
                <a:gridCol w="504056"/>
                <a:gridCol w="493639"/>
                <a:gridCol w="586478"/>
              </a:tblGrid>
              <a:tr h="33843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ВСЕГО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ЗАГС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жилья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коммун.хоз-ва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поддержка малого и среднего предпринимательства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строительство и ремонт дороги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здравоохранения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образования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труд  и заработная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плата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культуры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земельные вопросы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награждения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охрана окружающей  среды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транспорт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торговли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молодая семья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разрешение на строительство и ввод жилья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разные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15105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3143</a:t>
                      </a:r>
                      <a:endParaRPr lang="ru-RU" sz="14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67</a:t>
                      </a:r>
                      <a:endParaRPr lang="ru-RU" sz="1400" b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44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36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2008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92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85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401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192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170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008113"/>
          </a:xfrm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Тематика устных обращений граждан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88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91264" cy="1080120"/>
          </a:xfrm>
        </p:spPr>
        <p:txBody>
          <a:bodyPr>
            <a:noAutofit/>
          </a:bodyPr>
          <a:lstStyle/>
          <a:p>
            <a:pPr algn="ctr">
              <a:lnSpc>
                <a:spcPts val="3000"/>
              </a:lnSpc>
            </a:pPr>
            <a:r>
              <a:rPr lang="ru-RU" sz="3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порядка </a:t>
            </a:r>
            <a:r>
              <a:rPr lang="ru-RU" sz="35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00809"/>
            <a:ext cx="849694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органы и должностные лица осуществляют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обращений,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анализируют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обращений и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 меры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устранению причин, способствующих обращению граждан</a:t>
            </a:r>
          </a:p>
          <a:p>
            <a:pPr algn="r"/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административных правонарушениях предусматривает наложение штрафа </a:t>
            </a:r>
            <a:endParaRPr lang="ru-RU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до 10 </a:t>
            </a:r>
            <a:r>
              <a:rPr lang="ru-RU" sz="25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(ст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5.59) </a:t>
            </a: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нарушение порядка </a:t>
            </a: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04" y="4653136"/>
            <a:ext cx="21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62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sz="4800" dirty="0" smtClean="0">
                <a:solidFill>
                  <a:schemeClr val="tx2"/>
                </a:solidFill>
              </a:rPr>
              <a:t>СПАСИБО </a:t>
            </a:r>
            <a:br>
              <a:rPr lang="ru-RU" sz="4800" dirty="0" smtClean="0">
                <a:solidFill>
                  <a:schemeClr val="tx2"/>
                </a:solidFill>
              </a:rPr>
            </a:br>
            <a:r>
              <a:rPr lang="ru-RU" sz="4800" dirty="0" smtClean="0">
                <a:solidFill>
                  <a:schemeClr val="tx2"/>
                </a:solidFill>
              </a:rPr>
              <a:t>ЗА ВНИМАНИЕ!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05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обращений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43808" y="2204864"/>
            <a:ext cx="324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3933056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Устные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987824" y="3933056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Письменные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901680" y="4437112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электронного документа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979714" y="2924944"/>
            <a:ext cx="1656182" cy="1368152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499992" y="2924944"/>
            <a:ext cx="0" cy="1368152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148064" y="2852936"/>
            <a:ext cx="1872373" cy="1440160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43508" y="1190362"/>
            <a:ext cx="87129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Обращения граждан рассматриваются в соответствии с Федеральными законами от 02.05.2006 № 59-ФЗ «О порядке рассмотрения обращений граждан Российской Федерации» и от 09.02.2009 № 8-ФЗ «Об обеспечении доступа и информации о деятельности государственных органов и органов местного самоуправления».</a:t>
            </a:r>
          </a:p>
          <a:p>
            <a:pPr algn="just"/>
            <a:r>
              <a:rPr lang="ru-RU" sz="1600" dirty="0"/>
              <a:t>         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80928"/>
            <a:ext cx="1554018" cy="158417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824" y="4959635"/>
            <a:ext cx="1932886" cy="1440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71236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52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764704"/>
            <a:ext cx="6379111" cy="4750464"/>
          </a:xfrm>
        </p:spPr>
        <p:txBody>
          <a:bodyPr>
            <a:normAutofit fontScale="90000"/>
          </a:bodyPr>
          <a:lstStyle/>
          <a:p>
            <a:pPr algn="r"/>
            <a:r>
              <a:rPr lang="ru-RU" sz="6700" dirty="0" smtClean="0">
                <a:solidFill>
                  <a:srgbClr val="FFFF00"/>
                </a:solidFill>
                <a:effectLst/>
              </a:rPr>
              <a:t>К обращениям относятся:</a:t>
            </a:r>
            <a:br>
              <a:rPr lang="ru-RU" sz="6700" dirty="0" smtClean="0">
                <a:solidFill>
                  <a:srgbClr val="FFFF00"/>
                </a:solidFill>
                <a:effectLst/>
              </a:rPr>
            </a:br>
            <a:r>
              <a:rPr lang="ru-RU" dirty="0" smtClean="0">
                <a:solidFill>
                  <a:schemeClr val="tx1"/>
                </a:solidFill>
                <a:effectLst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</a:rPr>
              <a:t>-</a:t>
            </a:r>
            <a:r>
              <a:rPr lang="ru-RU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заявления</a:t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жалобы</a:t>
            </a:r>
            <a:r>
              <a:rPr lang="ru-RU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i="1" dirty="0" smtClean="0">
                <a:solidFill>
                  <a:schemeClr val="tx1"/>
                </a:solidFill>
                <a:effectLst/>
              </a:rPr>
            </a:br>
            <a:endParaRPr lang="ru-RU" i="1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832"/>
            <a:ext cx="226046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8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5" cy="5616624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effectLst/>
              </a:rPr>
              <a:t>Заявление – это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просьба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содействии в реализации его или других граждан прав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 свобод, закрепленных конституционно, сообщение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нарушении НПА, недостатков в работе госорганов или ОМСУ </a:t>
            </a:r>
            <a:endParaRPr lang="ru-RU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6752" y="143696"/>
            <a:ext cx="6336704" cy="2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5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136903" cy="4750464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rgbClr val="FFFF00"/>
                </a:solidFill>
                <a:effectLst/>
              </a:rPr>
              <a:t>Предложение – это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рекомендация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по совершенствованию НПА, деятельности госорганов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 ОМСУ, улучшению социально-экономической сферы и другие</a:t>
            </a:r>
            <a:r>
              <a:rPr lang="ru-RU" sz="4000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4000" i="1" dirty="0" smtClean="0">
                <a:solidFill>
                  <a:schemeClr val="tx1"/>
                </a:solidFill>
                <a:effectLst/>
              </a:rPr>
            </a:br>
            <a:endParaRPr lang="ru-RU" sz="4000" i="1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180020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9581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5" cy="5616624"/>
          </a:xfrm>
        </p:spPr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</a:t>
            </a:r>
            <a:r>
              <a:rPr lang="ru-RU" sz="4800" b="1" dirty="0" smtClean="0">
                <a:solidFill>
                  <a:srgbClr val="FFFF00"/>
                </a:solidFill>
                <a:effectLst/>
              </a:rPr>
              <a:t>Жалоба – это</a:t>
            </a:r>
            <a:r>
              <a:rPr lang="ru-RU" sz="4800" b="1" dirty="0" smtClean="0">
                <a:solidFill>
                  <a:srgbClr val="FFFF00"/>
                </a:solidFill>
              </a:rPr>
              <a:t/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просьба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восстановлении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или защите его (или других лиц) нарушенных прав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или законных интересов </a:t>
            </a:r>
            <a:endParaRPr lang="ru-RU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2808312" cy="196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71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836712"/>
            <a:ext cx="5400600" cy="1152128"/>
          </a:xfrm>
        </p:spPr>
        <p:txBody>
          <a:bodyPr>
            <a:noAutofit/>
          </a:bodyPr>
          <a:lstStyle/>
          <a:p>
            <a:r>
              <a:rPr lang="ru-RU" sz="3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результатов </a:t>
            </a:r>
            <a:br>
              <a:rPr lang="ru-RU" sz="3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</a:t>
            </a:r>
            <a:r>
              <a:rPr lang="ru-RU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8784" y="2132856"/>
            <a:ext cx="85516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1600"/>
              </a:lnSpc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ts val="18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предложение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признано целесообразным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заявление или жалоба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обоснованными и подлежащими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удовлетворению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ts val="16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предложения, заявления или жалобы заявитель проинформирован о порядке их реализации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удовлетворения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ts val="16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поддержано»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предложение признано нецелесообразным, заявление или жалоба – необоснованными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не подлежащими удовлетворению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7332"/>
            <a:ext cx="288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46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856984" cy="1052736"/>
          </a:xfrm>
        </p:spPr>
        <p:txBody>
          <a:bodyPr>
            <a:noAutofit/>
          </a:bodyPr>
          <a:lstStyle/>
          <a:p>
            <a:r>
              <a:rPr lang="ru-RU" sz="2600" b="1" i="1" dirty="0" smtClean="0">
                <a:solidFill>
                  <a:srgbClr val="FFFF00"/>
                </a:solidFill>
              </a:rPr>
              <a:t>Письменные обращения граждан, </a:t>
            </a:r>
            <a:br>
              <a:rPr lang="ru-RU" sz="2600" b="1" i="1" dirty="0" smtClean="0">
                <a:solidFill>
                  <a:srgbClr val="FFFF00"/>
                </a:solidFill>
              </a:rPr>
            </a:br>
            <a:r>
              <a:rPr lang="ru-RU" sz="2600" b="1" i="1" dirty="0" smtClean="0">
                <a:solidFill>
                  <a:srgbClr val="FFFF00"/>
                </a:solidFill>
              </a:rPr>
              <a:t>поступившие на имя главы района- главы администрации </a:t>
            </a:r>
            <a:endParaRPr lang="ru-RU" sz="2600" b="1" i="1" dirty="0">
              <a:solidFill>
                <a:srgbClr val="FFFF0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91377875"/>
              </p:ext>
            </p:extLst>
          </p:nvPr>
        </p:nvGraphicFramePr>
        <p:xfrm>
          <a:off x="251520" y="1340768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49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931328"/>
              </p:ext>
            </p:extLst>
          </p:nvPr>
        </p:nvGraphicFramePr>
        <p:xfrm>
          <a:off x="179519" y="980729"/>
          <a:ext cx="8712959" cy="43418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25"/>
                <a:gridCol w="288032"/>
                <a:gridCol w="360040"/>
                <a:gridCol w="360040"/>
                <a:gridCol w="288032"/>
                <a:gridCol w="432048"/>
                <a:gridCol w="576064"/>
                <a:gridCol w="215598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</a:tblGrid>
              <a:tr h="741933">
                <a:tc gridSpan="26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Сведения об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обращениях и запросах российских и иностранных граждан, лиц без гражданства, объединений граждан, в том числе юридических лиц по тематикам </a:t>
                      </a: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в I полугодии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2017 г. 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83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Всего обращений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/>
                </a:tc>
                <a:tc gridSpan="25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Тематики обращений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0001.0000.0000.0000 Государство, общество, политика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0002.0000.0000.0000 Социальная сфера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0003.0000.0000.0000 Экономика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0004.0000.0000.0000 Оборона, безопасность, законность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0005.0000.0000.0000 Жилищно-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комунальная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сфера</a:t>
                      </a:r>
                      <a:b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Тематика: 0005.0005.0000.0000 Жилище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</a:tr>
              <a:tr h="125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Всего по разделу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Всего по разделу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Из них по тематикам: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Всего по разделу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8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0001.0001.0000.0000</a:t>
                      </a:r>
                      <a:b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Конституционный строй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0001.0002.0000.0000</a:t>
                      </a:r>
                      <a:b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Основы государственного управления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0001.0003.0000.0000</a:t>
                      </a:r>
                      <a:b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Гражданское право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0001.0020.0000.0000</a:t>
                      </a:r>
                      <a:b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Международные отношения. Международное право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0001.0021.0000.0000 Индивидуальные правовые акты по кадровым вопросам, вопросам награждения, помилования, гражданства, присвоения почетных и иных званий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0002.0004.0000.0000 Семья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0002.0006.0000.0000 Труд и занятость населения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0002.0007.0000.0000 Социальное обеспечение и социальное страхование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0002.0013.0000.0000 Образование. Наука. Культура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0002.00014.0000.0000 Здравоохранение. Физическая культура и спорт. Туризм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0003.0008.0000.0000 Финансы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0003.0009.0000.0000 Хозяйственная деятельность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000.0010.0000.0000 Внешнеэкономическая деятельность. Таможенное дело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0003.0011.0000.0000 Природные ресурсы и охрана окружающей среды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0003.0012.0000.0000 Информация и информатизация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Всего по разделу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0004.0015.0000.0000 Оборона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0004.0016.0000.0000 Безопасность и охрана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провопорядка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0004.0017.0000.0000 Уголовное право. Исполнение наказаний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0004.0018.0000.0000 Правосудие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0004.0019.0000.0000 Прокуратура. Органы юстиции. Адвокатура. Нотариат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8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Обращения по тематическому классификатору РФ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21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4264</TotalTime>
  <Words>685</Words>
  <Application>Microsoft Office PowerPoint</Application>
  <PresentationFormat>Экран (4:3)</PresentationFormat>
  <Paragraphs>234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 ОТЧЕТ  о работе с обращениями граждан  за I полугодие 2017 года</vt:lpstr>
      <vt:lpstr>Формы обращений</vt:lpstr>
      <vt:lpstr>К обращениям относятся:  - предложения - заявления - жалобы </vt:lpstr>
      <vt:lpstr>Заявление – это  просьба гражданина  о содействии в реализации его или других граждан прав  и свобод, закрепленных конституционно, сообщение  о нарушении НПА, недостатков в работе госорганов или ОМСУ </vt:lpstr>
      <vt:lpstr>Предложение – это  рекомендация гражданина  по совершенствованию НПА, деятельности госорганов  и ОМСУ, улучшению социально-экономической сферы и другие </vt:lpstr>
      <vt:lpstr>     Жалоба – это  просьба гражданина  о восстановлении  или защите его (или других лиц) нарушенных прав  или законных интересов </vt:lpstr>
      <vt:lpstr>Виды результатов  рассмотрения обращений</vt:lpstr>
      <vt:lpstr>Письменные обращения граждан,  поступившие на имя главы района- главы администрации </vt:lpstr>
      <vt:lpstr>Обращения по тематическому классификатору РФ</vt:lpstr>
      <vt:lpstr>ВСЕГО ПОСТУПИЛО-41  за 1 полугодие 2017 года</vt:lpstr>
      <vt:lpstr>Тематика всех письменных обращений граждан</vt:lpstr>
      <vt:lpstr>Устные обращения граждан, в том числе выездной прием граждан </vt:lpstr>
      <vt:lpstr>Письменные обращения, поступившие в отраслевые (функциональные) органы</vt:lpstr>
      <vt:lpstr>Тематика письменных обращений граждан</vt:lpstr>
      <vt:lpstr>Устные обращения граждан, поступившие в отраслевые (функциональные) органы</vt:lpstr>
      <vt:lpstr>Тематика устных обращений граждан</vt:lpstr>
      <vt:lpstr>Контроль за соблюдением порядка рассмотрения обращений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Письменные обращения граждан, поступившие в поселения</dc:title>
  <dc:creator>Коksharova EV</dc:creator>
  <cp:lastModifiedBy>KokcharovaEV</cp:lastModifiedBy>
  <cp:revision>314</cp:revision>
  <cp:lastPrinted>2017-07-12T06:28:43Z</cp:lastPrinted>
  <dcterms:modified xsi:type="dcterms:W3CDTF">2018-05-17T04:37:28Z</dcterms:modified>
</cp:coreProperties>
</file>