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0"/>
  </p:notesMasterIdLst>
  <p:handoutMasterIdLst>
    <p:handoutMasterId r:id="rId21"/>
  </p:handout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313" r:id="rId10"/>
    <p:sldId id="282" r:id="rId11"/>
    <p:sldId id="287" r:id="rId12"/>
    <p:sldId id="288" r:id="rId13"/>
    <p:sldId id="283" r:id="rId14"/>
    <p:sldId id="263" r:id="rId15"/>
    <p:sldId id="284" r:id="rId16"/>
    <p:sldId id="279" r:id="rId17"/>
    <p:sldId id="311" r:id="rId18"/>
    <p:sldId id="315" r:id="rId1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DB8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20" d="100"/>
          <a:sy n="120" d="100"/>
        </p:scale>
        <p:origin x="-36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94506200412993602"/>
          <c:h val="0.866505573454801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кв.2018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Удовлетворено</c:v>
                </c:pt>
                <c:pt idx="2">
                  <c:v>Отказано</c:v>
                </c:pt>
                <c:pt idx="3">
                  <c:v>Перенаправлено по компетенции</c:v>
                </c:pt>
                <c:pt idx="4">
                  <c:v>Находятся в работе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кв.2019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Удовлетворено</c:v>
                </c:pt>
                <c:pt idx="2">
                  <c:v>Отказано</c:v>
                </c:pt>
                <c:pt idx="3">
                  <c:v>Перенаправлено по компетенции</c:v>
                </c:pt>
                <c:pt idx="4">
                  <c:v>Находятся в работе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33128832"/>
        <c:axId val="33130368"/>
        <c:axId val="0"/>
      </c:bar3DChart>
      <c:catAx>
        <c:axId val="3312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33130368"/>
        <c:crosses val="autoZero"/>
        <c:auto val="1"/>
        <c:lblAlgn val="ctr"/>
        <c:lblOffset val="100"/>
        <c:noMultiLvlLbl val="0"/>
      </c:catAx>
      <c:valAx>
        <c:axId val="33130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128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кв.2019</c:v>
                </c:pt>
              </c:strCache>
            </c:strRef>
          </c:tx>
          <c:explosion val="15"/>
          <c:dPt>
            <c:idx val="0"/>
            <c:bubble3D val="0"/>
            <c:explosion val="14"/>
          </c:dPt>
          <c:dPt>
            <c:idx val="2"/>
            <c:bubble3D val="0"/>
          </c:dPt>
          <c:dPt>
            <c:idx val="4"/>
            <c:bubble3D val="0"/>
          </c:dPt>
          <c:cat>
            <c:strRef>
              <c:f>Лист1!$A$2:$A$6</c:f>
              <c:strCache>
                <c:ptCount val="5"/>
                <c:pt idx="0">
                  <c:v>строительство и ремонт</c:v>
                </c:pt>
                <c:pt idx="1">
                  <c:v>дороги</c:v>
                </c:pt>
                <c:pt idx="2">
                  <c:v>газификация</c:v>
                </c:pt>
                <c:pt idx="3">
                  <c:v>жилье</c:v>
                </c:pt>
                <c:pt idx="4">
                  <c:v>иное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71981627296585E-2"/>
          <c:y val="4.4266442661437221E-2"/>
          <c:w val="0.69491546369203849"/>
          <c:h val="0.590968576822766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1 кв.2019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explosion val="20"/>
          </c:dPt>
          <c:cat>
            <c:strRef>
              <c:f>Лист1!$A$2:$A$9</c:f>
              <c:strCache>
                <c:ptCount val="8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земельные вопросы</c:v>
                </c:pt>
                <c:pt idx="3">
                  <c:v>образование</c:v>
                </c:pt>
                <c:pt idx="4">
                  <c:v>здравоохранение</c:v>
                </c:pt>
                <c:pt idx="5">
                  <c:v>дороги</c:v>
                </c:pt>
                <c:pt idx="6">
                  <c:v>ТБО</c:v>
                </c:pt>
                <c:pt idx="7">
                  <c:v>иное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998912"/>
        <c:axId val="33000448"/>
      </c:barChart>
      <c:catAx>
        <c:axId val="3299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33000448"/>
        <c:crosses val="autoZero"/>
        <c:auto val="1"/>
        <c:lblAlgn val="ctr"/>
        <c:lblOffset val="100"/>
        <c:noMultiLvlLbl val="0"/>
      </c:catAx>
      <c:valAx>
        <c:axId val="3300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98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2355743760337"/>
          <c:y val="6.4373295501263736E-2"/>
          <c:w val="0.90584252212717109"/>
          <c:h val="0.715423436346118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Лист1!$A$3:$A$14</c:f>
              <c:strCache>
                <c:ptCount val="12"/>
                <c:pt idx="0">
                  <c:v>Зам.по соц.сфере</c:v>
                </c:pt>
                <c:pt idx="1">
                  <c:v>Рук.аппарата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МКУ "РДК"</c:v>
                </c:pt>
                <c:pt idx="7">
                  <c:v>Образование</c:v>
                </c:pt>
                <c:pt idx="8">
                  <c:v>МКУ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Соц.политика</c:v>
                </c:pt>
              </c:strCache>
            </c:strRef>
          </c:cat>
          <c:val>
            <c:numRef>
              <c:f>Лист1!$B$3:$B$14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 кв.2019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Лист1!$A$3:$A$14</c:f>
              <c:strCache>
                <c:ptCount val="12"/>
                <c:pt idx="0">
                  <c:v>Зам.по соц.сфере</c:v>
                </c:pt>
                <c:pt idx="1">
                  <c:v>Рук.аппарата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МКУ "РДК"</c:v>
                </c:pt>
                <c:pt idx="7">
                  <c:v>Образование</c:v>
                </c:pt>
                <c:pt idx="8">
                  <c:v>МКУ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Соц.политика</c:v>
                </c:pt>
              </c:strCache>
            </c:strRef>
          </c:cat>
          <c:val>
            <c:numRef>
              <c:f>Лист1!$C$3:$C$14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130</c:v>
                </c:pt>
                <c:pt idx="4">
                  <c:v>635</c:v>
                </c:pt>
                <c:pt idx="5">
                  <c:v>0</c:v>
                </c:pt>
                <c:pt idx="6">
                  <c:v>4</c:v>
                </c:pt>
                <c:pt idx="7">
                  <c:v>228</c:v>
                </c:pt>
                <c:pt idx="8">
                  <c:v>8</c:v>
                </c:pt>
                <c:pt idx="9">
                  <c:v>9</c:v>
                </c:pt>
                <c:pt idx="10">
                  <c:v>337</c:v>
                </c:pt>
                <c:pt idx="11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8736512"/>
        <c:axId val="84123008"/>
        <c:axId val="0"/>
      </c:bar3DChart>
      <c:catAx>
        <c:axId val="487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4123008"/>
        <c:crosses val="autoZero"/>
        <c:auto val="1"/>
        <c:lblAlgn val="ctr"/>
        <c:lblOffset val="100"/>
        <c:noMultiLvlLbl val="0"/>
      </c:catAx>
      <c:valAx>
        <c:axId val="841230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87365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57486174637E-2"/>
          <c:y val="6.1417226496633989E-2"/>
          <c:w val="0.91304137503240379"/>
          <c:h val="0.609929417125242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1 кв. 2019 г.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коммунальное хозяйство</c:v>
                </c:pt>
                <c:pt idx="6">
                  <c:v>образования</c:v>
                </c:pt>
                <c:pt idx="7">
                  <c:v>культура</c:v>
                </c:pt>
                <c:pt idx="8">
                  <c:v>награждения</c:v>
                </c:pt>
                <c:pt idx="9">
                  <c:v>молодая семья</c:v>
                </c:pt>
                <c:pt idx="10">
                  <c:v>дети-сироты</c:v>
                </c:pt>
                <c:pt idx="11">
                  <c:v>разрешение на строит-во</c:v>
                </c:pt>
                <c:pt idx="12">
                  <c:v>иное</c:v>
                </c:pt>
                <c:pt idx="13">
                  <c:v>ВСЕГО: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337</c:v>
                </c:pt>
                <c:pt idx="1">
                  <c:v>133</c:v>
                </c:pt>
                <c:pt idx="2">
                  <c:v>543</c:v>
                </c:pt>
                <c:pt idx="3">
                  <c:v>45</c:v>
                </c:pt>
                <c:pt idx="4">
                  <c:v>8</c:v>
                </c:pt>
                <c:pt idx="5">
                  <c:v>0</c:v>
                </c:pt>
                <c:pt idx="6">
                  <c:v>52</c:v>
                </c:pt>
                <c:pt idx="7">
                  <c:v>4</c:v>
                </c:pt>
                <c:pt idx="8">
                  <c:v>0</c:v>
                </c:pt>
                <c:pt idx="9">
                  <c:v>59</c:v>
                </c:pt>
                <c:pt idx="10">
                  <c:v>33</c:v>
                </c:pt>
                <c:pt idx="11">
                  <c:v>20</c:v>
                </c:pt>
                <c:pt idx="12">
                  <c:v>383</c:v>
                </c:pt>
                <c:pt idx="13">
                  <c:v>1584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0430976"/>
        <c:axId val="99958144"/>
        <c:axId val="0"/>
      </c:bar3DChart>
      <c:valAx>
        <c:axId val="99958144"/>
        <c:scaling>
          <c:orientation val="minMax"/>
          <c:max val="3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0430976"/>
        <c:crosses val="autoZero"/>
        <c:crossBetween val="between"/>
      </c:valAx>
      <c:catAx>
        <c:axId val="10043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9958144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64268903546988809"/>
          <c:y val="0.87329273540633323"/>
          <c:w val="0.35486082354485865"/>
          <c:h val="6.19641066604413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05311711397147E-2"/>
          <c:y val="2.9361426171502829E-2"/>
          <c:w val="0.74797753126636723"/>
          <c:h val="0.561809840994098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Ванькова Л.В.</c:v>
                </c:pt>
                <c:pt idx="1">
                  <c:v>ФУ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Культура</c:v>
                </c:pt>
                <c:pt idx="6">
                  <c:v>Образование</c:v>
                </c:pt>
                <c:pt idx="7">
                  <c:v>МКУ "УКС"</c:v>
                </c:pt>
                <c:pt idx="8">
                  <c:v>Отдел СРСП</c:v>
                </c:pt>
                <c:pt idx="9">
                  <c:v>Соц.политика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ЗАГС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За 1 кв.2019 год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Ванькова Л.В.</c:v>
                </c:pt>
                <c:pt idx="1">
                  <c:v>ФУ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Культура</c:v>
                </c:pt>
                <c:pt idx="6">
                  <c:v>Образование</c:v>
                </c:pt>
                <c:pt idx="7">
                  <c:v>МКУ "УКС"</c:v>
                </c:pt>
                <c:pt idx="8">
                  <c:v>Отдел СРСП</c:v>
                </c:pt>
                <c:pt idx="9">
                  <c:v>Соц.политика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ЗАГС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</c:v>
                </c:pt>
                <c:pt idx="1">
                  <c:v>0</c:v>
                </c:pt>
                <c:pt idx="2">
                  <c:v>400</c:v>
                </c:pt>
                <c:pt idx="3">
                  <c:v>200</c:v>
                </c:pt>
                <c:pt idx="4">
                  <c:v>0</c:v>
                </c:pt>
                <c:pt idx="5">
                  <c:v>0</c:v>
                </c:pt>
                <c:pt idx="6">
                  <c:v>11</c:v>
                </c:pt>
                <c:pt idx="7">
                  <c:v>2</c:v>
                </c:pt>
                <c:pt idx="8">
                  <c:v>44</c:v>
                </c:pt>
                <c:pt idx="9">
                  <c:v>190</c:v>
                </c:pt>
                <c:pt idx="10">
                  <c:v>6</c:v>
                </c:pt>
                <c:pt idx="11">
                  <c:v>0</c:v>
                </c:pt>
                <c:pt idx="1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00679680"/>
        <c:axId val="100681216"/>
        <c:axId val="100345152"/>
      </c:bar3DChart>
      <c:catAx>
        <c:axId val="100679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681216"/>
        <c:crosses val="autoZero"/>
        <c:auto val="1"/>
        <c:lblAlgn val="ctr"/>
        <c:lblOffset val="100"/>
        <c:noMultiLvlLbl val="0"/>
      </c:catAx>
      <c:valAx>
        <c:axId val="100681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0679680"/>
        <c:crosses val="autoZero"/>
        <c:crossBetween val="between"/>
      </c:valAx>
      <c:serAx>
        <c:axId val="100345152"/>
        <c:scaling>
          <c:orientation val="minMax"/>
        </c:scaling>
        <c:delete val="1"/>
        <c:axPos val="b"/>
        <c:majorTickMark val="out"/>
        <c:minorTickMark val="none"/>
        <c:tickLblPos val="nextTo"/>
        <c:crossAx val="10068121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0.19512</cdr:x>
      <cdr:y>0.25641</cdr:y>
    </cdr:from>
    <cdr:to>
      <cdr:x>0.2439</cdr:x>
      <cdr:y>0.29487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144016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0.64463</cdr:x>
      <cdr:y>0.49296</cdr:y>
    </cdr:from>
    <cdr:to>
      <cdr:x>0.68501</cdr:x>
      <cdr:y>0.56338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16624" y="2520280"/>
          <a:ext cx="35184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-14 обращения</a:t>
          </a:r>
        </a:p>
      </cdr:txBody>
    </cdr:sp>
  </cdr:relSizeAnchor>
  <cdr:relSizeAnchor xmlns:cdr="http://schemas.openxmlformats.org/drawingml/2006/chartDrawing">
    <cdr:from>
      <cdr:x>0.26446</cdr:x>
      <cdr:y>0.11268</cdr:y>
    </cdr:from>
    <cdr:to>
      <cdr:x>0.31405</cdr:x>
      <cdr:y>0.17934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4256" y="576064"/>
          <a:ext cx="432076" cy="340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0.5124</cdr:x>
      <cdr:y>0.40845</cdr:y>
    </cdr:from>
    <cdr:to>
      <cdr:x>0.55372</cdr:x>
      <cdr:y>0.46178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64496" y="2088232"/>
          <a:ext cx="360020" cy="272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0.28099</cdr:x>
      <cdr:y>0.19718</cdr:y>
    </cdr:from>
    <cdr:to>
      <cdr:x>0.33058</cdr:x>
      <cdr:y>0.25352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48272" y="100811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0.38017</cdr:x>
      <cdr:y>0.4507</cdr:y>
    </cdr:from>
    <cdr:to>
      <cdr:x>0.41323</cdr:x>
      <cdr:y>0.50703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312368" y="2304256"/>
          <a:ext cx="288051" cy="287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0</a:t>
          </a:r>
        </a:p>
      </cdr:txBody>
    </cdr:sp>
  </cdr:relSizeAnchor>
  <cdr:relSizeAnchor xmlns:cdr="http://schemas.openxmlformats.org/drawingml/2006/chartDrawing">
    <cdr:from>
      <cdr:x>0.71901</cdr:x>
      <cdr:y>0.5493</cdr:y>
    </cdr:from>
    <cdr:to>
      <cdr:x>0.76033</cdr:x>
      <cdr:y>0.59155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264696" y="2808312"/>
          <a:ext cx="360020" cy="216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0.78512</cdr:x>
      <cdr:y>0.67606</cdr:y>
    </cdr:from>
    <cdr:to>
      <cdr:x>0.99174</cdr:x>
      <cdr:y>0.84507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840760" y="3456384"/>
          <a:ext cx="180020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0.22314</cdr:x>
      <cdr:y>0.22535</cdr:y>
    </cdr:from>
    <cdr:to>
      <cdr:x>0.2562</cdr:x>
      <cdr:y>0.28169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44216" y="1152128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0.47107</cdr:x>
      <cdr:y>0.4507</cdr:y>
    </cdr:from>
    <cdr:to>
      <cdr:x>0.5124</cdr:x>
      <cdr:y>0.50704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104456" y="230425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0.59504</cdr:x>
      <cdr:y>0.49296</cdr:y>
    </cdr:from>
    <cdr:to>
      <cdr:x>0.63636</cdr:x>
      <cdr:y>0.5493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184576" y="2520280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0.7686</cdr:x>
      <cdr:y>0.53521</cdr:y>
    </cdr:from>
    <cdr:to>
      <cdr:x>0.80992</cdr:x>
      <cdr:y>0.57746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96744" y="273630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0.475</cdr:x>
      <cdr:y>0.47836</cdr:y>
    </cdr:from>
    <cdr:to>
      <cdr:x>0.53333</cdr:x>
      <cdr:y>0.55011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04456" y="2880320"/>
          <a:ext cx="504027" cy="432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0.50833</cdr:x>
      <cdr:y>0.44248</cdr:y>
    </cdr:from>
    <cdr:to>
      <cdr:x>0.56666</cdr:x>
      <cdr:y>0.56207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2664296"/>
          <a:ext cx="504027" cy="72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</cdr:x>
      <cdr:y>0.50227</cdr:y>
    </cdr:from>
    <cdr:to>
      <cdr:x>0.25</cdr:x>
      <cdr:y>0.58675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28192" y="3024336"/>
          <a:ext cx="432048" cy="508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0.06667</cdr:x>
      <cdr:y>0.37073</cdr:y>
    </cdr:from>
    <cdr:to>
      <cdr:x>0.15001</cdr:x>
      <cdr:y>0.43718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6064" y="2232248"/>
          <a:ext cx="72013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0.58333</cdr:x>
      <cdr:y>0.38268</cdr:y>
    </cdr:from>
    <cdr:to>
      <cdr:x>0.63333</cdr:x>
      <cdr:y>0.43052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040560" y="2304256"/>
          <a:ext cx="432048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</cdr:x>
      <cdr:y>0.52619</cdr:y>
    </cdr:from>
    <cdr:to>
      <cdr:x>0.375</cdr:x>
      <cdr:y>0.58599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808312" y="3168352"/>
          <a:ext cx="432048" cy="36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0.45833</cdr:x>
      <cdr:y>0.28701</cdr:y>
    </cdr:from>
    <cdr:to>
      <cdr:x>0.5</cdr:x>
      <cdr:y>0.3468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60440" y="1728192"/>
          <a:ext cx="360069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0.45833</cdr:x>
      <cdr:y>0.22722</cdr:y>
    </cdr:from>
    <cdr:to>
      <cdr:x>0.50833</cdr:x>
      <cdr:y>0.28701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368152"/>
          <a:ext cx="432048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0.19167</cdr:x>
      <cdr:y>0.31093</cdr:y>
    </cdr:from>
    <cdr:to>
      <cdr:x>0.24167</cdr:x>
      <cdr:y>0.39464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656184" y="1872208"/>
          <a:ext cx="432048" cy="504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0.50833</cdr:x>
      <cdr:y>0.25114</cdr:y>
    </cdr:from>
    <cdr:to>
      <cdr:x>0.54166</cdr:x>
      <cdr:y>0.31093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2488" y="1512168"/>
          <a:ext cx="288003" cy="360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0.56667</cdr:x>
      <cdr:y>0.27505</cdr:y>
    </cdr:from>
    <cdr:to>
      <cdr:x>0.60834</cdr:x>
      <cdr:y>0.32289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96544" y="1656184"/>
          <a:ext cx="360069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0.51767</cdr:x>
      <cdr:y>0.52171</cdr:y>
    </cdr:from>
    <cdr:to>
      <cdr:x>0.58195</cdr:x>
      <cdr:y>0.58376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33541" y="3141355"/>
          <a:ext cx="587853" cy="373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0.55704</cdr:x>
      <cdr:y>0.49722</cdr:y>
    </cdr:from>
    <cdr:to>
      <cdr:x>0.60704</cdr:x>
      <cdr:y>0.54506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93581" y="2993931"/>
          <a:ext cx="457200" cy="28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0.43892</cdr:x>
      <cdr:y>0.47387</cdr:y>
    </cdr:from>
    <cdr:to>
      <cdr:x>0.50512</cdr:x>
      <cdr:y>0.56481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13461" y="2853323"/>
          <a:ext cx="605377" cy="54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0.10817</cdr:x>
      <cdr:y>0.59346</cdr:y>
    </cdr:from>
    <cdr:to>
      <cdr:x>0.16001</cdr:x>
      <cdr:y>0.65991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9125" y="3573403"/>
          <a:ext cx="474025" cy="40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0.73029</cdr:x>
      <cdr:y>0.15098</cdr:y>
    </cdr:from>
    <cdr:to>
      <cdr:x>0.80904</cdr:x>
      <cdr:y>0.21787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77757" y="909107"/>
          <a:ext cx="720090" cy="402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0.18692</cdr:x>
      <cdr:y>0.3782</cdr:y>
    </cdr:from>
    <cdr:to>
      <cdr:x>0.23416</cdr:x>
      <cdr:y>0.43124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09205" y="2277259"/>
          <a:ext cx="431963" cy="31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0.65326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25" y="3540036"/>
          <a:ext cx="504109" cy="3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0.35106</cdr:x>
      <cdr:y>0.60542</cdr:y>
    </cdr:from>
    <cdr:to>
      <cdr:x>0.39043</cdr:x>
      <cdr:y>0.68238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10135" y="3645411"/>
          <a:ext cx="359999" cy="46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0.73816</cdr:x>
      <cdr:y>0.29449</cdr:y>
    </cdr:from>
    <cdr:to>
      <cdr:x>0.79329</cdr:x>
      <cdr:y>0.373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49765" y="1773203"/>
          <a:ext cx="504109" cy="47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0.30504</cdr:x>
      <cdr:y>0.46011</cdr:y>
    </cdr:from>
    <cdr:to>
      <cdr:x>0.33654</cdr:x>
      <cdr:y>0.53187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89325" y="2770484"/>
          <a:ext cx="288036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0.68304</cdr:x>
      <cdr:y>0.57629</cdr:y>
    </cdr:from>
    <cdr:to>
      <cdr:x>0.73816</cdr:x>
      <cdr:y>0.6413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245709" y="3470037"/>
          <a:ext cx="504055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0.65154</cdr:x>
      <cdr:y>0.53697</cdr:y>
    </cdr:from>
    <cdr:to>
      <cdr:x>0.68304</cdr:x>
      <cdr:y>0.60351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57677" y="3233242"/>
          <a:ext cx="288036" cy="400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0.46254</cdr:x>
      <cdr:y>0.43537</cdr:y>
    </cdr:from>
    <cdr:to>
      <cdr:x>0.51766</cdr:x>
      <cdr:y>0.50632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29485" y="2621486"/>
          <a:ext cx="504018" cy="42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0.27354</cdr:x>
      <cdr:y>0.62934</cdr:y>
    </cdr:from>
    <cdr:to>
      <cdr:x>0.31292</cdr:x>
      <cdr:y>0.67717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501293" y="3789427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0.11605</cdr:x>
      <cdr:y>0.54563</cdr:y>
    </cdr:from>
    <cdr:to>
      <cdr:x>0.15542</cdr:x>
      <cdr:y>0.59346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061133" y="3285371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dirty="0" smtClean="0"/>
            <a:t>1</a:t>
          </a:r>
          <a:endParaRPr lang="ru-RU" sz="1600" b="1" i="1" dirty="0"/>
        </a:p>
      </cdr:txBody>
    </cdr:sp>
  </cdr:relSizeAnchor>
  <cdr:relSizeAnchor xmlns:cdr="http://schemas.openxmlformats.org/drawingml/2006/chartDrawing">
    <cdr:from>
      <cdr:x>0.11605</cdr:x>
      <cdr:y>0.61738</cdr:y>
    </cdr:from>
    <cdr:to>
      <cdr:x>0.1633</cdr:x>
      <cdr:y>0.65326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061133" y="3717419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0.12392</cdr:x>
      <cdr:y>0.61738</cdr:y>
    </cdr:from>
    <cdr:to>
      <cdr:x>0.17117</cdr:x>
      <cdr:y>0.65326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133141" y="3717419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0.20267</cdr:x>
      <cdr:y>0.54107</cdr:y>
    </cdr:from>
    <cdr:to>
      <cdr:x>0.23417</cdr:x>
      <cdr:y>0.58402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853221" y="3257930"/>
          <a:ext cx="288036" cy="258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0.43104</cdr:x>
      <cdr:y>0.60542</cdr:y>
    </cdr:from>
    <cdr:to>
      <cdr:x>0.46254</cdr:x>
      <cdr:y>0.6413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41453" y="3645411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0.50979</cdr:x>
      <cdr:y>0.60542</cdr:y>
    </cdr:from>
    <cdr:to>
      <cdr:x>0.54917</cdr:x>
      <cdr:y>0.6413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661533" y="3645411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0.65941</cdr:x>
      <cdr:y>0.60542</cdr:y>
    </cdr:from>
    <cdr:to>
      <cdr:x>0.69879</cdr:x>
      <cdr:y>0.6413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6029685" y="3645411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0.73816</cdr:x>
      <cdr:y>0.42604</cdr:y>
    </cdr:from>
    <cdr:to>
      <cdr:x>0.77754</cdr:x>
      <cdr:y>0.48917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749765" y="2565291"/>
          <a:ext cx="360040" cy="38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0.79525</cdr:x>
      <cdr:y>0.89243</cdr:y>
    </cdr:from>
    <cdr:to>
      <cdr:x>1</cdr:x>
      <cdr:y>0.96419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7271792" y="5373603"/>
          <a:ext cx="18722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Всего за 1 кв.2019 г.-24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0.77686</cdr:x>
      <cdr:y>0.44304</cdr:y>
    </cdr:from>
    <cdr:to>
      <cdr:x>0.8352</cdr:x>
      <cdr:y>0.50319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768752" y="2520280"/>
          <a:ext cx="508310" cy="3421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337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0.53719</cdr:x>
      <cdr:y>0.61576</cdr:y>
    </cdr:from>
    <cdr:to>
      <cdr:x>0.58678</cdr:x>
      <cdr:y>0.66464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680520" y="3168352"/>
          <a:ext cx="432076" cy="251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0.60331</cdr:x>
      <cdr:y>0.57966</cdr:y>
    </cdr:from>
    <cdr:to>
      <cdr:x>0.66116</cdr:x>
      <cdr:y>0.6412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256584" y="3024336"/>
          <a:ext cx="504056" cy="321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228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0.36364</cdr:x>
      <cdr:y>0.5443</cdr:y>
    </cdr:from>
    <cdr:to>
      <cdr:x>0.4137</cdr:x>
      <cdr:y>0.60401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168352" y="3096344"/>
          <a:ext cx="436181" cy="339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0.65289</cdr:x>
      <cdr:y>0.62975</cdr:y>
    </cdr:from>
    <cdr:to>
      <cdr:x>0.70289</cdr:x>
      <cdr:y>0.69129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5688632" y="3240360"/>
          <a:ext cx="435648" cy="316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0.41322</cdr:x>
      <cdr:y>0.18193</cdr:y>
    </cdr:from>
    <cdr:to>
      <cdr:x>0.49586</cdr:x>
      <cdr:y>0.23354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600400" y="936104"/>
          <a:ext cx="720039" cy="265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635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0.83471</cdr:x>
      <cdr:y>0.64557</cdr:y>
    </cdr:from>
    <cdr:to>
      <cdr:x>0.90139</cdr:x>
      <cdr:y>0.70387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7272808" y="3672408"/>
          <a:ext cx="580980" cy="331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0.31405</cdr:x>
      <cdr:y>0.57378</cdr:y>
    </cdr:from>
    <cdr:to>
      <cdr:x>0.36405</cdr:x>
      <cdr:y>0.61725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736304" y="2952328"/>
          <a:ext cx="435648" cy="223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0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0.47934</cdr:x>
      <cdr:y>0.61576</cdr:y>
    </cdr:from>
    <cdr:to>
      <cdr:x>0.52101</cdr:x>
      <cdr:y>0.6664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176464" y="3168352"/>
          <a:ext cx="363070" cy="260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0.2314</cdr:x>
      <cdr:y>0.56586</cdr:y>
    </cdr:from>
    <cdr:to>
      <cdr:x>0.26446</cdr:x>
      <cdr:y>0.61033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16224" y="2952328"/>
          <a:ext cx="288051" cy="232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0.71074</cdr:x>
      <cdr:y>0.65774</cdr:y>
    </cdr:from>
    <cdr:to>
      <cdr:x>0.7438</cdr:x>
      <cdr:y>0.70222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192688" y="3384376"/>
          <a:ext cx="288051" cy="228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0.28099</cdr:x>
      <cdr:y>0.57966</cdr:y>
    </cdr:from>
    <cdr:to>
      <cdr:x>0.30579</cdr:x>
      <cdr:y>0.62106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448272" y="3024336"/>
          <a:ext cx="21602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0.44628</cdr:x>
      <cdr:y>0.46835</cdr:y>
    </cdr:from>
    <cdr:to>
      <cdr:x>0.48795</cdr:x>
      <cdr:y>0.51898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88432" y="2664296"/>
          <a:ext cx="36307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0.82645</cdr:x>
      <cdr:y>0.36124</cdr:y>
    </cdr:from>
    <cdr:to>
      <cdr:x>0.89311</cdr:x>
      <cdr:y>0.42453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200800" y="2054986"/>
          <a:ext cx="580807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1617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i="1" dirty="0"/>
        </a:p>
      </cdr:txBody>
    </cdr:sp>
  </cdr:relSizeAnchor>
  <cdr:relSizeAnchor xmlns:cdr="http://schemas.openxmlformats.org/drawingml/2006/chartDrawing">
    <cdr:from>
      <cdr:x>0.44628</cdr:x>
      <cdr:y>0.46835</cdr:y>
    </cdr:from>
    <cdr:to>
      <cdr:x>0.48795</cdr:x>
      <cdr:y>0.51898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888432" y="2664296"/>
          <a:ext cx="363069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/>
        </a:p>
      </cdr:txBody>
    </cdr:sp>
  </cdr:relSizeAnchor>
  <cdr:relSizeAnchor xmlns:cdr="http://schemas.openxmlformats.org/drawingml/2006/chartDrawing">
    <cdr:from>
      <cdr:x>0.38843</cdr:x>
      <cdr:y>0.4557</cdr:y>
    </cdr:from>
    <cdr:to>
      <cdr:x>0.4301</cdr:x>
      <cdr:y>0.49368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384376" y="2592288"/>
          <a:ext cx="363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0.24793</cdr:x>
      <cdr:y>0.40506</cdr:y>
    </cdr:from>
    <cdr:to>
      <cdr:x>0.30578</cdr:x>
      <cdr:y>0.45265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0" y="2304256"/>
          <a:ext cx="504006" cy="270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/>
            <a:t>133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0.28926</cdr:x>
      <cdr:y>0.35646</cdr:y>
    </cdr:from>
    <cdr:to>
      <cdr:x>0.34711</cdr:x>
      <cdr:y>0.42835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20280" y="2027770"/>
          <a:ext cx="504046" cy="408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543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0.34711</cdr:x>
      <cdr:y>0.44039</cdr:y>
    </cdr:from>
    <cdr:to>
      <cdr:x>0.39669</cdr:x>
      <cdr:y>0.47836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24336" y="2505206"/>
          <a:ext cx="431989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0.38843</cdr:x>
      <cdr:y>0.45437</cdr:y>
    </cdr:from>
    <cdr:to>
      <cdr:x>0.42975</cdr:x>
      <cdr:y>0.49235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384376" y="2584719"/>
          <a:ext cx="360019" cy="216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0.4876</cdr:x>
      <cdr:y>0.44651</cdr:y>
    </cdr:from>
    <cdr:to>
      <cdr:x>0.52893</cdr:x>
      <cdr:y>0.50092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48473" y="2540025"/>
          <a:ext cx="360040" cy="30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0.56198</cdr:x>
      <cdr:y>0.48101</cdr:y>
    </cdr:from>
    <cdr:to>
      <cdr:x>0.60331</cdr:x>
      <cdr:y>0.53165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896544" y="273630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0.61157</cdr:x>
      <cdr:y>0.49367</cdr:y>
    </cdr:from>
    <cdr:to>
      <cdr:x>0.66116</cdr:x>
      <cdr:y>0.54431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5328592" y="2808312"/>
          <a:ext cx="432077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59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0.65289</cdr:x>
      <cdr:y>0.51899</cdr:y>
    </cdr:from>
    <cdr:to>
      <cdr:x>0.69421</cdr:x>
      <cdr:y>0.55696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5688632" y="2952328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0.70248</cdr:x>
      <cdr:y>0.49367</cdr:y>
    </cdr:from>
    <cdr:to>
      <cdr:x>0.76033</cdr:x>
      <cdr:y>0.5443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120680" y="2808312"/>
          <a:ext cx="50404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0.76033</cdr:x>
      <cdr:y>0.49367</cdr:y>
    </cdr:from>
    <cdr:to>
      <cdr:x>0.80992</cdr:x>
      <cdr:y>0.5443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6624736" y="2808312"/>
          <a:ext cx="432077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383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0.52066</cdr:x>
      <cdr:y>0.49367</cdr:y>
    </cdr:from>
    <cdr:to>
      <cdr:x>0.56198</cdr:x>
      <cdr:y>0.53165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36504" y="280831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0.32143</cdr:x>
      <cdr:y>0.16667</cdr:y>
    </cdr:from>
    <cdr:to>
      <cdr:x>0.39143</cdr:x>
      <cdr:y>0.22728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2288" y="792088"/>
          <a:ext cx="56454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0.36364</cdr:x>
      <cdr:y>0.33333</cdr:y>
    </cdr:from>
    <cdr:to>
      <cdr:x>0.40496</cdr:x>
      <cdr:y>0.37878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168352" y="1584176"/>
          <a:ext cx="360040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0.12397</cdr:x>
      <cdr:y>0.30303</cdr:y>
    </cdr:from>
    <cdr:to>
      <cdr:x>0.16861</cdr:x>
      <cdr:y>0.37879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080120" y="1440160"/>
          <a:ext cx="388947" cy="36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3</a:t>
          </a:r>
        </a:p>
      </cdr:txBody>
    </cdr:sp>
  </cdr:relSizeAnchor>
  <cdr:relSizeAnchor xmlns:cdr="http://schemas.openxmlformats.org/drawingml/2006/chartDrawing">
    <cdr:from>
      <cdr:x>0.1875</cdr:x>
      <cdr:y>0.33333</cdr:y>
    </cdr:from>
    <cdr:to>
      <cdr:x>0.25857</cdr:x>
      <cdr:y>0.39393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512168" y="1584176"/>
          <a:ext cx="573173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0.21429</cdr:x>
      <cdr:y>0.15152</cdr:y>
    </cdr:from>
    <cdr:to>
      <cdr:x>0.28572</cdr:x>
      <cdr:y>0.21212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28192" y="720080"/>
          <a:ext cx="57607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0.20661</cdr:x>
      <cdr:y>0.18182</cdr:y>
    </cdr:from>
    <cdr:to>
      <cdr:x>0.29457</cdr:x>
      <cdr:y>0.24242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800200" y="864105"/>
          <a:ext cx="766379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0.27273</cdr:x>
      <cdr:y>0.18182</cdr:y>
    </cdr:from>
    <cdr:to>
      <cdr:x>0.35309</cdr:x>
      <cdr:y>0.24242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76264" y="864096"/>
          <a:ext cx="700174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0.43802</cdr:x>
      <cdr:y>0.33333</cdr:y>
    </cdr:from>
    <cdr:to>
      <cdr:x>0.50945</cdr:x>
      <cdr:y>0.39394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16424" y="1584176"/>
          <a:ext cx="622367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0.58929</cdr:x>
      <cdr:y>0.37879</cdr:y>
    </cdr:from>
    <cdr:to>
      <cdr:x>0.64286</cdr:x>
      <cdr:y>0.43939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752528" y="1800200"/>
          <a:ext cx="43210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190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0.52893</cdr:x>
      <cdr:y>0.36364</cdr:y>
    </cdr:from>
    <cdr:to>
      <cdr:x>0.57357</cdr:x>
      <cdr:y>0.40909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608512" y="1728192"/>
          <a:ext cx="388947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0.65179</cdr:x>
      <cdr:y>0.37879</cdr:y>
    </cdr:from>
    <cdr:to>
      <cdr:x>0.71429</cdr:x>
      <cdr:y>0.4394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256584" y="1800200"/>
          <a:ext cx="50405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6+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0.40179</cdr:x>
      <cdr:y>0.39394</cdr:y>
    </cdr:from>
    <cdr:to>
      <cdr:x>0.44643</cdr:x>
      <cdr:y>0.43939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0360" y="1872208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0.70536</cdr:x>
      <cdr:y>0.40909</cdr:y>
    </cdr:from>
    <cdr:to>
      <cdr:x>0.76786</cdr:x>
      <cdr:y>0.45455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5688632" y="194421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0.78571</cdr:x>
      <cdr:y>0.40909</cdr:y>
    </cdr:from>
    <cdr:to>
      <cdr:x>0.85714</cdr:x>
      <cdr:y>0.4697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336704" y="194421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0.40496</cdr:x>
      <cdr:y>0.78788</cdr:y>
    </cdr:from>
    <cdr:to>
      <cdr:x>0.71074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28392" y="4248472"/>
          <a:ext cx="266429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0.49587</cdr:x>
      <cdr:y>0.34848</cdr:y>
    </cdr:from>
    <cdr:to>
      <cdr:x>0.53719</cdr:x>
      <cdr:y>0.40909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20480" y="165618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B25D5-EFA8-46E4-A90E-E54AAA379749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8F016-9CD3-43D6-B92E-C62FB4E72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0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3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Тематика: Улучшение жилищных условий на селе за счет программы с/х, ремонт а/дороги, об обеспечении жильем малоимущих граждан, организация школьного автобуса, спорные вопросы земельных участков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3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Основные вопросы на выездном приеме граждан: здравоохранение,  уличное освещение, содержание а/дорог, отсутствие (или плохой) интернет и связь, строительство колодцев, мостов,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ТБО</a:t>
            </a:r>
            <a:r>
              <a:rPr lang="ru-RU" dirty="0" err="1" smtClean="0"/>
              <a:t>и</a:t>
            </a:r>
            <a:r>
              <a:rPr lang="ru-RU" dirty="0" smtClean="0"/>
              <a:t>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8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416" y="76470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ОТЧЕТ </a:t>
            </a:r>
            <a:b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о работе с обращениями граждан</a:t>
            </a:r>
            <a:b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 за </a:t>
            </a:r>
            <a:r>
              <a:rPr lang="en-US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1 </a:t>
            </a: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квартал  2019 года</a:t>
            </a:r>
            <a:endParaRPr lang="ru-RU" sz="6000" b="1" i="1" dirty="0">
              <a:solidFill>
                <a:schemeClr val="accent3">
                  <a:lumMod val="50000"/>
                </a:schemeClr>
              </a:solidFill>
              <a:latin typeface="Aristo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Докладчик Кокшарова Е.В, начальник отдела организационной работы и внутренней политики</a:t>
            </a:r>
            <a:endParaRPr lang="ru-RU" sz="1400" b="1" dirty="0"/>
          </a:p>
        </p:txBody>
      </p:sp>
      <p:pic>
        <p:nvPicPr>
          <p:cNvPr id="4" name="Picture 4" descr="G:\658902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619673" cy="188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лично от граждан или через интернет приемную Пермского края- 14 (16),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Полномочного представителя Президента РФ в Приволжском федеральном округе- 0,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Министерство округа Пермского края- 0 (1),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через Правительство и Министерства Пермского края  – 0 (2) ,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уполномоченного по правам ребенка-0,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сельские поселения района-1,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СМИ- 0 (5),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иные органы – 0 (8).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59" cy="1296143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ВСЕГО ПОСТУПИЛО-15 </a:t>
            </a:r>
            <a:b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325639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Тематика всех письменных обращений граждан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147125"/>
              </p:ext>
            </p:extLst>
          </p:nvPr>
        </p:nvGraphicFramePr>
        <p:xfrm>
          <a:off x="-17525" y="71969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Устные обращения граждан, в том числе выездной прием граждан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373987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57606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Письменные обращения, поступившие в ОФО, учреждения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219501"/>
              </p:ext>
            </p:extLst>
          </p:nvPr>
        </p:nvGraphicFramePr>
        <p:xfrm>
          <a:off x="251520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Тематика письменных обращений граждан в ОФО, учреждениях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78316324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29969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337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439770"/>
              </p:ext>
            </p:extLst>
          </p:nvPr>
        </p:nvGraphicFramePr>
        <p:xfrm>
          <a:off x="251520" y="1700808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Устные обращения граждан, поступившие в ОФО, учреждения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9566" y="59359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ВСЕГО: 901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856212"/>
              </p:ext>
            </p:extLst>
          </p:nvPr>
        </p:nvGraphicFramePr>
        <p:xfrm>
          <a:off x="107504" y="1556792"/>
          <a:ext cx="8928993" cy="395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093"/>
                <a:gridCol w="501735"/>
                <a:gridCol w="439131"/>
                <a:gridCol w="439131"/>
                <a:gridCol w="576485"/>
                <a:gridCol w="494047"/>
                <a:gridCol w="409762"/>
                <a:gridCol w="432048"/>
                <a:gridCol w="432048"/>
                <a:gridCol w="360040"/>
                <a:gridCol w="576064"/>
                <a:gridCol w="360040"/>
                <a:gridCol w="504056"/>
                <a:gridCol w="360040"/>
                <a:gridCol w="432048"/>
                <a:gridCol w="576064"/>
                <a:gridCol w="432048"/>
                <a:gridCol w="504056"/>
                <a:gridCol w="504057"/>
              </a:tblGrid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ЗАГС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коммун.хоз-ва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поддержка малого и среднего предпринимательства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ремонт дороги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здравоохранения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образования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труд  и заработная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плата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культуры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земельные вопросы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награждения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охрана окружающей  среды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транспорт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торговли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молодая семья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дети-сироты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разрешение на строительство и ввод 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разные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552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901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Тематика устных обращений граждан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Федеральными 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К обращениям относятся: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  <a:t>поступившие на имя главы муниципального района- главы администрации района </a:t>
            </a:r>
            <a:endParaRPr lang="ru-RU" sz="2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34989426"/>
              </p:ext>
            </p:extLst>
          </p:nvPr>
        </p:nvGraphicFramePr>
        <p:xfrm>
          <a:off x="251520" y="162880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Обращения по тематическому классификатору РФ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075270"/>
              </p:ext>
            </p:extLst>
          </p:nvPr>
        </p:nvGraphicFramePr>
        <p:xfrm>
          <a:off x="251520" y="980728"/>
          <a:ext cx="8640960" cy="5000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432048"/>
                <a:gridCol w="461694"/>
                <a:gridCol w="323865"/>
                <a:gridCol w="277598"/>
                <a:gridCol w="277598"/>
                <a:gridCol w="277598"/>
                <a:gridCol w="316154"/>
                <a:gridCol w="316154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385423"/>
              </a:tblGrid>
              <a:tr h="350665"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596">
                <a:tc gridSpan="28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об обращениях и запросах российских и иностранных граждан, лиц без гражданства, объединений граждан, в том числе юридических лиц по тематикам зарегистрированных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в Правительстве Правительства Пермского края и органах местного самоуправления в III квартале 2018 г.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обращений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Общее количество вопросов по </a:t>
                      </a:r>
                      <a:r>
                        <a:rPr lang="ru-RU" sz="800" u="none" strike="noStrike" dirty="0" smtClean="0">
                          <a:effectLst/>
                        </a:rPr>
                        <a:t>разделам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Тематики обращений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0001.0000.0000.0000 Государство, общество,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0002.0000.0000.0000 Социальная сфера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0003.0000.0000.0000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0004.0000.0000.0000 Оборона, безопасность, законность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0005.0000.0000.0000 Жилищно-коммунальная сфера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Тематика: 0005.0005.0000.0000 Жилище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7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0001.0001.0000.0000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Конституционный строй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0001.0002.0000.0000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Основы государственного управления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0001.0003.0000.0000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Гражданское право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0001.0020.0000.0000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Международные отношения. Международное право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0001.0021.0000.0000 Индивидуальные правовые акты по кадровым вопросам, вопросам награждения, помилования, гражданства, присвоения почетных и иных званий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0002.0004.0000.0000 Семья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0002.0006.0000.0000 Труд и занятость населения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0002.0007.0000.0000 Социальное обеспечение и социальное страхование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0002.0013.0000.0000 Образование. Наука. 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0002.00014.0000.0000 Здравоохранение. Физическая культура и спорт. Туризм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0003.0008.0000.0000 Финансы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0003.0009.0000.0000 Хозяйственная деятельность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000.0010.0000.0000 Внешнеэкономическая деятельность. Таможенное дело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0003.0011.0000.0000 Природные ресурсы и охрана окружающей среды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0003.0012.0000.0000 Информация и информатизация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0004.0015.0000.0000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0004.0016.0000.0000 Безопасность и охрана правопорядка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0004.0017.0000.0000 Уголовное право. Исполнение наказаний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0004.0018.0000.0000 Правосудие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0004.0019.0000.0000 Прокуратура. Органы юстиции. Адвокатура. Нотариат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кв.2018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3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кв.2019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ru-RU" sz="1200" b="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b="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j-lt"/>
                        </a:rPr>
                        <a:t>4</a:t>
                      </a:r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4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9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9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5314</TotalTime>
  <Words>765</Words>
  <Application>Microsoft Office PowerPoint</Application>
  <PresentationFormat>Экран (4:3)</PresentationFormat>
  <Paragraphs>254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 ОТЧЕТ  о работе с обращениями граждан  за 1 квартал  2019 года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муниципального района- главы администрации района </vt:lpstr>
      <vt:lpstr>Обращения по тематическому классификатору РФ</vt:lpstr>
      <vt:lpstr>ВСЕГО ПОСТУПИЛО-15  </vt:lpstr>
      <vt:lpstr>Тематика всех письменных обращений граждан</vt:lpstr>
      <vt:lpstr>Устные обращения граждан, в том числе выездной прием граждан </vt:lpstr>
      <vt:lpstr>Письменные обращения, поступившие в ОФО, учреждения</vt:lpstr>
      <vt:lpstr>Тематика письменных обращений граждан в ОФО, учреждениях</vt:lpstr>
      <vt:lpstr>Устные обращения граждан, поступившие в ОФО, учреждения</vt:lpstr>
      <vt:lpstr>Тематика устных обращений граждан</vt:lpstr>
      <vt:lpstr>Контроль за соблюдением порядка рассмотрения обращений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403</cp:revision>
  <cp:lastPrinted>2019-04-24T06:31:24Z</cp:lastPrinted>
  <dcterms:modified xsi:type="dcterms:W3CDTF">2019-04-24T06:37:06Z</dcterms:modified>
</cp:coreProperties>
</file>