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handoutMasterIdLst>
    <p:handoutMasterId r:id="rId21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15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20" d="100"/>
          <a:sy n="120" d="100"/>
        </p:scale>
        <p:origin x="-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94506200412993602"/>
          <c:h val="0.866505573454801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полугодие 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2160768"/>
        <c:axId val="32162560"/>
        <c:axId val="0"/>
      </c:bar3DChart>
      <c:catAx>
        <c:axId val="32160768"/>
        <c:scaling>
          <c:orientation val="minMax"/>
        </c:scaling>
        <c:delete val="0"/>
        <c:axPos val="b"/>
        <c:majorTickMark val="out"/>
        <c:minorTickMark val="none"/>
        <c:tickLblPos val="nextTo"/>
        <c:crossAx val="32162560"/>
        <c:crosses val="autoZero"/>
        <c:auto val="1"/>
        <c:lblAlgn val="ctr"/>
        <c:lblOffset val="100"/>
        <c:noMultiLvlLbl val="0"/>
      </c:catAx>
      <c:valAx>
        <c:axId val="32162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160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полуг. 2019</c:v>
                </c:pt>
              </c:strCache>
            </c:strRef>
          </c:tx>
          <c:explosion val="15"/>
          <c:dPt>
            <c:idx val="0"/>
            <c:bubble3D val="0"/>
            <c:explosion val="14"/>
          </c:dPt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Лист1!$A$2:$A$7</c:f>
              <c:strCache>
                <c:ptCount val="6"/>
                <c:pt idx="0">
                  <c:v>строительство и ремонт</c:v>
                </c:pt>
                <c:pt idx="1">
                  <c:v>дороги</c:v>
                </c:pt>
                <c:pt idx="2">
                  <c:v>газификация</c:v>
                </c:pt>
                <c:pt idx="3">
                  <c:v>жилье</c:v>
                </c:pt>
                <c:pt idx="4">
                  <c:v>социальные выплаты по молодой семье</c:v>
                </c:pt>
                <c:pt idx="5">
                  <c:v>иное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полугодие 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20"/>
          </c:dPt>
          <c:cat>
            <c:strRef>
              <c:f>Лист1!$A$2:$A$9</c:f>
              <c:strCache>
                <c:ptCount val="8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земельные вопросы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дороги</c:v>
                </c:pt>
                <c:pt idx="6">
                  <c:v>ТБО</c:v>
                </c:pt>
                <c:pt idx="7">
                  <c:v>иное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38880"/>
        <c:axId val="35352960"/>
      </c:barChart>
      <c:catAx>
        <c:axId val="35338880"/>
        <c:scaling>
          <c:orientation val="minMax"/>
        </c:scaling>
        <c:delete val="0"/>
        <c:axPos val="b"/>
        <c:majorTickMark val="out"/>
        <c:minorTickMark val="none"/>
        <c:tickLblPos val="nextTo"/>
        <c:crossAx val="35352960"/>
        <c:crosses val="autoZero"/>
        <c:auto val="1"/>
        <c:lblAlgn val="ctr"/>
        <c:lblOffset val="100"/>
        <c:noMultiLvlLbl val="0"/>
      </c:catAx>
      <c:valAx>
        <c:axId val="3535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38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2355743760337"/>
          <c:y val="6.4373295501263736E-2"/>
          <c:w val="0.90584252212717109"/>
          <c:h val="0.71542343634611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Лист1!$A$3:$A$14</c:f>
              <c:strCache>
                <c:ptCount val="12"/>
                <c:pt idx="0">
                  <c:v>Зам.по соц.сфере</c:v>
                </c:pt>
                <c:pt idx="1">
                  <c:v>Рук.аппарата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МКУ "РДК"</c:v>
                </c:pt>
                <c:pt idx="7">
                  <c:v>Образование</c:v>
                </c:pt>
                <c:pt idx="8">
                  <c:v>МКУ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Соц.политика</c:v>
                </c:pt>
              </c:strCache>
            </c:strRef>
          </c:cat>
          <c:val>
            <c:numRef>
              <c:f>Лист1!$B$3:$B$14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полуг.2019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соц.сфере</c:v>
                </c:pt>
                <c:pt idx="1">
                  <c:v>Рук.аппарата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МКУ "РДК"</c:v>
                </c:pt>
                <c:pt idx="7">
                  <c:v>Образование</c:v>
                </c:pt>
                <c:pt idx="8">
                  <c:v>МКУ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Соц.политика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398</c:v>
                </c:pt>
                <c:pt idx="4">
                  <c:v>1197</c:v>
                </c:pt>
                <c:pt idx="5">
                  <c:v>2</c:v>
                </c:pt>
                <c:pt idx="6">
                  <c:v>8</c:v>
                </c:pt>
                <c:pt idx="7">
                  <c:v>521</c:v>
                </c:pt>
                <c:pt idx="8">
                  <c:v>13</c:v>
                </c:pt>
                <c:pt idx="9">
                  <c:v>15</c:v>
                </c:pt>
                <c:pt idx="10">
                  <c:v>655</c:v>
                </c:pt>
                <c:pt idx="11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2989056"/>
        <c:axId val="42990592"/>
        <c:axId val="0"/>
      </c:bar3DChart>
      <c:catAx>
        <c:axId val="4298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2990592"/>
        <c:crosses val="autoZero"/>
        <c:auto val="1"/>
        <c:lblAlgn val="ctr"/>
        <c:lblOffset val="100"/>
        <c:noMultiLvlLbl val="0"/>
      </c:catAx>
      <c:valAx>
        <c:axId val="42990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989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6.1417226496633989E-2"/>
          <c:w val="0.91304137503240379"/>
          <c:h val="0.609929417125242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полугод.2019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образования</c:v>
                </c:pt>
                <c:pt idx="6">
                  <c:v>культура</c:v>
                </c:pt>
                <c:pt idx="7">
                  <c:v>молодая семья</c:v>
                </c:pt>
                <c:pt idx="8">
                  <c:v>социальное обеспечение</c:v>
                </c:pt>
                <c:pt idx="9">
                  <c:v>сельское хозяйство</c:v>
                </c:pt>
                <c:pt idx="10">
                  <c:v>дети-сироты</c:v>
                </c:pt>
                <c:pt idx="11">
                  <c:v>разрешение на строит-во</c:v>
                </c:pt>
                <c:pt idx="12">
                  <c:v>иное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655</c:v>
                </c:pt>
                <c:pt idx="1">
                  <c:v>410</c:v>
                </c:pt>
                <c:pt idx="2">
                  <c:v>1040</c:v>
                </c:pt>
                <c:pt idx="3">
                  <c:v>91</c:v>
                </c:pt>
                <c:pt idx="4">
                  <c:v>13</c:v>
                </c:pt>
                <c:pt idx="5">
                  <c:v>277</c:v>
                </c:pt>
                <c:pt idx="6">
                  <c:v>8</c:v>
                </c:pt>
                <c:pt idx="7">
                  <c:v>114</c:v>
                </c:pt>
                <c:pt idx="8">
                  <c:v>223</c:v>
                </c:pt>
                <c:pt idx="9">
                  <c:v>5</c:v>
                </c:pt>
                <c:pt idx="10">
                  <c:v>51</c:v>
                </c:pt>
                <c:pt idx="11">
                  <c:v>22</c:v>
                </c:pt>
                <c:pt idx="12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7744512"/>
        <c:axId val="47742976"/>
        <c:axId val="0"/>
      </c:bar3DChart>
      <c:valAx>
        <c:axId val="47742976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7744512"/>
        <c:crosses val="autoZero"/>
        <c:crossBetween val="between"/>
      </c:valAx>
      <c:catAx>
        <c:axId val="4774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742976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4268903546988809"/>
          <c:y val="0.87329273540633323"/>
          <c:w val="0.25283921621197275"/>
          <c:h val="6.1964106660441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05311711397147E-2"/>
          <c:y val="2.9361426171502829E-2"/>
          <c:w val="0.74797753126636723"/>
          <c:h val="0.561809840994098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полуг.2019 год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Соц.политика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ЗАГС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</c:v>
                </c:pt>
                <c:pt idx="1">
                  <c:v>0</c:v>
                </c:pt>
                <c:pt idx="2">
                  <c:v>990</c:v>
                </c:pt>
                <c:pt idx="3">
                  <c:v>450</c:v>
                </c:pt>
                <c:pt idx="4">
                  <c:v>7</c:v>
                </c:pt>
                <c:pt idx="5">
                  <c:v>0</c:v>
                </c:pt>
                <c:pt idx="6">
                  <c:v>11</c:v>
                </c:pt>
                <c:pt idx="7">
                  <c:v>4</c:v>
                </c:pt>
                <c:pt idx="8">
                  <c:v>86</c:v>
                </c:pt>
                <c:pt idx="9">
                  <c:v>329</c:v>
                </c:pt>
                <c:pt idx="10">
                  <c:v>6</c:v>
                </c:pt>
                <c:pt idx="11">
                  <c:v>0</c:v>
                </c:pt>
                <c:pt idx="1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8073728"/>
        <c:axId val="48083712"/>
        <c:axId val="42971584"/>
      </c:bar3DChart>
      <c:catAx>
        <c:axId val="48073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48083712"/>
        <c:crosses val="autoZero"/>
        <c:auto val="1"/>
        <c:lblAlgn val="ctr"/>
        <c:lblOffset val="100"/>
        <c:noMultiLvlLbl val="0"/>
      </c:catAx>
      <c:valAx>
        <c:axId val="48083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8073728"/>
        <c:crosses val="autoZero"/>
        <c:crossBetween val="between"/>
      </c:valAx>
      <c:serAx>
        <c:axId val="42971584"/>
        <c:scaling>
          <c:orientation val="minMax"/>
        </c:scaling>
        <c:delete val="1"/>
        <c:axPos val="b"/>
        <c:majorTickMark val="out"/>
        <c:minorTickMark val="none"/>
        <c:tickLblPos val="nextTo"/>
        <c:crossAx val="4808371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0.64463</cdr:x>
      <cdr:y>0.49296</cdr:y>
    </cdr:from>
    <cdr:to>
      <cdr:x>0.68501</cdr:x>
      <cdr:y>0.56338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6624" y="2520280"/>
          <a:ext cx="35184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-29 обращения</a:t>
          </a:r>
        </a:p>
      </cdr:txBody>
    </cdr:sp>
  </cdr:relSizeAnchor>
  <cdr:relSizeAnchor xmlns:cdr="http://schemas.openxmlformats.org/drawingml/2006/chartDrawing">
    <cdr:from>
      <cdr:x>0.26446</cdr:x>
      <cdr:y>0.11268</cdr:y>
    </cdr:from>
    <cdr:to>
      <cdr:x>0.31405</cdr:x>
      <cdr:y>0.17934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576064"/>
          <a:ext cx="432076" cy="340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0.5124</cdr:x>
      <cdr:y>0.40845</cdr:y>
    </cdr:from>
    <cdr:to>
      <cdr:x>0.55372</cdr:x>
      <cdr:y>0.46178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2088232"/>
          <a:ext cx="360020" cy="2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0.28099</cdr:x>
      <cdr:y>0.19718</cdr:y>
    </cdr:from>
    <cdr:to>
      <cdr:x>0.33058</cdr:x>
      <cdr:y>0.25352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100811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0.38017</cdr:x>
      <cdr:y>0.4507</cdr:y>
    </cdr:from>
    <cdr:to>
      <cdr:x>0.41323</cdr:x>
      <cdr:y>0.50703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12368" y="2304256"/>
          <a:ext cx="288051" cy="28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0.75207</cdr:x>
      <cdr:y>0.53521</cdr:y>
    </cdr:from>
    <cdr:to>
      <cdr:x>0.79339</cdr:x>
      <cdr:y>0.57746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552728" y="2736304"/>
          <a:ext cx="360020" cy="216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0.78512</cdr:x>
      <cdr:y>0.67606</cdr:y>
    </cdr:from>
    <cdr:to>
      <cdr:x>0.99174</cdr:x>
      <cdr:y>0.84507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840760" y="3456384"/>
          <a:ext cx="180020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0.22314</cdr:x>
      <cdr:y>0.22535</cdr:y>
    </cdr:from>
    <cdr:to>
      <cdr:x>0.2562</cdr:x>
      <cdr:y>0.28169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44216" y="1152128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0.53333</cdr:x>
      <cdr:y>0.39464</cdr:y>
    </cdr:from>
    <cdr:to>
      <cdr:x>0.59166</cdr:x>
      <cdr:y>0.46639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08512" y="2376264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8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0.15833</cdr:x>
      <cdr:y>0.47836</cdr:y>
    </cdr:from>
    <cdr:to>
      <cdr:x>0.20833</cdr:x>
      <cdr:y>0.56284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368152" y="2880320"/>
          <a:ext cx="432048" cy="508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0.58333</cdr:x>
      <cdr:y>0.38268</cdr:y>
    </cdr:from>
    <cdr:to>
      <cdr:x>0.63333</cdr:x>
      <cdr:y>0.43052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40560" y="2304256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</cdr:x>
      <cdr:y>0.52619</cdr:y>
    </cdr:from>
    <cdr:to>
      <cdr:x>0.375</cdr:x>
      <cdr:y>0.58599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08312" y="3168352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0.43333</cdr:x>
      <cdr:y>0.23918</cdr:y>
    </cdr:from>
    <cdr:to>
      <cdr:x>0.475</cdr:x>
      <cdr:y>0.29897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4416" y="1440160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0.50833</cdr:x>
      <cdr:y>0.25114</cdr:y>
    </cdr:from>
    <cdr:to>
      <cdr:x>0.54166</cdr:x>
      <cdr:y>0.31093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1512168"/>
          <a:ext cx="288003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0.56667</cdr:x>
      <cdr:y>0.27505</cdr:y>
    </cdr:from>
    <cdr:to>
      <cdr:x>0.60834</cdr:x>
      <cdr:y>0.32289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96544" y="1656184"/>
          <a:ext cx="360069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0.45</cdr:x>
      <cdr:y>0.55011</cdr:y>
    </cdr:from>
    <cdr:to>
      <cdr:x>0.49167</cdr:x>
      <cdr:y>0.6099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888432" y="3312368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0.55704</cdr:x>
      <cdr:y>0.49722</cdr:y>
    </cdr:from>
    <cdr:to>
      <cdr:x>0.60704</cdr:x>
      <cdr:y>0.54506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93581" y="2993931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0.59346</cdr:y>
    </cdr:from>
    <cdr:to>
      <cdr:x>0.16001</cdr:x>
      <cdr:y>0.65991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3573403"/>
          <a:ext cx="474025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0.15098</cdr:y>
    </cdr:from>
    <cdr:to>
      <cdr:x>0.80904</cdr:x>
      <cdr:y>0.21787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909107"/>
          <a:ext cx="720090" cy="402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0.30504</cdr:x>
      <cdr:y>0.46011</cdr:y>
    </cdr:from>
    <cdr:to>
      <cdr:x>0.33654</cdr:x>
      <cdr:y>0.53187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89325" y="2770484"/>
          <a:ext cx="288036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0.53697</cdr:y>
    </cdr:from>
    <cdr:to>
      <cdr:x>0.68304</cdr:x>
      <cdr:y>0.60351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233242"/>
          <a:ext cx="288036" cy="400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0.46254</cdr:x>
      <cdr:y>0.43537</cdr:y>
    </cdr:from>
    <cdr:to>
      <cdr:x>0.51766</cdr:x>
      <cdr:y>0.50632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29485" y="2621486"/>
          <a:ext cx="504018" cy="42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0.27354</cdr:x>
      <cdr:y>0.62934</cdr:y>
    </cdr:from>
    <cdr:to>
      <cdr:x>0.31292</cdr:x>
      <cdr:y>0.67717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01293" y="3789427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0.11605</cdr:x>
      <cdr:y>0.54563</cdr:y>
    </cdr:from>
    <cdr:to>
      <cdr:x>0.15542</cdr:x>
      <cdr:y>0.59346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061133" y="328537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2</a:t>
          </a:r>
        </a:p>
      </cdr:txBody>
    </cdr:sp>
  </cdr:relSizeAnchor>
  <cdr:relSizeAnchor xmlns:cdr="http://schemas.openxmlformats.org/drawingml/2006/chartDrawing">
    <cdr:from>
      <cdr:x>0.11605</cdr:x>
      <cdr:y>0.61738</cdr:y>
    </cdr:from>
    <cdr:to>
      <cdr:x>0.1633</cdr:x>
      <cdr:y>0.65326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61133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0.12392</cdr:x>
      <cdr:y>0.61738</cdr:y>
    </cdr:from>
    <cdr:to>
      <cdr:x>0.17117</cdr:x>
      <cdr:y>0.65326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133141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0.20267</cdr:x>
      <cdr:y>0.54107</cdr:y>
    </cdr:from>
    <cdr:to>
      <cdr:x>0.23417</cdr:x>
      <cdr:y>0.58402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853221" y="3257930"/>
          <a:ext cx="288036" cy="25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0.43104</cdr:x>
      <cdr:y>0.60542</cdr:y>
    </cdr:from>
    <cdr:to>
      <cdr:x>0.46254</cdr:x>
      <cdr:y>0.6413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41453" y="3645411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0.50979</cdr:x>
      <cdr:y>0.60542</cdr:y>
    </cdr:from>
    <cdr:to>
      <cdr:x>0.54917</cdr:x>
      <cdr:y>0.6413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661533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0.65941</cdr:x>
      <cdr:y>0.60542</cdr:y>
    </cdr:from>
    <cdr:to>
      <cdr:x>0.69879</cdr:x>
      <cdr:y>0.6413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029685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0.73816</cdr:x>
      <cdr:y>0.42604</cdr:y>
    </cdr:from>
    <cdr:to>
      <cdr:x>0.77754</cdr:x>
      <cdr:y>0.48917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749765" y="2565291"/>
          <a:ext cx="360040" cy="38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0.79525</cdr:x>
      <cdr:y>0.89243</cdr:y>
    </cdr:from>
    <cdr:to>
      <cdr:x>1</cdr:x>
      <cdr:y>0.96419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71792" y="5373603"/>
          <a:ext cx="18722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за полугодие 2019 г.-34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0.77686</cdr:x>
      <cdr:y>0.44304</cdr:y>
    </cdr:from>
    <cdr:to>
      <cdr:x>0.8352</cdr:x>
      <cdr:y>0.50319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768752" y="2520280"/>
          <a:ext cx="508310" cy="342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655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0.53719</cdr:x>
      <cdr:y>0.61576</cdr:y>
    </cdr:from>
    <cdr:to>
      <cdr:x>0.58678</cdr:x>
      <cdr:y>0.66464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680520" y="3168352"/>
          <a:ext cx="432076" cy="251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0.60331</cdr:x>
      <cdr:y>0.57966</cdr:y>
    </cdr:from>
    <cdr:to>
      <cdr:x>0.66116</cdr:x>
      <cdr:y>0.6412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256584" y="3024336"/>
          <a:ext cx="504056" cy="321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521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0.34711</cdr:x>
      <cdr:y>0.5443</cdr:y>
    </cdr:from>
    <cdr:to>
      <cdr:x>0.4137</cdr:x>
      <cdr:y>0.60401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24336" y="3096322"/>
          <a:ext cx="580219" cy="339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398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0.62975</cdr:y>
    </cdr:from>
    <cdr:to>
      <cdr:x>0.70289</cdr:x>
      <cdr:y>0.69129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5688632" y="3240360"/>
          <a:ext cx="435648" cy="316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0.41322</cdr:x>
      <cdr:y>0.18193</cdr:y>
    </cdr:from>
    <cdr:to>
      <cdr:x>0.49586</cdr:x>
      <cdr:y>0.23354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600400" y="936104"/>
          <a:ext cx="720039" cy="265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1197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0.83471</cdr:x>
      <cdr:y>0.64557</cdr:y>
    </cdr:from>
    <cdr:to>
      <cdr:x>0.90139</cdr:x>
      <cdr:y>0.70387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272808" y="3672408"/>
          <a:ext cx="580980" cy="331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0.57378</cdr:y>
    </cdr:from>
    <cdr:to>
      <cdr:x>0.36405</cdr:x>
      <cdr:y>0.61725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736304" y="2952328"/>
          <a:ext cx="435648" cy="223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0.47934</cdr:x>
      <cdr:y>0.61576</cdr:y>
    </cdr:from>
    <cdr:to>
      <cdr:x>0.52101</cdr:x>
      <cdr:y>0.6664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176464" y="3168352"/>
          <a:ext cx="363070" cy="260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0.2314</cdr:x>
      <cdr:y>0.56586</cdr:y>
    </cdr:from>
    <cdr:to>
      <cdr:x>0.26446</cdr:x>
      <cdr:y>0.61033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16224" y="2952328"/>
          <a:ext cx="288051" cy="232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0.65774</cdr:y>
    </cdr:from>
    <cdr:to>
      <cdr:x>0.7438</cdr:x>
      <cdr:y>0.70222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120681" y="3741641"/>
          <a:ext cx="360026" cy="253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0.28099</cdr:x>
      <cdr:y>0.57966</cdr:y>
    </cdr:from>
    <cdr:to>
      <cdr:x>0.30579</cdr:x>
      <cdr:y>0.62106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48272" y="3024336"/>
          <a:ext cx="21602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0.50448</cdr:x>
      <cdr:y>0.51898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2664296"/>
          <a:ext cx="507077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277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0.48795</cdr:x>
      <cdr:y>0.51898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88432" y="2664296"/>
          <a:ext cx="363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0.38843</cdr:x>
      <cdr:y>0.4557</cdr:y>
    </cdr:from>
    <cdr:to>
      <cdr:x>0.4301</cdr:x>
      <cdr:y>0.49368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384376" y="2592288"/>
          <a:ext cx="363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0.24793</cdr:x>
      <cdr:y>0.40506</cdr:y>
    </cdr:from>
    <cdr:to>
      <cdr:x>0.30578</cdr:x>
      <cdr:y>0.45265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2304256"/>
          <a:ext cx="504006" cy="27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410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0.28926</cdr:x>
      <cdr:y>0.35646</cdr:y>
    </cdr:from>
    <cdr:to>
      <cdr:x>0.34711</cdr:x>
      <cdr:y>0.42835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20280" y="2027770"/>
          <a:ext cx="504046" cy="40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1040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0.35537</cdr:x>
      <cdr:y>0.46835</cdr:y>
    </cdr:from>
    <cdr:to>
      <cdr:x>0.40495</cdr:x>
      <cdr:y>0.50632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44" y="2664296"/>
          <a:ext cx="431989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0.49367</cdr:y>
    </cdr:from>
    <cdr:to>
      <cdr:x>0.44628</cdr:x>
      <cdr:y>0.53165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2808312"/>
          <a:ext cx="360020" cy="216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0.50413</cdr:x>
      <cdr:y>0.49367</cdr:y>
    </cdr:from>
    <cdr:to>
      <cdr:x>0.54546</cdr:x>
      <cdr:y>0.54808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92488" y="2808312"/>
          <a:ext cx="360107" cy="30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0.60331</cdr:x>
      <cdr:y>0.49367</cdr:y>
    </cdr:from>
    <cdr:to>
      <cdr:x>0.66942</cdr:x>
      <cdr:y>0.54431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256584" y="2808312"/>
          <a:ext cx="576094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223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0.66116</cdr:x>
      <cdr:y>0.53165</cdr:y>
    </cdr:from>
    <cdr:to>
      <cdr:x>0.71075</cdr:x>
      <cdr:y>0.58229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760640" y="3024336"/>
          <a:ext cx="432076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0.71901</cdr:x>
      <cdr:y>0.55696</cdr:y>
    </cdr:from>
    <cdr:to>
      <cdr:x>0.76033</cdr:x>
      <cdr:y>0.59493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264696" y="3168352"/>
          <a:ext cx="360020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0.7686</cdr:x>
      <cdr:y>0.55696</cdr:y>
    </cdr:from>
    <cdr:to>
      <cdr:x>0.82645</cdr:x>
      <cdr:y>0.60759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696744" y="3168352"/>
          <a:ext cx="50404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0.82645</cdr:x>
      <cdr:y>0.5443</cdr:y>
    </cdr:from>
    <cdr:to>
      <cdr:x>0.87604</cdr:x>
      <cdr:y>0.59493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7200800" y="3096344"/>
          <a:ext cx="432076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74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0.55372</cdr:x>
      <cdr:y>0.50633</cdr:y>
    </cdr:from>
    <cdr:to>
      <cdr:x>0.6033</cdr:x>
      <cdr:y>0.5443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2880320"/>
          <a:ext cx="432018" cy="216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114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0.16667</cdr:y>
    </cdr:from>
    <cdr:to>
      <cdr:x>0.39143</cdr:x>
      <cdr:y>0.22728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792088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0.33333</cdr:y>
    </cdr:from>
    <cdr:to>
      <cdr:x>0.35537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36304" y="1584176"/>
          <a:ext cx="360020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0.12397</cdr:x>
      <cdr:y>0.30303</cdr:y>
    </cdr:from>
    <cdr:to>
      <cdr:x>0.16861</cdr:x>
      <cdr:y>0.37879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80120" y="1440160"/>
          <a:ext cx="38894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3</a:t>
          </a:r>
        </a:p>
      </cdr:txBody>
    </cdr:sp>
  </cdr:relSizeAnchor>
  <cdr:relSizeAnchor xmlns:cdr="http://schemas.openxmlformats.org/drawingml/2006/chartDrawing">
    <cdr:from>
      <cdr:x>0.1875</cdr:x>
      <cdr:y>0.33333</cdr:y>
    </cdr:from>
    <cdr:to>
      <cdr:x>0.25857</cdr:x>
      <cdr:y>0.39393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512168" y="1584176"/>
          <a:ext cx="573173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0.21429</cdr:x>
      <cdr:y>0.15152</cdr:y>
    </cdr:from>
    <cdr:to>
      <cdr:x>0.28572</cdr:x>
      <cdr:y>0.21212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720080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0.21488</cdr:x>
      <cdr:y>0.36364</cdr:y>
    </cdr:from>
    <cdr:to>
      <cdr:x>0.30284</cdr:x>
      <cdr:y>0.42424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72208" y="1728192"/>
          <a:ext cx="766393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990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0.29752</cdr:x>
      <cdr:y>0.21212</cdr:y>
    </cdr:from>
    <cdr:to>
      <cdr:x>0.37788</cdr:x>
      <cdr:y>0.27272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92288" y="1008112"/>
          <a:ext cx="70017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450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0.43802</cdr:x>
      <cdr:y>0.33333</cdr:y>
    </cdr:from>
    <cdr:to>
      <cdr:x>0.50945</cdr:x>
      <cdr:y>0.39394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16424" y="1584176"/>
          <a:ext cx="622367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0.58929</cdr:x>
      <cdr:y>0.37879</cdr:y>
    </cdr:from>
    <cdr:to>
      <cdr:x>0.64286</cdr:x>
      <cdr:y>0.43939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752528" y="1800200"/>
          <a:ext cx="43210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329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0.52893</cdr:x>
      <cdr:y>0.36364</cdr:y>
    </cdr:from>
    <cdr:to>
      <cdr:x>0.57357</cdr:x>
      <cdr:y>0.40909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608512" y="1728192"/>
          <a:ext cx="388947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0.65179</cdr:x>
      <cdr:y>0.37879</cdr:y>
    </cdr:from>
    <cdr:to>
      <cdr:x>0.71429</cdr:x>
      <cdr:y>0.4394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256584" y="1800200"/>
          <a:ext cx="50405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0.70536</cdr:x>
      <cdr:y>0.40909</cdr:y>
    </cdr:from>
    <cdr:to>
      <cdr:x>0.76786</cdr:x>
      <cdr:y>0.45455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688632" y="194421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0.78571</cdr:x>
      <cdr:y>0.40909</cdr:y>
    </cdr:from>
    <cdr:to>
      <cdr:x>0.85714</cdr:x>
      <cdr:y>0.4697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336704" y="194421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97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0.78788</cdr:y>
    </cdr:from>
    <cdr:to>
      <cdr:x>0.71074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28392" y="4248472"/>
          <a:ext cx="266429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0.49587</cdr:x>
      <cdr:y>0.34848</cdr:y>
    </cdr:from>
    <cdr:to>
      <cdr:x>0.53719</cdr:x>
      <cdr:y>0.40909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0" y="1656184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0.8843</cdr:x>
      <cdr:y>0.37879</cdr:y>
    </cdr:from>
    <cdr:to>
      <cdr:x>0.98924</cdr:x>
      <cdr:y>0.57119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04856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Тематика: Улучшение жилищных условий на селе за счет программы с/х, ремонт а/дороги, об обеспечении жильем малоимущих граждан, выплаты по программе молодая семья, организация школьного автобуса, спорные вопросы земельных участков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3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вопросы на выездном приеме граждан: здравоохранение,  уличное освещение, содержание а/дорог, отсутствие (или плохой) интернет и связь, строительство колодцев, мостов,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ТБО</a:t>
            </a:r>
            <a:r>
              <a:rPr lang="ru-RU" dirty="0" err="1" smtClean="0"/>
              <a:t>и</a:t>
            </a:r>
            <a:r>
              <a:rPr lang="ru-RU" dirty="0" smtClean="0"/>
              <a:t>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 за полугодие 2019 года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лично от граждан или через интернет приемную Пермского края- 29,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Полномочного представителя Президента РФ в Приволжском федеральном округе- 0,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Министерство округа Пермского края- 1,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через Правительство и Министерства Пермского края  – 1 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уполномоченного по правам ребенка-0,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сельские поселения района-2,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СМИ- 0,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иные органы – 1.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59" cy="1296143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ВСЕГО ПОСТУПИЛО-34 </a:t>
            </a:r>
            <a:b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393060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граждан, поступивших на имя главы района – главы администрации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513623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в том числе выездной прием граждан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3739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57606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09060"/>
              </p:ext>
            </p:extLst>
          </p:nvPr>
        </p:nvGraphicFramePr>
        <p:xfrm>
          <a:off x="251520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 в ОФО, учреждениях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15311698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655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348180"/>
              </p:ext>
            </p:extLst>
          </p:nvPr>
        </p:nvGraphicFramePr>
        <p:xfrm>
          <a:off x="251520" y="170080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9566" y="59359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</a:t>
            </a:r>
            <a:r>
              <a:rPr lang="ru-RU" dirty="0" smtClean="0"/>
              <a:t>1985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7554"/>
              </p:ext>
            </p:extLst>
          </p:nvPr>
        </p:nvGraphicFramePr>
        <p:xfrm>
          <a:off x="107504" y="1556792"/>
          <a:ext cx="8928993" cy="395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093"/>
                <a:gridCol w="501735"/>
                <a:gridCol w="439131"/>
                <a:gridCol w="439131"/>
                <a:gridCol w="576485"/>
                <a:gridCol w="494047"/>
                <a:gridCol w="409762"/>
                <a:gridCol w="432048"/>
                <a:gridCol w="432048"/>
                <a:gridCol w="360040"/>
                <a:gridCol w="576064"/>
                <a:gridCol w="360040"/>
                <a:gridCol w="504056"/>
                <a:gridCol w="360040"/>
                <a:gridCol w="432048"/>
                <a:gridCol w="576064"/>
                <a:gridCol w="432048"/>
                <a:gridCol w="504056"/>
                <a:gridCol w="504057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дети-сироты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552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1985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678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Тематика устных обращений граждан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К обращениям относятся: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поступившие на имя главы муниципального района- главы администрации района </a:t>
            </a:r>
            <a:endParaRPr lang="ru-RU" sz="2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44447909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Обращения по тематическому классификатору РФ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24632"/>
              </p:ext>
            </p:extLst>
          </p:nvPr>
        </p:nvGraphicFramePr>
        <p:xfrm>
          <a:off x="251520" y="980728"/>
          <a:ext cx="8640960" cy="4937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32048"/>
                <a:gridCol w="461694"/>
                <a:gridCol w="323865"/>
                <a:gridCol w="277598"/>
                <a:gridCol w="277598"/>
                <a:gridCol w="277598"/>
                <a:gridCol w="316154"/>
                <a:gridCol w="316154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385423"/>
              </a:tblGrid>
              <a:tr h="350665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596">
                <a:tc gridSpan="28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об обращениях и запросах российских и иностранных граждан, лиц без гражданства, объединений граждан, в том числе юридических лиц по тематикам зарегистрированных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в Правительстве Правительства Пермского края и органах местного самоуправления в III квартале 2018 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обращений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Общее количество вопросов по </a:t>
                      </a:r>
                      <a:r>
                        <a:rPr lang="ru-RU" sz="800" u="none" strike="noStrike" dirty="0" smtClean="0">
                          <a:effectLst/>
                        </a:rPr>
                        <a:t>разделам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Тематики обращений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0004.0000.0000.0000 Оборона, безопасность, законность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0005.0000.0000.0000 Жилищно-коммунальная сфера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Тематика: 0005.0005.0000.0000 Жилище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0001.0001.0000.0000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0001.0002.0000.0000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0001.0003.0000.0000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0001.0020.0000.0000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0002.0004.0000.0000 Семья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0002.0006.0000.0000 Труд и занятость населения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0002.0007.0000.0000 Социальное обеспечение и социальное страхование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0002.0013.0000.0000 Образование. Наука.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0002.00014.0000.0000 Здравоохранение. Физическая культура и спорт. Туризм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0003.0008.0000.0000 Финансы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0003.0009.0000.0000 Хозяйственная деятельность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000.0010.0000.0000 Внешнеэкономическая деятельность. Таможенное дело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0003.0011.0000.0000 Природные ресурсы и охрана окружающей среды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0003.0012.0000.0000 Информация и информатизация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0004.0015.0000.0000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0004.0016.0000.0000 Безопасность и охрана правопорядка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0004.0017.0000.0000 Уголовное право. Исполнение наказаний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0004.0018.0000.0000 Правосудие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0004.0019.0000.0000 Прокуратура. Органы юстиции. Адвокатура. Нотариат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полугодие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j-lt"/>
                        </a:rPr>
                        <a:t>5 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+mj-lt"/>
                        </a:rPr>
                        <a:t>18</a:t>
                      </a:r>
                      <a:r>
                        <a:rPr lang="ru-RU" sz="12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17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5528</TotalTime>
  <Words>736</Words>
  <Application>Microsoft Office PowerPoint</Application>
  <PresentationFormat>Экран (4:3)</PresentationFormat>
  <Paragraphs>221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ОТЧЕТ  о работе с обращениями граждан  за полугодие 2019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муниципального района- главы администрации района </vt:lpstr>
      <vt:lpstr>Обращения по тематическому классификатору РФ</vt:lpstr>
      <vt:lpstr>ВСЕГО ПОСТУПИЛО-34  </vt:lpstr>
      <vt:lpstr>Тематика письменных обращений граждан, поступивших на имя главы района – главы администрации</vt:lpstr>
      <vt:lpstr>Устные обращения граждан, в том числе выездной прием граждан </vt:lpstr>
      <vt:lpstr>Письменные обращения, поступившие в ОФО, учреждения</vt:lpstr>
      <vt:lpstr>Тематика письменных обращений граждан в ОФО, учреждениях</vt:lpstr>
      <vt:lpstr>Устные обращения граждан, поступившие в ОФО, учреждения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421</cp:revision>
  <cp:lastPrinted>2019-04-24T06:31:24Z</cp:lastPrinted>
  <dcterms:modified xsi:type="dcterms:W3CDTF">2019-07-26T06:53:18Z</dcterms:modified>
</cp:coreProperties>
</file>