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0"/>
  </p:notesMasterIdLst>
  <p:handoutMasterIdLst>
    <p:handoutMasterId r:id="rId21"/>
  </p:handoutMasterIdLst>
  <p:sldIdLst>
    <p:sldId id="260" r:id="rId2"/>
    <p:sldId id="289" r:id="rId3"/>
    <p:sldId id="296" r:id="rId4"/>
    <p:sldId id="293" r:id="rId5"/>
    <p:sldId id="292" r:id="rId6"/>
    <p:sldId id="297" r:id="rId7"/>
    <p:sldId id="298" r:id="rId8"/>
    <p:sldId id="275" r:id="rId9"/>
    <p:sldId id="313" r:id="rId10"/>
    <p:sldId id="282" r:id="rId11"/>
    <p:sldId id="287" r:id="rId12"/>
    <p:sldId id="288" r:id="rId13"/>
    <p:sldId id="283" r:id="rId14"/>
    <p:sldId id="263" r:id="rId15"/>
    <p:sldId id="284" r:id="rId16"/>
    <p:sldId id="279" r:id="rId17"/>
    <p:sldId id="311" r:id="rId18"/>
    <p:sldId id="315" r:id="rId19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DB8"/>
    <a:srgbClr val="201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03" autoAdjust="0"/>
  </p:normalViewPr>
  <p:slideViewPr>
    <p:cSldViewPr>
      <p:cViewPr>
        <p:scale>
          <a:sx n="120" d="100"/>
          <a:sy n="120" d="100"/>
        </p:scale>
        <p:origin x="-72" y="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  <c:spPr>
        <a:solidFill>
          <a:schemeClr val="bg1">
            <a:lumMod val="85000"/>
          </a:schemeClr>
        </a:solidFill>
      </c:spPr>
    </c:sideWall>
    <c:backWall>
      <c:thickness val="0"/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3.8546981681348842E-3"/>
          <c:y val="5.4000410210831276E-4"/>
          <c:w val="0.94506200412993602"/>
          <c:h val="0.8665055734548012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полугодие 2019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Разъяснено</c:v>
                </c:pt>
                <c:pt idx="1">
                  <c:v>Поддержано</c:v>
                </c:pt>
                <c:pt idx="2">
                  <c:v>Не поддержано</c:v>
                </c:pt>
                <c:pt idx="3">
                  <c:v>Перенаправлено по компетенции</c:v>
                </c:pt>
                <c:pt idx="4">
                  <c:v>Находятся в работе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</c:v>
                </c:pt>
                <c:pt idx="1">
                  <c:v>16</c:v>
                </c:pt>
                <c:pt idx="2">
                  <c:v>8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80228352"/>
        <c:axId val="80229888"/>
        <c:axId val="0"/>
      </c:bar3DChart>
      <c:catAx>
        <c:axId val="8022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80229888"/>
        <c:crosses val="autoZero"/>
        <c:auto val="1"/>
        <c:lblAlgn val="ctr"/>
        <c:lblOffset val="100"/>
        <c:noMultiLvlLbl val="0"/>
      </c:catAx>
      <c:valAx>
        <c:axId val="80229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0228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17E-2"/>
          <c:y val="0"/>
          <c:w val="0.66744470521793875"/>
          <c:h val="0.99578163343125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полуг. 2019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explosion val="16"/>
          </c:dPt>
          <c:dPt>
            <c:idx val="2"/>
            <c:bubble3D val="0"/>
          </c:dPt>
          <c:dPt>
            <c:idx val="4"/>
            <c:bubble3D val="0"/>
          </c:dPt>
          <c:cat>
            <c:strRef>
              <c:f>Лист1!$A$2:$A$7</c:f>
              <c:strCache>
                <c:ptCount val="6"/>
                <c:pt idx="0">
                  <c:v>строительство и ремонт</c:v>
                </c:pt>
                <c:pt idx="1">
                  <c:v>дороги</c:v>
                </c:pt>
                <c:pt idx="2">
                  <c:v>газификация</c:v>
                </c:pt>
                <c:pt idx="3">
                  <c:v>жилье</c:v>
                </c:pt>
                <c:pt idx="4">
                  <c:v>социальные выплаты по молодой семье</c:v>
                </c:pt>
                <c:pt idx="5">
                  <c:v>иное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20</c:v>
                </c:pt>
                <c:pt idx="2">
                  <c:v>2</c:v>
                </c:pt>
                <c:pt idx="3">
                  <c:v>14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771981627296585E-2"/>
          <c:y val="4.4266442661437221E-2"/>
          <c:w val="0.69491546369203849"/>
          <c:h val="0.590968576822766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полугодие 2019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Pt>
            <c:idx val="4"/>
            <c:invertIfNegative val="0"/>
            <c:bubble3D val="0"/>
            <c:explosion val="20"/>
          </c:dPt>
          <c:cat>
            <c:strRef>
              <c:f>Лист1!$A$2:$A$9</c:f>
              <c:strCache>
                <c:ptCount val="8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земельные вопросы</c:v>
                </c:pt>
                <c:pt idx="3">
                  <c:v>образование</c:v>
                </c:pt>
                <c:pt idx="4">
                  <c:v>здравоохранение</c:v>
                </c:pt>
                <c:pt idx="5">
                  <c:v>дороги</c:v>
                </c:pt>
                <c:pt idx="6">
                  <c:v>ТБО</c:v>
                </c:pt>
                <c:pt idx="7">
                  <c:v>иное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2</c:v>
                </c:pt>
                <c:pt idx="4">
                  <c:v>6</c:v>
                </c:pt>
                <c:pt idx="5">
                  <c:v>12</c:v>
                </c:pt>
                <c:pt idx="6">
                  <c:v>1</c:v>
                </c:pt>
                <c:pt idx="7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862464"/>
        <c:axId val="82892672"/>
      </c:barChart>
      <c:catAx>
        <c:axId val="82862464"/>
        <c:scaling>
          <c:orientation val="minMax"/>
        </c:scaling>
        <c:delete val="0"/>
        <c:axPos val="b"/>
        <c:majorTickMark val="out"/>
        <c:minorTickMark val="none"/>
        <c:tickLblPos val="nextTo"/>
        <c:crossAx val="82892672"/>
        <c:crosses val="autoZero"/>
        <c:auto val="1"/>
        <c:lblAlgn val="ctr"/>
        <c:lblOffset val="100"/>
        <c:noMultiLvlLbl val="0"/>
      </c:catAx>
      <c:valAx>
        <c:axId val="82892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862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12355743760337"/>
          <c:y val="6.4373295501263736E-2"/>
          <c:w val="0.90584252212717109"/>
          <c:h val="0.715853477602347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Лист1!$A$3:$A$17</c:f>
              <c:strCache>
                <c:ptCount val="15"/>
                <c:pt idx="0">
                  <c:v>Комитет</c:v>
                </c:pt>
                <c:pt idx="1">
                  <c:v>Архив</c:v>
                </c:pt>
                <c:pt idx="2">
                  <c:v>ФУ</c:v>
                </c:pt>
                <c:pt idx="3">
                  <c:v>МКУ "РДК"</c:v>
                </c:pt>
                <c:pt idx="4">
                  <c:v>Образование</c:v>
                </c:pt>
                <c:pt idx="5">
                  <c:v>МКУ "УКС"</c:v>
                </c:pt>
                <c:pt idx="6">
                  <c:v>СРСП</c:v>
                </c:pt>
                <c:pt idx="7">
                  <c:v>ЗАГС</c:v>
                </c:pt>
                <c:pt idx="8">
                  <c:v>Соц.политика</c:v>
                </c:pt>
                <c:pt idx="9">
                  <c:v>Белоевский ТО</c:v>
                </c:pt>
                <c:pt idx="10">
                  <c:v>В.Иньвенский ТО</c:v>
                </c:pt>
                <c:pt idx="11">
                  <c:v>Егвинский ТО</c:v>
                </c:pt>
                <c:pt idx="12">
                  <c:v>Ленинский ТО</c:v>
                </c:pt>
                <c:pt idx="13">
                  <c:v>Ошибский ТО</c:v>
                </c:pt>
                <c:pt idx="14">
                  <c:v>Степановский ТО</c:v>
                </c:pt>
              </c:strCache>
            </c:strRef>
          </c:cat>
          <c:val>
            <c:numRef>
              <c:f>Лист1!$B$3:$B$17</c:f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полуг.2019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FF00"/>
              </a:solidFill>
            </a:ln>
          </c:spPr>
          <c:invertIfNegative val="0"/>
          <c:cat>
            <c:strRef>
              <c:f>Лист1!$A$3:$A$17</c:f>
              <c:strCache>
                <c:ptCount val="15"/>
                <c:pt idx="0">
                  <c:v>Комитет</c:v>
                </c:pt>
                <c:pt idx="1">
                  <c:v>Архив</c:v>
                </c:pt>
                <c:pt idx="2">
                  <c:v>ФУ</c:v>
                </c:pt>
                <c:pt idx="3">
                  <c:v>МКУ "РДК"</c:v>
                </c:pt>
                <c:pt idx="4">
                  <c:v>Образование</c:v>
                </c:pt>
                <c:pt idx="5">
                  <c:v>МКУ "УКС"</c:v>
                </c:pt>
                <c:pt idx="6">
                  <c:v>СРСП</c:v>
                </c:pt>
                <c:pt idx="7">
                  <c:v>ЗАГС</c:v>
                </c:pt>
                <c:pt idx="8">
                  <c:v>Соц.политика</c:v>
                </c:pt>
                <c:pt idx="9">
                  <c:v>Белоевский ТО</c:v>
                </c:pt>
                <c:pt idx="10">
                  <c:v>В.Иньвенский ТО</c:v>
                </c:pt>
                <c:pt idx="11">
                  <c:v>Егвинский ТО</c:v>
                </c:pt>
                <c:pt idx="12">
                  <c:v>Ленинский ТО</c:v>
                </c:pt>
                <c:pt idx="13">
                  <c:v>Ошибский ТО</c:v>
                </c:pt>
                <c:pt idx="14">
                  <c:v>Степановский ТО</c:v>
                </c:pt>
              </c:strCache>
            </c:strRef>
          </c:cat>
          <c:val>
            <c:numRef>
              <c:f>Лист1!$C$3:$C$17</c:f>
              <c:numCache>
                <c:formatCode>General</c:formatCode>
                <c:ptCount val="15"/>
                <c:pt idx="0">
                  <c:v>867</c:v>
                </c:pt>
                <c:pt idx="1">
                  <c:v>2424</c:v>
                </c:pt>
                <c:pt idx="2">
                  <c:v>3</c:v>
                </c:pt>
                <c:pt idx="3">
                  <c:v>14</c:v>
                </c:pt>
                <c:pt idx="4">
                  <c:v>521</c:v>
                </c:pt>
                <c:pt idx="5">
                  <c:v>32</c:v>
                </c:pt>
                <c:pt idx="6">
                  <c:v>19</c:v>
                </c:pt>
                <c:pt idx="7">
                  <c:v>1115</c:v>
                </c:pt>
                <c:pt idx="8">
                  <c:v>351</c:v>
                </c:pt>
                <c:pt idx="9">
                  <c:v>13</c:v>
                </c:pt>
                <c:pt idx="10">
                  <c:v>20</c:v>
                </c:pt>
                <c:pt idx="11">
                  <c:v>2</c:v>
                </c:pt>
                <c:pt idx="12">
                  <c:v>47</c:v>
                </c:pt>
                <c:pt idx="13">
                  <c:v>12</c:v>
                </c:pt>
                <c:pt idx="14">
                  <c:v>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88812928"/>
        <c:axId val="97117312"/>
        <c:axId val="0"/>
      </c:bar3DChart>
      <c:catAx>
        <c:axId val="8881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7117312"/>
        <c:crosses val="autoZero"/>
        <c:auto val="1"/>
        <c:lblAlgn val="ctr"/>
        <c:lblOffset val="100"/>
        <c:noMultiLvlLbl val="0"/>
      </c:catAx>
      <c:valAx>
        <c:axId val="971173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88129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58657486174637E-2"/>
          <c:y val="6.1417226496633989E-2"/>
          <c:w val="0.91304137503240379"/>
          <c:h val="0.609929417125242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полугод.2019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образования</c:v>
                </c:pt>
                <c:pt idx="6">
                  <c:v>культура</c:v>
                </c:pt>
                <c:pt idx="7">
                  <c:v>молодая семья</c:v>
                </c:pt>
                <c:pt idx="8">
                  <c:v>социальное обеспечение</c:v>
                </c:pt>
                <c:pt idx="9">
                  <c:v>сельское хозяйство</c:v>
                </c:pt>
                <c:pt idx="10">
                  <c:v>дети-сироты</c:v>
                </c:pt>
                <c:pt idx="11">
                  <c:v>здравоохранение</c:v>
                </c:pt>
                <c:pt idx="12">
                  <c:v>разрешение на строит-во</c:v>
                </c:pt>
                <c:pt idx="13">
                  <c:v>иное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1115</c:v>
                </c:pt>
                <c:pt idx="1">
                  <c:v>980</c:v>
                </c:pt>
                <c:pt idx="2">
                  <c:v>1969</c:v>
                </c:pt>
                <c:pt idx="3">
                  <c:v>167</c:v>
                </c:pt>
                <c:pt idx="4">
                  <c:v>52</c:v>
                </c:pt>
                <c:pt idx="5">
                  <c:v>278</c:v>
                </c:pt>
                <c:pt idx="6">
                  <c:v>14</c:v>
                </c:pt>
                <c:pt idx="7">
                  <c:v>245</c:v>
                </c:pt>
                <c:pt idx="8">
                  <c:v>223</c:v>
                </c:pt>
                <c:pt idx="9">
                  <c:v>5</c:v>
                </c:pt>
                <c:pt idx="10">
                  <c:v>106</c:v>
                </c:pt>
                <c:pt idx="11">
                  <c:v>1</c:v>
                </c:pt>
                <c:pt idx="12">
                  <c:v>25</c:v>
                </c:pt>
                <c:pt idx="13">
                  <c:v>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0076928"/>
        <c:axId val="100075392"/>
        <c:axId val="0"/>
      </c:bar3DChart>
      <c:valAx>
        <c:axId val="100075392"/>
        <c:scaling>
          <c:orientation val="minMax"/>
          <c:max val="3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0076928"/>
        <c:crosses val="autoZero"/>
        <c:crossBetween val="between"/>
      </c:valAx>
      <c:catAx>
        <c:axId val="1000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075392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63540104818472876"/>
          <c:y val="0.89785048496721176"/>
          <c:w val="0.25283921621197275"/>
          <c:h val="6.196410666044138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05311711397147E-2"/>
          <c:y val="2.9361426171502829E-2"/>
          <c:w val="0.74797753126636723"/>
          <c:h val="0.5618098409940982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полуг.2019 год</c:v>
                </c:pt>
              </c:strCache>
            </c:strRef>
          </c:tx>
          <c:invertIfNegative val="0"/>
          <c:cat>
            <c:strRef>
              <c:f>Лист1!$A$2:$A$20</c:f>
              <c:strCache>
                <c:ptCount val="19"/>
                <c:pt idx="0">
                  <c:v>Ванькова Л.В.</c:v>
                </c:pt>
                <c:pt idx="1">
                  <c:v>ФУ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МКУ "РДК"</c:v>
                </c:pt>
                <c:pt idx="6">
                  <c:v>Образование</c:v>
                </c:pt>
                <c:pt idx="7">
                  <c:v>МКУ "УКС"</c:v>
                </c:pt>
                <c:pt idx="8">
                  <c:v>Отдел СРСП</c:v>
                </c:pt>
                <c:pt idx="9">
                  <c:v>Соц.политика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ЗАГС</c:v>
                </c:pt>
                <c:pt idx="13">
                  <c:v>Белоевский ТО</c:v>
                </c:pt>
                <c:pt idx="14">
                  <c:v>В.Иньвенский ТО</c:v>
                </c:pt>
                <c:pt idx="15">
                  <c:v>Егвинский ТО</c:v>
                </c:pt>
                <c:pt idx="16">
                  <c:v>Ленинский ТО</c:v>
                </c:pt>
                <c:pt idx="17">
                  <c:v>Ошибский ТО</c:v>
                </c:pt>
                <c:pt idx="18">
                  <c:v>Степановский ТО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</c:v>
                </c:pt>
                <c:pt idx="1">
                  <c:v>0</c:v>
                </c:pt>
                <c:pt idx="2">
                  <c:v>1406</c:v>
                </c:pt>
                <c:pt idx="3">
                  <c:v>960</c:v>
                </c:pt>
                <c:pt idx="4">
                  <c:v>7</c:v>
                </c:pt>
                <c:pt idx="5">
                  <c:v>0</c:v>
                </c:pt>
                <c:pt idx="6">
                  <c:v>11</c:v>
                </c:pt>
                <c:pt idx="7">
                  <c:v>15</c:v>
                </c:pt>
                <c:pt idx="8">
                  <c:v>208</c:v>
                </c:pt>
                <c:pt idx="9">
                  <c:v>455</c:v>
                </c:pt>
                <c:pt idx="10">
                  <c:v>15</c:v>
                </c:pt>
                <c:pt idx="11">
                  <c:v>4</c:v>
                </c:pt>
                <c:pt idx="12">
                  <c:v>235</c:v>
                </c:pt>
                <c:pt idx="13">
                  <c:v>5</c:v>
                </c:pt>
                <c:pt idx="14">
                  <c:v>20</c:v>
                </c:pt>
                <c:pt idx="15">
                  <c:v>0</c:v>
                </c:pt>
                <c:pt idx="16">
                  <c:v>2</c:v>
                </c:pt>
                <c:pt idx="17">
                  <c:v>433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33829760"/>
        <c:axId val="133831296"/>
        <c:axId val="100082560"/>
      </c:bar3DChart>
      <c:catAx>
        <c:axId val="133829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3831296"/>
        <c:crosses val="autoZero"/>
        <c:auto val="1"/>
        <c:lblAlgn val="ctr"/>
        <c:lblOffset val="100"/>
        <c:noMultiLvlLbl val="0"/>
      </c:catAx>
      <c:valAx>
        <c:axId val="1338312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3829760"/>
        <c:crosses val="autoZero"/>
        <c:crossBetween val="between"/>
      </c:valAx>
      <c:serAx>
        <c:axId val="100082560"/>
        <c:scaling>
          <c:orientation val="minMax"/>
        </c:scaling>
        <c:delete val="1"/>
        <c:axPos val="b"/>
        <c:majorTickMark val="out"/>
        <c:minorTickMark val="none"/>
        <c:tickLblPos val="nextTo"/>
        <c:crossAx val="13383129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0.45455</cdr:x>
      <cdr:y>0.46667</cdr:y>
    </cdr:from>
    <cdr:to>
      <cdr:x>0.48707</cdr:x>
      <cdr:y>0.52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0440" y="2520280"/>
          <a:ext cx="2833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0.64463</cdr:x>
      <cdr:y>0.49296</cdr:y>
    </cdr:from>
    <cdr:to>
      <cdr:x>0.68501</cdr:x>
      <cdr:y>0.56338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16624" y="2520280"/>
          <a:ext cx="35184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0.01333</cdr:y>
    </cdr:from>
    <cdr:to>
      <cdr:x>0.98011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0680" y="71990"/>
          <a:ext cx="24189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 -68 обращения</a:t>
          </a:r>
        </a:p>
      </cdr:txBody>
    </cdr:sp>
  </cdr:relSizeAnchor>
  <cdr:relSizeAnchor xmlns:cdr="http://schemas.openxmlformats.org/drawingml/2006/chartDrawing">
    <cdr:from>
      <cdr:x>0.26446</cdr:x>
      <cdr:y>0.11268</cdr:y>
    </cdr:from>
    <cdr:to>
      <cdr:x>0.31405</cdr:x>
      <cdr:y>0.17934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04256" y="576064"/>
          <a:ext cx="432076" cy="3408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0.5124</cdr:x>
      <cdr:y>0.40845</cdr:y>
    </cdr:from>
    <cdr:to>
      <cdr:x>0.55372</cdr:x>
      <cdr:y>0.46178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64496" y="2088232"/>
          <a:ext cx="360020" cy="272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0.28099</cdr:x>
      <cdr:y>0.19718</cdr:y>
    </cdr:from>
    <cdr:to>
      <cdr:x>0.33058</cdr:x>
      <cdr:y>0.25352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448272" y="100811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0.38017</cdr:x>
      <cdr:y>0.4507</cdr:y>
    </cdr:from>
    <cdr:to>
      <cdr:x>0.42975</cdr:x>
      <cdr:y>0.50703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312409" y="2304234"/>
          <a:ext cx="432007" cy="287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0.75207</cdr:x>
      <cdr:y>0.53521</cdr:y>
    </cdr:from>
    <cdr:to>
      <cdr:x>0.79339</cdr:x>
      <cdr:y>0.57746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552728" y="2736304"/>
          <a:ext cx="360020" cy="216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0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0.78512</cdr:x>
      <cdr:y>0.67606</cdr:y>
    </cdr:from>
    <cdr:to>
      <cdr:x>0.99174</cdr:x>
      <cdr:y>0.84507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840760" y="3456384"/>
          <a:ext cx="1800200" cy="864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bg2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0.22314</cdr:x>
      <cdr:y>0.22535</cdr:y>
    </cdr:from>
    <cdr:to>
      <cdr:x>0.2562</cdr:x>
      <cdr:y>0.28169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44216" y="1152128"/>
          <a:ext cx="2880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0.53333</cdr:x>
      <cdr:y>0.39464</cdr:y>
    </cdr:from>
    <cdr:to>
      <cdr:x>0.59166</cdr:x>
      <cdr:y>0.46639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08512" y="2376264"/>
          <a:ext cx="504027" cy="432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20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0.50833</cdr:x>
      <cdr:y>0.44248</cdr:y>
    </cdr:from>
    <cdr:to>
      <cdr:x>0.56666</cdr:x>
      <cdr:y>0.56207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2664296"/>
          <a:ext cx="504027" cy="72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0.20833</cdr:x>
      <cdr:y>0.51423</cdr:y>
    </cdr:from>
    <cdr:to>
      <cdr:x>0.25833</cdr:x>
      <cdr:y>0.59871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800200" y="3096344"/>
          <a:ext cx="432048" cy="508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0.06667</cdr:x>
      <cdr:y>0.37073</cdr:y>
    </cdr:from>
    <cdr:to>
      <cdr:x>0.15001</cdr:x>
      <cdr:y>0.43718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6064" y="2232248"/>
          <a:ext cx="720138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0.58333</cdr:x>
      <cdr:y>0.38268</cdr:y>
    </cdr:from>
    <cdr:to>
      <cdr:x>0.63333</cdr:x>
      <cdr:y>0.43052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040560" y="2304256"/>
          <a:ext cx="432048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0.58088</cdr:x>
      <cdr:y>0.39112</cdr:y>
    </cdr:from>
    <cdr:to>
      <cdr:x>0.63088</cdr:x>
      <cdr:y>0.46288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019352" y="2355026"/>
          <a:ext cx="432048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0.52619</cdr:y>
    </cdr:from>
    <cdr:to>
      <cdr:x>0.50833</cdr:x>
      <cdr:y>0.58599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16424" y="316835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0.325</cdr:x>
      <cdr:y>0.52619</cdr:y>
    </cdr:from>
    <cdr:to>
      <cdr:x>0.375</cdr:x>
      <cdr:y>0.58599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808312" y="3168352"/>
          <a:ext cx="432048" cy="360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14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0.43333</cdr:x>
      <cdr:y>0.23918</cdr:y>
    </cdr:from>
    <cdr:to>
      <cdr:x>0.475</cdr:x>
      <cdr:y>0.29897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44416" y="1440160"/>
          <a:ext cx="360069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7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0.45833</cdr:x>
      <cdr:y>0.22722</cdr:y>
    </cdr:from>
    <cdr:to>
      <cdr:x>0.50833</cdr:x>
      <cdr:y>0.28701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368152"/>
          <a:ext cx="432048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0.19167</cdr:x>
      <cdr:y>0.31093</cdr:y>
    </cdr:from>
    <cdr:to>
      <cdr:x>0.24167</cdr:x>
      <cdr:y>0.39464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656184" y="1872208"/>
          <a:ext cx="432048" cy="504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0.50833</cdr:x>
      <cdr:y>0.25114</cdr:y>
    </cdr:from>
    <cdr:to>
      <cdr:x>0.54166</cdr:x>
      <cdr:y>0.31093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92488" y="1512168"/>
          <a:ext cx="288003" cy="360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0.56667</cdr:x>
      <cdr:y>0.27505</cdr:y>
    </cdr:from>
    <cdr:to>
      <cdr:x>0.60834</cdr:x>
      <cdr:y>0.32289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896544" y="1656184"/>
          <a:ext cx="360069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0.55833</cdr:x>
      <cdr:y>0.50227</cdr:y>
    </cdr:from>
    <cdr:to>
      <cdr:x>0.6</cdr:x>
      <cdr:y>0.56206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824536" y="3024336"/>
          <a:ext cx="360069" cy="360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0.51767</cdr:x>
      <cdr:y>0.52171</cdr:y>
    </cdr:from>
    <cdr:to>
      <cdr:x>0.58195</cdr:x>
      <cdr:y>0.58376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33541" y="3141355"/>
          <a:ext cx="587853" cy="373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0.55704</cdr:x>
      <cdr:y>0.49722</cdr:y>
    </cdr:from>
    <cdr:to>
      <cdr:x>0.60704</cdr:x>
      <cdr:y>0.54506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93581" y="2993931"/>
          <a:ext cx="457200" cy="288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0.43892</cdr:x>
      <cdr:y>0.47387</cdr:y>
    </cdr:from>
    <cdr:to>
      <cdr:x>0.50512</cdr:x>
      <cdr:y>0.56481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13461" y="2853323"/>
          <a:ext cx="605377" cy="547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0.10817</cdr:x>
      <cdr:y>0.59346</cdr:y>
    </cdr:from>
    <cdr:to>
      <cdr:x>0.16001</cdr:x>
      <cdr:y>0.65991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89125" y="3573403"/>
          <a:ext cx="474025" cy="400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0.73029</cdr:x>
      <cdr:y>0.15098</cdr:y>
    </cdr:from>
    <cdr:to>
      <cdr:x>0.80904</cdr:x>
      <cdr:y>0.21787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677757" y="909107"/>
          <a:ext cx="720090" cy="402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18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0.18692</cdr:x>
      <cdr:y>0.3782</cdr:y>
    </cdr:from>
    <cdr:to>
      <cdr:x>0.23416</cdr:x>
      <cdr:y>0.43124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709205" y="2277259"/>
          <a:ext cx="431963" cy="3193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0.64962</cdr:x>
      <cdr:y>0.58792</cdr:y>
    </cdr:from>
    <cdr:to>
      <cdr:x>0.70475</cdr:x>
      <cdr:y>0.65326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40125" y="3540036"/>
          <a:ext cx="504109" cy="393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0.35106</cdr:x>
      <cdr:y>0.60542</cdr:y>
    </cdr:from>
    <cdr:to>
      <cdr:x>0.39043</cdr:x>
      <cdr:y>0.68238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210135" y="3645411"/>
          <a:ext cx="359999" cy="46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0.73816</cdr:x>
      <cdr:y>0.29449</cdr:y>
    </cdr:from>
    <cdr:to>
      <cdr:x>0.79329</cdr:x>
      <cdr:y>0.373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749765" y="1773203"/>
          <a:ext cx="504109" cy="47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0.30504</cdr:x>
      <cdr:y>0.46011</cdr:y>
    </cdr:from>
    <cdr:to>
      <cdr:x>0.33654</cdr:x>
      <cdr:y>0.53187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789325" y="2770484"/>
          <a:ext cx="288036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0.68304</cdr:x>
      <cdr:y>0.57629</cdr:y>
    </cdr:from>
    <cdr:to>
      <cdr:x>0.73816</cdr:x>
      <cdr:y>0.6413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245709" y="3470037"/>
          <a:ext cx="504055" cy="3913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0.65154</cdr:x>
      <cdr:y>0.53697</cdr:y>
    </cdr:from>
    <cdr:to>
      <cdr:x>0.68304</cdr:x>
      <cdr:y>0.60351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57677" y="3233242"/>
          <a:ext cx="288036" cy="400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0.46254</cdr:x>
      <cdr:y>0.43537</cdr:y>
    </cdr:from>
    <cdr:to>
      <cdr:x>0.51766</cdr:x>
      <cdr:y>0.50632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229485" y="2621486"/>
          <a:ext cx="504018" cy="42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6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0.27354</cdr:x>
      <cdr:y>0.62934</cdr:y>
    </cdr:from>
    <cdr:to>
      <cdr:x>0.31292</cdr:x>
      <cdr:y>0.67717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501293" y="3789427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0.11605</cdr:x>
      <cdr:y>0.54563</cdr:y>
    </cdr:from>
    <cdr:to>
      <cdr:x>0.15542</cdr:x>
      <cdr:y>0.59346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061133" y="3285371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dirty="0" smtClean="0"/>
            <a:t>4</a:t>
          </a:r>
          <a:endParaRPr lang="ru-RU" sz="1600" b="1" i="1" dirty="0"/>
        </a:p>
      </cdr:txBody>
    </cdr:sp>
  </cdr:relSizeAnchor>
  <cdr:relSizeAnchor xmlns:cdr="http://schemas.openxmlformats.org/drawingml/2006/chartDrawing">
    <cdr:from>
      <cdr:x>0.11605</cdr:x>
      <cdr:y>0.61738</cdr:y>
    </cdr:from>
    <cdr:to>
      <cdr:x>0.1633</cdr:x>
      <cdr:y>0.65326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061133" y="3717419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0.12392</cdr:x>
      <cdr:y>0.61738</cdr:y>
    </cdr:from>
    <cdr:to>
      <cdr:x>0.17117</cdr:x>
      <cdr:y>0.65326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133141" y="3717419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0.20267</cdr:x>
      <cdr:y>0.54107</cdr:y>
    </cdr:from>
    <cdr:to>
      <cdr:x>0.23417</cdr:x>
      <cdr:y>0.58402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853221" y="3257930"/>
          <a:ext cx="288036" cy="258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0.43104</cdr:x>
      <cdr:y>0.60542</cdr:y>
    </cdr:from>
    <cdr:to>
      <cdr:x>0.46254</cdr:x>
      <cdr:y>0.6413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941453" y="3645411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0.50979</cdr:x>
      <cdr:y>0.60542</cdr:y>
    </cdr:from>
    <cdr:to>
      <cdr:x>0.54917</cdr:x>
      <cdr:y>0.6413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661533" y="3645411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0.65941</cdr:x>
      <cdr:y>0.60542</cdr:y>
    </cdr:from>
    <cdr:to>
      <cdr:x>0.69879</cdr:x>
      <cdr:y>0.6413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6029685" y="3645411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0.73816</cdr:x>
      <cdr:y>0.42604</cdr:y>
    </cdr:from>
    <cdr:to>
      <cdr:x>0.77754</cdr:x>
      <cdr:y>0.48917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749765" y="2565291"/>
          <a:ext cx="360040" cy="38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0.79525</cdr:x>
      <cdr:y>0.89243</cdr:y>
    </cdr:from>
    <cdr:to>
      <cdr:x>1</cdr:x>
      <cdr:y>0.96419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7271792" y="5373603"/>
          <a:ext cx="18722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Всего за полугодие 2019 г</a:t>
          </a:r>
          <a:r>
            <a:rPr lang="ru-RU" sz="1100" b="1" dirty="0" smtClean="0"/>
            <a:t>.-53</a:t>
          </a:r>
          <a:endParaRPr lang="ru-RU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0.19388</cdr:x>
      <cdr:y>0.5</cdr:y>
    </cdr:from>
    <cdr:to>
      <cdr:x>0.27552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160240"/>
          <a:ext cx="576116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0.28571</cdr:x>
      <cdr:y>0.36667</cdr:y>
    </cdr:from>
    <cdr:to>
      <cdr:x>0.35714</cdr:x>
      <cdr:y>0.43333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6224" y="15841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0.21667</cdr:x>
      <cdr:y>0.51899</cdr:y>
    </cdr:from>
    <cdr:to>
      <cdr:x>0.24864</cdr:x>
      <cdr:y>0.5846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2952328"/>
          <a:ext cx="276309" cy="373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0.30833</cdr:x>
      <cdr:y>0.26667</cdr:y>
    </cdr:from>
    <cdr:to>
      <cdr:x>0.43877</cdr:x>
      <cdr:y>0.35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324964"/>
          <a:ext cx="1127098" cy="414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0.39796</cdr:x>
      <cdr:y>0.38333</cdr:y>
    </cdr:from>
    <cdr:to>
      <cdr:x>0.4898</cdr:x>
      <cdr:y>0.45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16561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0.44898</cdr:x>
      <cdr:y>0.3</cdr:y>
    </cdr:from>
    <cdr:to>
      <cdr:x>0.55102</cdr:x>
      <cdr:y>0.38333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0.67347</cdr:x>
      <cdr:y>0.06667</cdr:y>
    </cdr:from>
    <cdr:to>
      <cdr:x>0.80613</cdr:x>
      <cdr:y>0.15001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2528" y="288032"/>
          <a:ext cx="936153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0.72801</cdr:x>
      <cdr:y>0.63218</cdr:y>
    </cdr:from>
    <cdr:to>
      <cdr:x>0.78635</cdr:x>
      <cdr:y>0.69233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840760" y="3960440"/>
          <a:ext cx="548194" cy="376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0.41382</cdr:x>
      <cdr:y>0.5977</cdr:y>
    </cdr:from>
    <cdr:to>
      <cdr:x>0.46341</cdr:x>
      <cdr:y>0.64658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888432" y="3744416"/>
          <a:ext cx="465974" cy="3062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0.59773</cdr:x>
      <cdr:y>0.63218</cdr:y>
    </cdr:from>
    <cdr:to>
      <cdr:x>0.65558</cdr:x>
      <cdr:y>0.69372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616624" y="3960440"/>
          <a:ext cx="543590" cy="3855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0.32952</cdr:x>
      <cdr:y>0.57471</cdr:y>
    </cdr:from>
    <cdr:to>
      <cdr:x>0.36557</cdr:x>
      <cdr:y>0.63442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096344" y="3600400"/>
          <a:ext cx="338768" cy="374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0.65289</cdr:x>
      <cdr:y>0.62975</cdr:y>
    </cdr:from>
    <cdr:to>
      <cdr:x>0.70289</cdr:x>
      <cdr:y>0.69129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5688632" y="3240360"/>
          <a:ext cx="435648" cy="316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0.85</cdr:x>
      <cdr:y>0.29231</cdr:y>
    </cdr:from>
    <cdr:to>
      <cdr:x>0.90833</cdr:x>
      <cdr:y>0.43077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452346"/>
          <a:ext cx="504056" cy="687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0.36784</cdr:x>
      <cdr:y>0.49425</cdr:y>
    </cdr:from>
    <cdr:to>
      <cdr:x>0.43515</cdr:x>
      <cdr:y>0.54586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456384" y="3096344"/>
          <a:ext cx="632513" cy="3233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521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0.84296</cdr:x>
      <cdr:y>0.57471</cdr:y>
    </cdr:from>
    <cdr:to>
      <cdr:x>0.90964</cdr:x>
      <cdr:y>0.63301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7920880" y="3600400"/>
          <a:ext cx="626561" cy="365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613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0.29887</cdr:x>
      <cdr:y>0.57471</cdr:y>
    </cdr:from>
    <cdr:to>
      <cdr:x>0.32952</cdr:x>
      <cdr:y>0.61725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808313" y="3600400"/>
          <a:ext cx="288032" cy="266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3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0.45979</cdr:x>
      <cdr:y>0.62069</cdr:y>
    </cdr:from>
    <cdr:to>
      <cdr:x>0.50146</cdr:x>
      <cdr:y>0.67133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20480" y="3888432"/>
          <a:ext cx="391553" cy="317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0.18392</cdr:x>
      <cdr:y>0.47126</cdr:y>
    </cdr:from>
    <cdr:to>
      <cdr:x>0.25289</cdr:x>
      <cdr:y>0.51573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28192" y="2952328"/>
          <a:ext cx="648072" cy="278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867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0.68969</cdr:x>
      <cdr:y>0.68966</cdr:y>
    </cdr:from>
    <cdr:to>
      <cdr:x>0.7438</cdr:x>
      <cdr:y>0.72414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80720" y="4320479"/>
          <a:ext cx="508423" cy="216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0.23756</cdr:x>
      <cdr:y>0.14943</cdr:y>
    </cdr:from>
    <cdr:to>
      <cdr:x>0.2912</cdr:x>
      <cdr:y>0.19083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232248" y="936104"/>
          <a:ext cx="504056" cy="259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2424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0.49811</cdr:x>
      <cdr:y>0.41379</cdr:y>
    </cdr:from>
    <cdr:to>
      <cdr:x>0.55175</cdr:x>
      <cdr:y>0.47126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80520" y="2592288"/>
          <a:ext cx="50405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1115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0.55175</cdr:x>
      <cdr:y>0.57471</cdr:y>
    </cdr:from>
    <cdr:to>
      <cdr:x>0.59773</cdr:x>
      <cdr:y>0.62069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184576" y="3600400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351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0.78931</cdr:x>
      <cdr:y>0.67816</cdr:y>
    </cdr:from>
    <cdr:to>
      <cdr:x>0.83529</cdr:x>
      <cdr:y>0.72414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416824" y="424847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12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0.875</cdr:x>
      <cdr:y>0.68354</cdr:y>
    </cdr:from>
    <cdr:to>
      <cdr:x>0.90833</cdr:x>
      <cdr:y>0.72152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0840" y="3888432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0.36667</cdr:x>
      <cdr:y>0.20253</cdr:y>
    </cdr:from>
    <cdr:to>
      <cdr:x>0.47249</cdr:x>
      <cdr:y>0.36327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81" y="1152119"/>
          <a:ext cx="914386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0.44628</cdr:x>
      <cdr:y>0.46835</cdr:y>
    </cdr:from>
    <cdr:to>
      <cdr:x>0.50448</cdr:x>
      <cdr:y>0.51898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88432" y="2664296"/>
          <a:ext cx="507077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277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0.66667</cdr:x>
      <cdr:y>0.4557</cdr:y>
    </cdr:from>
    <cdr:to>
      <cdr:x>0.71667</cdr:x>
      <cdr:y>0.50634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0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0.425</cdr:x>
      <cdr:y>0.40506</cdr:y>
    </cdr:from>
    <cdr:to>
      <cdr:x>0.46667</cdr:x>
      <cdr:y>0.44304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72408" y="2304256"/>
          <a:ext cx="360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i="1" dirty="0"/>
        </a:p>
      </cdr:txBody>
    </cdr:sp>
  </cdr:relSizeAnchor>
  <cdr:relSizeAnchor xmlns:cdr="http://schemas.openxmlformats.org/drawingml/2006/chartDrawing">
    <cdr:from>
      <cdr:x>0.44628</cdr:x>
      <cdr:y>0.46835</cdr:y>
    </cdr:from>
    <cdr:to>
      <cdr:x>0.48795</cdr:x>
      <cdr:y>0.51898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888432" y="2664296"/>
          <a:ext cx="363069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0.55833</cdr:x>
      <cdr:y>0.41772</cdr:y>
    </cdr:from>
    <cdr:to>
      <cdr:x>0.61667</cdr:x>
      <cdr:y>0.46835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824536" y="2376264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b="1" i="1" dirty="0"/>
        </a:p>
      </cdr:txBody>
    </cdr:sp>
  </cdr:relSizeAnchor>
  <cdr:relSizeAnchor xmlns:cdr="http://schemas.openxmlformats.org/drawingml/2006/chartDrawing">
    <cdr:from>
      <cdr:x>0.775</cdr:x>
      <cdr:y>0.10127</cdr:y>
    </cdr:from>
    <cdr:to>
      <cdr:x>0.84167</cdr:x>
      <cdr:y>0.16456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576064"/>
          <a:ext cx="57606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i="1" dirty="0"/>
        </a:p>
      </cdr:txBody>
    </cdr:sp>
  </cdr:relSizeAnchor>
  <cdr:relSizeAnchor xmlns:cdr="http://schemas.openxmlformats.org/drawingml/2006/chartDrawing">
    <cdr:from>
      <cdr:x>0.38843</cdr:x>
      <cdr:y>0.4557</cdr:y>
    </cdr:from>
    <cdr:to>
      <cdr:x>0.4301</cdr:x>
      <cdr:y>0.49368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384376" y="2592288"/>
          <a:ext cx="363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200" dirty="0"/>
        </a:p>
      </cdr:txBody>
    </cdr:sp>
  </cdr:relSizeAnchor>
  <cdr:relSizeAnchor xmlns:cdr="http://schemas.openxmlformats.org/drawingml/2006/chartDrawing">
    <cdr:from>
      <cdr:x>0.49167</cdr:x>
      <cdr:y>0.44304</cdr:y>
    </cdr:from>
    <cdr:to>
      <cdr:x>0.50833</cdr:x>
      <cdr:y>0.48101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248472" y="2520280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0.24793</cdr:x>
      <cdr:y>0.40506</cdr:y>
    </cdr:from>
    <cdr:to>
      <cdr:x>0.30578</cdr:x>
      <cdr:y>0.45265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60240" y="2304256"/>
          <a:ext cx="504006" cy="2706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410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0.28926</cdr:x>
      <cdr:y>0.35646</cdr:y>
    </cdr:from>
    <cdr:to>
      <cdr:x>0.34711</cdr:x>
      <cdr:y>0.42835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20280" y="2027770"/>
          <a:ext cx="504046" cy="408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1040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0.35537</cdr:x>
      <cdr:y>0.46835</cdr:y>
    </cdr:from>
    <cdr:to>
      <cdr:x>0.40495</cdr:x>
      <cdr:y>0.50632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096344" y="2664296"/>
          <a:ext cx="431989" cy="215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91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0.40496</cdr:x>
      <cdr:y>0.49367</cdr:y>
    </cdr:from>
    <cdr:to>
      <cdr:x>0.44628</cdr:x>
      <cdr:y>0.53165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28392" y="2808312"/>
          <a:ext cx="360020" cy="216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13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0.50413</cdr:x>
      <cdr:y>0.49367</cdr:y>
    </cdr:from>
    <cdr:to>
      <cdr:x>0.54546</cdr:x>
      <cdr:y>0.54808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392488" y="2808312"/>
          <a:ext cx="360107" cy="309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8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0.57851</cdr:x>
      <cdr:y>0.49367</cdr:y>
    </cdr:from>
    <cdr:to>
      <cdr:x>0.64462</cdr:x>
      <cdr:y>0.54431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5040560" y="2808312"/>
          <a:ext cx="576014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223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0.6281</cdr:x>
      <cdr:y>0.53165</cdr:y>
    </cdr:from>
    <cdr:to>
      <cdr:x>0.67769</cdr:x>
      <cdr:y>0.58229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5472608" y="3024336"/>
          <a:ext cx="432076" cy="28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0.67769</cdr:x>
      <cdr:y>0.5443</cdr:y>
    </cdr:from>
    <cdr:to>
      <cdr:x>0.71901</cdr:x>
      <cdr:y>0.58227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5904656" y="3096344"/>
          <a:ext cx="360020" cy="215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51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0.7686</cdr:x>
      <cdr:y>0.55696</cdr:y>
    </cdr:from>
    <cdr:to>
      <cdr:x>0.82645</cdr:x>
      <cdr:y>0.60759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6696744" y="3168352"/>
          <a:ext cx="50404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0.82645</cdr:x>
      <cdr:y>0.5443</cdr:y>
    </cdr:from>
    <cdr:to>
      <cdr:x>0.87604</cdr:x>
      <cdr:y>0.59493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7200800" y="3096344"/>
          <a:ext cx="432076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74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0.53719</cdr:x>
      <cdr:y>0.49367</cdr:y>
    </cdr:from>
    <cdr:to>
      <cdr:x>0.58677</cdr:x>
      <cdr:y>0.53164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0520" y="2808312"/>
          <a:ext cx="431989" cy="215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0.72727</cdr:x>
      <cdr:y>0.56962</cdr:y>
    </cdr:from>
    <cdr:to>
      <cdr:x>0.76033</cdr:x>
      <cdr:y>0.59494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36704" y="3240360"/>
          <a:ext cx="28803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</cdr:x>
      <cdr:y>0.31818</cdr:y>
    </cdr:from>
    <cdr:to>
      <cdr:x>0.23973</cdr:x>
      <cdr:y>0.37508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512168"/>
          <a:ext cx="502111" cy="27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0.32143</cdr:x>
      <cdr:y>0.16667</cdr:y>
    </cdr:from>
    <cdr:to>
      <cdr:x>0.39143</cdr:x>
      <cdr:y>0.22728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2288" y="792088"/>
          <a:ext cx="56454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0.2562</cdr:x>
      <cdr:y>0.33333</cdr:y>
    </cdr:from>
    <cdr:to>
      <cdr:x>0.29752</cdr:x>
      <cdr:y>0.37878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232248" y="1584176"/>
          <a:ext cx="360019" cy="216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0.70536</cdr:x>
      <cdr:y>0.34848</cdr:y>
    </cdr:from>
    <cdr:to>
      <cdr:x>0.75536</cdr:x>
      <cdr:y>0.40908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88632" y="1656184"/>
          <a:ext cx="40324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0.12397</cdr:x>
      <cdr:y>0.30303</cdr:y>
    </cdr:from>
    <cdr:to>
      <cdr:x>0.16861</cdr:x>
      <cdr:y>0.37879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080120" y="1440160"/>
          <a:ext cx="388947" cy="360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/>
            <a:t>3</a:t>
          </a:r>
        </a:p>
      </cdr:txBody>
    </cdr:sp>
  </cdr:relSizeAnchor>
  <cdr:relSizeAnchor xmlns:cdr="http://schemas.openxmlformats.org/drawingml/2006/chartDrawing">
    <cdr:from>
      <cdr:x>0.14876</cdr:x>
      <cdr:y>0.31818</cdr:y>
    </cdr:from>
    <cdr:to>
      <cdr:x>0.21983</cdr:x>
      <cdr:y>0.37878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296144" y="1512168"/>
          <a:ext cx="619230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0.49107</cdr:x>
      <cdr:y>0.39394</cdr:y>
    </cdr:from>
    <cdr:to>
      <cdr:x>0.54464</cdr:x>
      <cdr:y>0.45455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872208"/>
          <a:ext cx="43203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0.21429</cdr:x>
      <cdr:y>0.15152</cdr:y>
    </cdr:from>
    <cdr:to>
      <cdr:x>0.28572</cdr:x>
      <cdr:y>0.21212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28192" y="720080"/>
          <a:ext cx="57607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0.16529</cdr:x>
      <cdr:y>0.22727</cdr:y>
    </cdr:from>
    <cdr:to>
      <cdr:x>0.25325</cdr:x>
      <cdr:y>0.28787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440160" y="1080120"/>
          <a:ext cx="766392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1406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0.21488</cdr:x>
      <cdr:y>0.27273</cdr:y>
    </cdr:from>
    <cdr:to>
      <cdr:x>0.29524</cdr:x>
      <cdr:y>0.33333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872208" y="1296144"/>
          <a:ext cx="700174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960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0.31405</cdr:x>
      <cdr:y>0.34848</cdr:y>
    </cdr:from>
    <cdr:to>
      <cdr:x>0.36895</cdr:x>
      <cdr:y>0.40909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736304" y="1656184"/>
          <a:ext cx="47835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0.4697</cdr:y>
    </cdr:from>
    <cdr:to>
      <cdr:x>0.85714</cdr:x>
      <cdr:y>0.5303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264696" y="22322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0.58929</cdr:x>
      <cdr:y>0.37879</cdr:y>
    </cdr:from>
    <cdr:to>
      <cdr:x>0.64286</cdr:x>
      <cdr:y>0.43939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752528" y="1800200"/>
          <a:ext cx="43210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0.52893</cdr:x>
      <cdr:y>0.36364</cdr:y>
    </cdr:from>
    <cdr:to>
      <cdr:x>0.58678</cdr:x>
      <cdr:y>0.42424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608550" y="1728209"/>
          <a:ext cx="504018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235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0.65179</cdr:x>
      <cdr:y>0.37879</cdr:y>
    </cdr:from>
    <cdr:to>
      <cdr:x>0.71429</cdr:x>
      <cdr:y>0.4394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5256584" y="1800200"/>
          <a:ext cx="50405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0.69421</cdr:x>
      <cdr:y>0.42424</cdr:y>
    </cdr:from>
    <cdr:to>
      <cdr:x>0.73852</cdr:x>
      <cdr:y>0.4697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6048672" y="2016224"/>
          <a:ext cx="386063" cy="216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2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0.78571</cdr:x>
      <cdr:y>0.40909</cdr:y>
    </cdr:from>
    <cdr:to>
      <cdr:x>0.85714</cdr:x>
      <cdr:y>0.4697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6336704" y="194421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0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0.40496</cdr:x>
      <cdr:y>0.78788</cdr:y>
    </cdr:from>
    <cdr:to>
      <cdr:x>0.71074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528392" y="4248472"/>
          <a:ext cx="2664296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0.34711</cdr:x>
      <cdr:y>0.36364</cdr:y>
    </cdr:from>
    <cdr:to>
      <cdr:x>0.38843</cdr:x>
      <cdr:y>0.42425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24336" y="1728192"/>
          <a:ext cx="360020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0.8843</cdr:x>
      <cdr:y>0.37879</cdr:y>
    </cdr:from>
    <cdr:to>
      <cdr:x>0.98924</cdr:x>
      <cdr:y>0.57119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704856" y="18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0.3719</cdr:x>
      <cdr:y>0.33333</cdr:y>
    </cdr:from>
    <cdr:to>
      <cdr:x>0.43802</cdr:x>
      <cdr:y>0.39394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240360" y="1584176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0.40496</cdr:x>
      <cdr:y>0.28788</cdr:y>
    </cdr:from>
    <cdr:to>
      <cdr:x>0.4876</cdr:x>
      <cdr:y>0.36364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528392" y="1368152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455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0.45455</cdr:x>
      <cdr:y>0.36364</cdr:y>
    </cdr:from>
    <cdr:to>
      <cdr:x>0.50413</cdr:x>
      <cdr:y>0.42424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960440" y="1728192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0.49587</cdr:x>
      <cdr:y>0.37879</cdr:y>
    </cdr:from>
    <cdr:to>
      <cdr:x>0.53719</cdr:x>
      <cdr:y>0.42424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320480" y="1800200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0.56198</cdr:x>
      <cdr:y>0.40909</cdr:y>
    </cdr:from>
    <cdr:to>
      <cdr:x>0.60331</cdr:x>
      <cdr:y>0.4697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896544" y="1944216"/>
          <a:ext cx="3600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0.72727</cdr:x>
      <cdr:y>0.37879</cdr:y>
    </cdr:from>
    <cdr:to>
      <cdr:x>0.78512</cdr:x>
      <cdr:y>0.43939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336704" y="180020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433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B25D5-EFA8-46E4-A90E-E54AAA379749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8F016-9CD3-43D6-B92E-C62FB4E72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0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3D6935DE-C130-413E-AD74-782ABABE37CA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3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6253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0D3CE42-9360-4315-ACF5-020A33972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Наибольший % занимает тематика по «Хозяйственная деятельность» и сфера «Жилище». Также мы видим,</a:t>
            </a:r>
            <a:r>
              <a:rPr lang="ru-RU" baseline="0" dirty="0" smtClean="0"/>
              <a:t> что количество по вопросам обращений на 10 больше, чем всего обращений, т.е. в одном обращении несколько вопросов затронуты.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36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Тематика: Улучшение жилищных условий на селе за счет программы с/х, ремонт а/дороги, об обеспечении жильем малоимущих граждан, выплаты по программе молодая семья, организация школьного автобуса, спорные вопросы земельных участков 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3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Основные вопросы на выездном приеме граждан: здравоохранение,  уличное освещение, содержание а/дорог, отсутствие (или плохой) интернет и связь, строительство колодцев, мостов,</a:t>
            </a:r>
            <a:r>
              <a:rPr lang="ru-RU" baseline="0" dirty="0" smtClean="0"/>
              <a:t> </a:t>
            </a:r>
            <a:r>
              <a:rPr lang="ru-RU" baseline="0" dirty="0" smtClean="0"/>
              <a:t>уличное освещение, строительство спортивных площадок, ТБО </a:t>
            </a:r>
            <a:r>
              <a:rPr lang="ru-RU" dirty="0" smtClean="0"/>
              <a:t>и др.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3CE42-9360-4315-ACF5-020A339722A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8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416" y="764704"/>
            <a:ext cx="8235228" cy="357930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ОТЧЕТ </a:t>
            </a:r>
            <a:b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о работе с обращениями граждан</a:t>
            </a:r>
            <a:b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</a:br>
            <a:r>
              <a:rPr lang="ru-RU" sz="6000" b="1" i="1" dirty="0" smtClean="0">
                <a:solidFill>
                  <a:schemeClr val="accent3">
                    <a:lumMod val="50000"/>
                  </a:schemeClr>
                </a:solidFill>
                <a:latin typeface="Ariston" pitchFamily="66" charset="0"/>
              </a:rPr>
              <a:t> за 9 месяцев 2019 года</a:t>
            </a:r>
            <a:endParaRPr lang="ru-RU" sz="6000" b="1" i="1" dirty="0">
              <a:solidFill>
                <a:schemeClr val="accent3">
                  <a:lumMod val="50000"/>
                </a:schemeClr>
              </a:solidFill>
              <a:latin typeface="Ariston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494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Докладчик Кокшарова Е.В, начальник отдела организационной работы и внутренней политики</a:t>
            </a:r>
            <a:endParaRPr lang="ru-RU" sz="1400" b="1" dirty="0"/>
          </a:p>
        </p:txBody>
      </p:sp>
      <p:pic>
        <p:nvPicPr>
          <p:cNvPr id="4" name="Picture 4" descr="G:\6589021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619673" cy="188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0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лично от граждан или через интернет приемную Пермского края-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68,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Полномочного представителя Президента РФ в Приволжском федеральном округе- 0,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Министерство округа Пермского края- 2,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через Правительство и Министерства Пермского края  – 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5 </a:t>
            </a: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уполномоченного по правам ребенка-0,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сельские поселения района-2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депутатов-1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через СМИ-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8,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ерез иные органы –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2.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59" cy="1296143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ВСЕГО ПОСТУПИЛО-68 </a:t>
            </a:r>
            <a:b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00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603432"/>
              </p:ext>
            </p:extLst>
          </p:nvPr>
        </p:nvGraphicFramePr>
        <p:xfrm>
          <a:off x="107504" y="620688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Тематика письменных обращений граждан, поступивших на имя главы района – главы администрации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901468"/>
              </p:ext>
            </p:extLst>
          </p:nvPr>
        </p:nvGraphicFramePr>
        <p:xfrm>
          <a:off x="-17525" y="71969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</a:rPr>
              <a:t>Устные обращения граждан, в том числе выездной прием граждан 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373987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792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7"/>
            <a:ext cx="8064896" cy="57606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Письменные обращения, поступившие в ОФО,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ТО учреждения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041868"/>
              </p:ext>
            </p:extLst>
          </p:nvPr>
        </p:nvGraphicFramePr>
        <p:xfrm>
          <a:off x="-252536" y="764704"/>
          <a:ext cx="93965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855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96536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Тематика письменных обращений граждан в ОФО, учреждениях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44071512"/>
              </p:ext>
            </p:extLst>
          </p:nvPr>
        </p:nvGraphicFramePr>
        <p:xfrm>
          <a:off x="179512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29969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655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725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805840"/>
              </p:ext>
            </p:extLst>
          </p:nvPr>
        </p:nvGraphicFramePr>
        <p:xfrm>
          <a:off x="251520" y="1700808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48681"/>
            <a:ext cx="7776864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Устные обращения граждан, поступившие в ОФО, учреждения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89566" y="59359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ВСЕГО: 1985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6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636162"/>
              </p:ext>
            </p:extLst>
          </p:nvPr>
        </p:nvGraphicFramePr>
        <p:xfrm>
          <a:off x="107504" y="1556792"/>
          <a:ext cx="8928993" cy="3959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093"/>
                <a:gridCol w="501735"/>
                <a:gridCol w="439131"/>
                <a:gridCol w="439131"/>
                <a:gridCol w="576485"/>
                <a:gridCol w="494047"/>
                <a:gridCol w="409762"/>
                <a:gridCol w="432048"/>
                <a:gridCol w="432048"/>
                <a:gridCol w="360040"/>
                <a:gridCol w="576064"/>
                <a:gridCol w="360040"/>
                <a:gridCol w="432048"/>
                <a:gridCol w="432048"/>
                <a:gridCol w="504056"/>
                <a:gridCol w="504056"/>
                <a:gridCol w="432048"/>
                <a:gridCol w="504056"/>
                <a:gridCol w="504057"/>
              </a:tblGrid>
              <a:tr h="33843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ЗАГС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коммун.хоз-ва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поддержка малого и среднего предпринимательства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строительство и ремонт дороги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здравоохранения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образования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труд  и заработная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плата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культуры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земельные вопросы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награждения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охрана окружающей  среды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транспорт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торговли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молодая семья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дети-сироты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разрешение на строительство и ввод 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разные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7552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3737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235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143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951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957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658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08113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Тематика устных обращений граждан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08012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</a:t>
            </a:r>
            <a:r>
              <a:rPr lang="ru-RU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9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 и должностные лица осуществляют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обращений,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обращений и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меры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причин, способствующих обращению граждан</a:t>
            </a:r>
          </a:p>
          <a:p>
            <a:pPr algn="r"/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предусматривает наложение штрафа </a:t>
            </a: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(ст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5.59)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порядка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" y="4653136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ЗА ВНИМАНИЕ!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7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обращений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2204864"/>
            <a:ext cx="324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ru-RU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Устные</a:t>
            </a:r>
            <a:endParaRPr lang="ru-RU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1680" y="4437112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</a:t>
            </a:r>
            <a:endParaRPr lang="ru-RU" sz="36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4" y="2924944"/>
            <a:ext cx="1656182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924944"/>
            <a:ext cx="0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852936"/>
            <a:ext cx="1872373" cy="144016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3508" y="119036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Обращения граждан рассматриваются в соответствии с Федеральными законами от 02.05.2006 № 59-ФЗ «О порядке рассмотрения обращений граждан Российской Федерации» и от 09.02.2009 № 8-ФЗ «Об обеспечении доступа и информации о деятельности государственных органов и органов местного самоуправления».</a:t>
            </a:r>
          </a:p>
          <a:p>
            <a:pPr algn="just"/>
            <a:r>
              <a:rPr lang="ru-RU" sz="1600" dirty="0"/>
              <a:t>         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554018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24" y="4959635"/>
            <a:ext cx="1932886" cy="144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1236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379111" cy="4750464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К обращениям относятся:</a:t>
            </a:r>
            <a:br>
              <a:rPr lang="ru-RU" sz="60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жалобы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22604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Заявление – 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содействии в реализации его или других граждан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свобод, закрепленных конституционно, сообщение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нарушении НПА, недостатков в работе госорганов или ОМСУ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143696"/>
            <a:ext cx="6336704" cy="2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3" cy="475046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Предложение – это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рекомендация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по совершенствованию НПА, деятельности госорганов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ОМСУ, улучшению социально-экономической сферы и другие</a:t>
            </a:r>
            <a:r>
              <a:rPr lang="ru-RU" sz="40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effectLst/>
              </a:rPr>
            </a:br>
            <a:endParaRPr lang="ru-RU" sz="4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002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5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Жалоба – это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восстановлении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защите его (или других лиц) нарушенных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законных интересов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808312" cy="1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836712"/>
            <a:ext cx="5400600" cy="115212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результатов </a:t>
            </a:r>
            <a:b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35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784" y="2132856"/>
            <a:ext cx="8551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00"/>
              </a:lnSpc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8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целесообразным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заявление или жалоба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и подлежащими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предложения, заявления или жалобы заявитель проинформирован о порядке их реализации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удовлетворения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признано нецелесообразным, заявление или жалоба – необоснованными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 подлежащими удовлетворению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33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856984" cy="1052736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  <a:t>Письменные обращения граждан, </a:t>
            </a:r>
            <a:b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600" b="1" i="1" dirty="0" smtClean="0">
                <a:solidFill>
                  <a:schemeClr val="accent3">
                    <a:lumMod val="50000"/>
                  </a:schemeClr>
                </a:solidFill>
              </a:rPr>
              <a:t>поступившие на имя главы муниципального района- главы администрации района </a:t>
            </a:r>
            <a:endParaRPr lang="ru-RU" sz="2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98642755"/>
              </p:ext>
            </p:extLst>
          </p:nvPr>
        </p:nvGraphicFramePr>
        <p:xfrm>
          <a:off x="251520" y="1628800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Обращения по тематическому классификатору РФ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627891"/>
              </p:ext>
            </p:extLst>
          </p:nvPr>
        </p:nvGraphicFramePr>
        <p:xfrm>
          <a:off x="251520" y="980728"/>
          <a:ext cx="8640960" cy="4937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432048"/>
                <a:gridCol w="461694"/>
                <a:gridCol w="323865"/>
                <a:gridCol w="277598"/>
                <a:gridCol w="277598"/>
                <a:gridCol w="277598"/>
                <a:gridCol w="316154"/>
                <a:gridCol w="316154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277598"/>
                <a:gridCol w="385423"/>
              </a:tblGrid>
              <a:tr h="350665"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</a:rPr>
                        <a:t>СВЕДЕНИЯ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596">
                <a:tc gridSpan="28"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effectLst/>
                        </a:rPr>
                        <a:t>об обращениях и запросах российских и иностранных граждан, лиц без гражданства, объединений граждан, в том числе юридических лиц по тематикам зарегистрированных 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в Правительстве Правительства Пермского края и органах местного самоуправления в III квартале 2018 г.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400" u="none" strike="noStrike" dirty="0">
                          <a:effectLst/>
                        </a:rPr>
                        <a:t> 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обращений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Общее количество вопросов по </a:t>
                      </a:r>
                      <a:r>
                        <a:rPr lang="ru-RU" sz="800" u="none" strike="noStrike" dirty="0" smtClean="0">
                          <a:effectLst/>
                        </a:rPr>
                        <a:t>разделам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5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Тематики обращений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0001.0000.0000.0000 Государство, общество, политика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0002.0000.0000.0000 Социальная сфера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0003.0000.0000.0000 Экономика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0004.0000.0000.0000 Оборона, безопасность, законность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0005.0000.0000.0000 Жилищно-коммунальная сфера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Тематика: 0005.0005.0000.0000 Жилище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54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400" u="none" strike="noStrike" dirty="0">
                          <a:effectLst/>
                        </a:rPr>
                        <a:t> 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Всего по разделу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 них по тематикам: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7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0001.0001.0000.0000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Конституционный строй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0001.0002.0000.0000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Основы государственного управления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0001.0003.0000.0000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Гражданское право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0001.0020.0000.0000</a:t>
                      </a:r>
                      <a:br>
                        <a:rPr lang="ru-RU" sz="800" u="none" strike="noStrike" dirty="0">
                          <a:effectLst/>
                        </a:rPr>
                      </a:br>
                      <a:r>
                        <a:rPr lang="ru-RU" sz="800" u="none" strike="noStrike" dirty="0">
                          <a:effectLst/>
                        </a:rPr>
                        <a:t>Международные отношения. Международное право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0001.0021.0000.0000 Индивидуальные правовые акты по кадровым вопросам, вопросам награждения, помилования, гражданства, присвоения почетных и иных званий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0002.0004.0000.0000 Семья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0002.0006.0000.0000 Труд и занятость населения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0002.0007.0000.0000 Социальное обеспечение и социальное страхование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0002.0013.0000.0000 Образование. Наука. Культура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0002.00014.0000.0000 Здравоохранение. Физическая культура и спорт. Туризм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0003.0008.0000.0000 Финансы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0003.0009.0000.0000 Хозяйственная деятельность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000.0010.0000.0000 Внешнеэкономическая деятельность. Таможенное дело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0003.0011.0000.0000 Природные ресурсы и охрана окружающей среды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0003.0012.0000.0000 Информация и информатизация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0004.0015.0000.0000 Оборона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0004.0016.0000.0000 Безопасность и охрана правопорядка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0004.0017.0000.0000 Уголовное право. Исполнение наказаний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0004.0018.0000.0000 Правосудие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0004.0019.0000.0000 Прокуратура. Органы юстиции. Адвокатура. Нотариат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433" marR="2433" marT="2433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4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 мес.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2019 г.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433" marR="2433" marT="24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1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5752</TotalTime>
  <Words>801</Words>
  <Application>Microsoft Office PowerPoint</Application>
  <PresentationFormat>Экран (4:3)</PresentationFormat>
  <Paragraphs>233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 ОТЧЕТ  о работе с обращениями граждан  за 9 месяцев 2019 года</vt:lpstr>
      <vt:lpstr>Формы обращений</vt:lpstr>
      <vt:lpstr>К обращениям относятся:  - предложения - заявления - жалобы </vt:lpstr>
      <vt:lpstr>Заявление – это  просьба гражданина  о содействии в реализации его или других граждан прав  и свобод, закрепленных конституционно, сообщение  о нарушении НПА, недостатков в работе госорганов или ОМСУ </vt:lpstr>
      <vt:lpstr>Предложение – это  рекомендация гражданина  по совершенствованию НПА, деятельности госорганов  и ОМСУ, улучшению социально-экономической сферы и другие </vt:lpstr>
      <vt:lpstr>     Жалоба – это  просьба гражданина  о восстановлении  или защите его (или других лиц) нарушенных прав  или законных интересов </vt:lpstr>
      <vt:lpstr>Виды результатов  рассмотрения обращений</vt:lpstr>
      <vt:lpstr>Письменные обращения граждан,  поступившие на имя главы муниципального района- главы администрации района </vt:lpstr>
      <vt:lpstr>Обращения по тематическому классификатору РФ</vt:lpstr>
      <vt:lpstr>ВСЕГО ПОСТУПИЛО-68  </vt:lpstr>
      <vt:lpstr>Тематика письменных обращений граждан, поступивших на имя главы района – главы администрации</vt:lpstr>
      <vt:lpstr>Устные обращения граждан, в том числе выездной прием граждан </vt:lpstr>
      <vt:lpstr>Письменные обращения, поступившие в ОФО, ТО учреждения</vt:lpstr>
      <vt:lpstr>Тематика письменных обращений граждан в ОФО, учреждениях</vt:lpstr>
      <vt:lpstr>Устные обращения граждан, поступившие в ОФО, учреждения</vt:lpstr>
      <vt:lpstr>Тематика устных обращений граждан</vt:lpstr>
      <vt:lpstr>Контроль за соблюдением порядка рассмотрения обращений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Письменные обращения граждан, поступившие в поселения</dc:title>
  <dc:creator>Коksharova EV</dc:creator>
  <cp:lastModifiedBy>KokcharovaEV</cp:lastModifiedBy>
  <cp:revision>439</cp:revision>
  <cp:lastPrinted>2019-11-04T07:59:08Z</cp:lastPrinted>
  <dcterms:modified xsi:type="dcterms:W3CDTF">2019-11-04T08:21:08Z</dcterms:modified>
</cp:coreProperties>
</file>